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6.xml" ContentType="application/vnd.openxmlformats-officedocument.presentationml.tags+xml"/>
  <Override PartName="/ppt/notesSlides/notesSlide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2.xml" ContentType="application/vnd.openxmlformats-officedocument.presentationml.notesSlide+xml"/>
  <Override PartName="/ppt/tags/tag99.xml" ContentType="application/vnd.openxmlformats-officedocument.presentationml.tags+xml"/>
  <Override PartName="/ppt/notesSlides/notesSlide3.xml" ContentType="application/vnd.openxmlformats-officedocument.presentationml.notesSlide+xml"/>
  <Override PartName="/ppt/tags/tag100.xml" ContentType="application/vnd.openxmlformats-officedocument.presentationml.tags+xml"/>
  <Override PartName="/ppt/notesSlides/notesSlide4.xml" ContentType="application/vnd.openxmlformats-officedocument.presentationml.notesSlide+xml"/>
  <Override PartName="/ppt/tags/tag101.xml" ContentType="application/vnd.openxmlformats-officedocument.presentationml.tags+xml"/>
  <Override PartName="/ppt/notesSlides/notesSlide5.xml" ContentType="application/vnd.openxmlformats-officedocument.presentationml.notesSlide+xml"/>
  <Override PartName="/ppt/tags/tag102.xml" ContentType="application/vnd.openxmlformats-officedocument.presentationml.tags+xml"/>
  <Override PartName="/ppt/notesSlides/notesSlide6.xml" ContentType="application/vnd.openxmlformats-officedocument.presentationml.notesSlide+xml"/>
  <Override PartName="/ppt/tags/tag103.xml" ContentType="application/vnd.openxmlformats-officedocument.presentationml.tags+xml"/>
  <Override PartName="/ppt/notesSlides/notesSlide7.xml" ContentType="application/vnd.openxmlformats-officedocument.presentationml.notesSlide+xml"/>
  <Override PartName="/ppt/tags/tag104.xml" ContentType="application/vnd.openxmlformats-officedocument.presentationml.tags+xml"/>
  <Override PartName="/ppt/notesSlides/notesSlide8.xml" ContentType="application/vnd.openxmlformats-officedocument.presentationml.notesSlide+xml"/>
  <Override PartName="/ppt/tags/tag105.xml" ContentType="application/vnd.openxmlformats-officedocument.presentationml.tags+xml"/>
  <Override PartName="/ppt/notesSlides/notesSlide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tags/tag108.xml" ContentType="application/vnd.openxmlformats-officedocument.presentationml.tags+xml"/>
  <Override PartName="/ppt/notesSlides/notesSlide11.xml" ContentType="application/vnd.openxmlformats-officedocument.presentationml.notesSlide+xml"/>
  <Override PartName="/ppt/tags/tag109.xml" ContentType="application/vnd.openxmlformats-officedocument.presentationml.tags+xml"/>
  <Override PartName="/ppt/notesSlides/notesSlide12.xml" ContentType="application/vnd.openxmlformats-officedocument.presentationml.notesSlide+xml"/>
  <Override PartName="/ppt/tags/tag110.xml" ContentType="application/vnd.openxmlformats-officedocument.presentationml.tags+xml"/>
  <Override PartName="/ppt/notesSlides/notesSlide13.xml" ContentType="application/vnd.openxmlformats-officedocument.presentationml.notesSlide+xml"/>
  <Override PartName="/ppt/tags/tag111.xml" ContentType="application/vnd.openxmlformats-officedocument.presentationml.tags+xml"/>
  <Override PartName="/ppt/notesSlides/notesSlide14.xml" ContentType="application/vnd.openxmlformats-officedocument.presentationml.notesSlide+xml"/>
  <Override PartName="/ppt/tags/tag112.xml" ContentType="application/vnd.openxmlformats-officedocument.presentationml.tags+xml"/>
  <Override PartName="/ppt/notesSlides/notesSlide15.xml" ContentType="application/vnd.openxmlformats-officedocument.presentationml.notesSlide+xml"/>
  <Override PartName="/ppt/tags/tag113.xml" ContentType="application/vnd.openxmlformats-officedocument.presentationml.tags+xml"/>
  <Override PartName="/ppt/notesSlides/notesSlide16.xml" ContentType="application/vnd.openxmlformats-officedocument.presentationml.notesSlide+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notesSlides/notesSlide18.xml" ContentType="application/vnd.openxmlformats-officedocument.presentationml.notesSlide+xml"/>
  <Override PartName="/ppt/tags/tag116.xml" ContentType="application/vnd.openxmlformats-officedocument.presentationml.tags+xml"/>
  <Override PartName="/ppt/notesSlides/notesSlide19.xml" ContentType="application/vnd.openxmlformats-officedocument.presentationml.notesSlide+xml"/>
  <Override PartName="/ppt/tags/tag117.xml" ContentType="application/vnd.openxmlformats-officedocument.presentationml.tags+xml"/>
  <Override PartName="/ppt/notesSlides/notesSlide20.xml" ContentType="application/vnd.openxmlformats-officedocument.presentationml.notesSlide+xml"/>
  <Override PartName="/ppt/tags/tag118.xml" ContentType="application/vnd.openxmlformats-officedocument.presentationml.tags+xml"/>
  <Override PartName="/ppt/notesSlides/notesSlide2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22.xml" ContentType="application/vnd.openxmlformats-officedocument.presentationml.notesSlide+xml"/>
  <Override PartName="/ppt/tags/tag121.xml" ContentType="application/vnd.openxmlformats-officedocument.presentationml.tags+xml"/>
  <Override PartName="/ppt/notesSlides/notesSlide23.xml" ContentType="application/vnd.openxmlformats-officedocument.presentationml.notesSlide+xml"/>
  <Override PartName="/ppt/tags/tag122.xml" ContentType="application/vnd.openxmlformats-officedocument.presentationml.tags+xml"/>
  <Override PartName="/ppt/notesSlides/notesSlide24.xml" ContentType="application/vnd.openxmlformats-officedocument.presentationml.notesSlide+xml"/>
  <Override PartName="/ppt/tags/tag123.xml" ContentType="application/vnd.openxmlformats-officedocument.presentationml.tags+xml"/>
  <Override PartName="/ppt/notesSlides/notesSlide2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26.xml" ContentType="application/vnd.openxmlformats-officedocument.presentationml.notesSlide+xml"/>
  <Override PartName="/ppt/tags/tag126.xml" ContentType="application/vnd.openxmlformats-officedocument.presentationml.tags+xml"/>
  <Override PartName="/ppt/notesSlides/notesSlide27.xml" ContentType="application/vnd.openxmlformats-officedocument.presentationml.notesSlide+xml"/>
  <Override PartName="/ppt/tags/tag127.xml" ContentType="application/vnd.openxmlformats-officedocument.presentationml.tags+xml"/>
  <Override PartName="/ppt/notesSlides/notesSlide28.xml" ContentType="application/vnd.openxmlformats-officedocument.presentationml.notesSlide+xml"/>
  <Override PartName="/ppt/tags/tag128.xml" ContentType="application/vnd.openxmlformats-officedocument.presentationml.tags+xml"/>
  <Override PartName="/ppt/notesSlides/notesSlide29.xml" ContentType="application/vnd.openxmlformats-officedocument.presentationml.notesSlide+xml"/>
  <Override PartName="/ppt/tags/tag129.xml" ContentType="application/vnd.openxmlformats-officedocument.presentationml.tags+xml"/>
  <Override PartName="/ppt/notesSlides/notesSlide30.xml" ContentType="application/vnd.openxmlformats-officedocument.presentationml.notesSlide+xml"/>
  <Override PartName="/ppt/tags/tag130.xml" ContentType="application/vnd.openxmlformats-officedocument.presentationml.tags+xml"/>
  <Override PartName="/ppt/notesSlides/notesSlide31.xml" ContentType="application/vnd.openxmlformats-officedocument.presentationml.notesSlide+xml"/>
  <Override PartName="/ppt/tags/tag131.xml" ContentType="application/vnd.openxmlformats-officedocument.presentationml.tags+xml"/>
  <Override PartName="/ppt/notesSlides/notesSlide32.xml" ContentType="application/vnd.openxmlformats-officedocument.presentationml.notesSlide+xml"/>
  <Override PartName="/ppt/tags/tag132.xml" ContentType="application/vnd.openxmlformats-officedocument.presentationml.tags+xml"/>
  <Override PartName="/ppt/notesSlides/notesSlide33.xml" ContentType="application/vnd.openxmlformats-officedocument.presentationml.notesSlide+xml"/>
  <Override PartName="/ppt/tags/tag133.xml" ContentType="application/vnd.openxmlformats-officedocument.presentationml.tags+xml"/>
  <Override PartName="/ppt/notesSlides/notesSlide34.xml" ContentType="application/vnd.openxmlformats-officedocument.presentationml.notesSlide+xml"/>
  <Override PartName="/ppt/tags/tag134.xml" ContentType="application/vnd.openxmlformats-officedocument.presentationml.tags+xml"/>
  <Override PartName="/ppt/notesSlides/notesSlide35.xml" ContentType="application/vnd.openxmlformats-officedocument.presentationml.notesSlide+xml"/>
  <Override PartName="/ppt/tags/tag135.xml" ContentType="application/vnd.openxmlformats-officedocument.presentationml.tags+xml"/>
  <Override PartName="/ppt/notesSlides/notesSlide36.xml" ContentType="application/vnd.openxmlformats-officedocument.presentationml.notesSlide+xml"/>
  <Override PartName="/ppt/tags/tag136.xml" ContentType="application/vnd.openxmlformats-officedocument.presentationml.tags+xml"/>
  <Override PartName="/ppt/notesSlides/notesSlide37.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38.xml" ContentType="application/vnd.openxmlformats-officedocument.presentationml.notesSlide+xml"/>
  <Override PartName="/ppt/tags/tag139.xml" ContentType="application/vnd.openxmlformats-officedocument.presentationml.tags+xml"/>
  <Override PartName="/ppt/notesSlides/notesSlide39.xml" ContentType="application/vnd.openxmlformats-officedocument.presentationml.notesSlide+xml"/>
  <Override PartName="/ppt/tags/tag140.xml" ContentType="application/vnd.openxmlformats-officedocument.presentationml.tags+xml"/>
  <Override PartName="/ppt/notesSlides/notesSlide40.xml" ContentType="application/vnd.openxmlformats-officedocument.presentationml.notesSlide+xml"/>
  <Override PartName="/ppt/tags/tag141.xml" ContentType="application/vnd.openxmlformats-officedocument.presentationml.tags+xml"/>
  <Override PartName="/ppt/notesSlides/notesSlide41.xml" ContentType="application/vnd.openxmlformats-officedocument.presentationml.notesSlide+xml"/>
  <Override PartName="/ppt/tags/tag142.xml" ContentType="application/vnd.openxmlformats-officedocument.presentationml.tags+xml"/>
  <Override PartName="/ppt/notesSlides/notesSlide42.xml" ContentType="application/vnd.openxmlformats-officedocument.presentationml.notesSlide+xml"/>
  <Override PartName="/ppt/tags/tag143.xml" ContentType="application/vnd.openxmlformats-officedocument.presentationml.tags+xml"/>
  <Override PartName="/ppt/notesSlides/notesSlide43.xml" ContentType="application/vnd.openxmlformats-officedocument.presentationml.notesSlide+xml"/>
  <Override PartName="/ppt/tags/tag144.xml" ContentType="application/vnd.openxmlformats-officedocument.presentationml.tags+xml"/>
  <Override PartName="/ppt/notesSlides/notesSlide44.xml" ContentType="application/vnd.openxmlformats-officedocument.presentationml.notesSlide+xml"/>
  <Override PartName="/ppt/tags/tag145.xml" ContentType="application/vnd.openxmlformats-officedocument.presentationml.tags+xml"/>
  <Override PartName="/ppt/notesSlides/notesSlide45.xml" ContentType="application/vnd.openxmlformats-officedocument.presentationml.notesSlide+xml"/>
  <Override PartName="/ppt/tags/tag146.xml" ContentType="application/vnd.openxmlformats-officedocument.presentationml.tags+xml"/>
  <Override PartName="/ppt/notesSlides/notesSlide46.xml" ContentType="application/vnd.openxmlformats-officedocument.presentationml.notesSlide+xml"/>
  <Override PartName="/ppt/tags/tag147.xml" ContentType="application/vnd.openxmlformats-officedocument.presentationml.tags+xml"/>
  <Override PartName="/ppt/notesSlides/notesSlide47.xml" ContentType="application/vnd.openxmlformats-officedocument.presentationml.notesSlide+xml"/>
  <Override PartName="/ppt/tags/tag148.xml" ContentType="application/vnd.openxmlformats-officedocument.presentationml.tags+xml"/>
  <Override PartName="/ppt/notesSlides/notesSlide48.xml" ContentType="application/vnd.openxmlformats-officedocument.presentationml.notesSlide+xml"/>
  <Override PartName="/ppt/tags/tag149.xml" ContentType="application/vnd.openxmlformats-officedocument.presentationml.tags+xml"/>
  <Override PartName="/ppt/notesSlides/notesSlide49.xml" ContentType="application/vnd.openxmlformats-officedocument.presentationml.notesSlide+xml"/>
  <Override PartName="/ppt/tags/tag150.xml" ContentType="application/vnd.openxmlformats-officedocument.presentationml.tags+xml"/>
  <Override PartName="/ppt/notesSlides/notesSlide50.xml" ContentType="application/vnd.openxmlformats-officedocument.presentationml.notesSlide+xml"/>
  <Override PartName="/ppt/tags/tag151.xml" ContentType="application/vnd.openxmlformats-officedocument.presentationml.tags+xml"/>
  <Override PartName="/ppt/notesSlides/notesSlide5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7"/>
  </p:sldMasterIdLst>
  <p:notesMasterIdLst>
    <p:notesMasterId r:id="rId70"/>
  </p:notesMasterIdLst>
  <p:handoutMasterIdLst>
    <p:handoutMasterId r:id="rId71"/>
  </p:handoutMasterIdLst>
  <p:sldIdLst>
    <p:sldId id="951" r:id="rId18"/>
    <p:sldId id="958" r:id="rId19"/>
    <p:sldId id="959" r:id="rId20"/>
    <p:sldId id="960" r:id="rId21"/>
    <p:sldId id="961" r:id="rId22"/>
    <p:sldId id="962" r:id="rId23"/>
    <p:sldId id="963" r:id="rId24"/>
    <p:sldId id="964" r:id="rId25"/>
    <p:sldId id="965" r:id="rId26"/>
    <p:sldId id="966" r:id="rId27"/>
    <p:sldId id="967" r:id="rId28"/>
    <p:sldId id="968" r:id="rId29"/>
    <p:sldId id="969" r:id="rId30"/>
    <p:sldId id="970" r:id="rId31"/>
    <p:sldId id="971" r:id="rId32"/>
    <p:sldId id="972" r:id="rId33"/>
    <p:sldId id="973" r:id="rId34"/>
    <p:sldId id="974" r:id="rId35"/>
    <p:sldId id="975" r:id="rId36"/>
    <p:sldId id="976" r:id="rId37"/>
    <p:sldId id="977" r:id="rId38"/>
    <p:sldId id="978" r:id="rId39"/>
    <p:sldId id="979" r:id="rId40"/>
    <p:sldId id="980" r:id="rId41"/>
    <p:sldId id="981" r:id="rId42"/>
    <p:sldId id="982" r:id="rId43"/>
    <p:sldId id="983" r:id="rId44"/>
    <p:sldId id="984" r:id="rId45"/>
    <p:sldId id="985" r:id="rId46"/>
    <p:sldId id="986" r:id="rId47"/>
    <p:sldId id="987" r:id="rId48"/>
    <p:sldId id="988" r:id="rId49"/>
    <p:sldId id="989" r:id="rId50"/>
    <p:sldId id="990" r:id="rId51"/>
    <p:sldId id="991" r:id="rId52"/>
    <p:sldId id="992" r:id="rId53"/>
    <p:sldId id="993" r:id="rId54"/>
    <p:sldId id="994" r:id="rId55"/>
    <p:sldId id="995" r:id="rId56"/>
    <p:sldId id="996" r:id="rId57"/>
    <p:sldId id="997" r:id="rId58"/>
    <p:sldId id="998" r:id="rId59"/>
    <p:sldId id="999" r:id="rId60"/>
    <p:sldId id="1000" r:id="rId61"/>
    <p:sldId id="1001" r:id="rId62"/>
    <p:sldId id="1002" r:id="rId63"/>
    <p:sldId id="1003" r:id="rId64"/>
    <p:sldId id="1004" r:id="rId65"/>
    <p:sldId id="1005" r:id="rId66"/>
    <p:sldId id="1006" r:id="rId67"/>
    <p:sldId id="1007" r:id="rId68"/>
    <p:sldId id="957" r:id="rId69"/>
  </p:sldIdLst>
  <p:sldSz cx="12198350" cy="6858000"/>
  <p:notesSz cx="6858000" cy="9686925"/>
  <p:custDataLst>
    <p:custData r:id="rId16"/>
    <p:tags r:id="rId72"/>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xmlns="">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guide id="12" orient="horz" pos="3902" userDrawn="1">
          <p15:clr>
            <a:srgbClr val="A4A3A4"/>
          </p15:clr>
        </p15:guide>
        <p15:guide id="13" orient="horz" pos="654">
          <p15:clr>
            <a:srgbClr val="A4A3A4"/>
          </p15:clr>
        </p15:guide>
        <p15:guide id="14" orient="horz" pos="2453" userDrawn="1">
          <p15:clr>
            <a:srgbClr val="A4A3A4"/>
          </p15:clr>
        </p15:guide>
        <p15:guide id="15" orient="horz" pos="2360">
          <p15:clr>
            <a:srgbClr val="A4A3A4"/>
          </p15:clr>
        </p15:guide>
        <p15:guide id="16" orient="horz" pos="909">
          <p15:clr>
            <a:srgbClr val="A4A3A4"/>
          </p15:clr>
        </p15:guide>
        <p15:guide id="17" orient="horz" pos="2455">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guide id="3" orient="horz" pos="3051">
          <p15:clr>
            <a:srgbClr val="A4A3A4"/>
          </p15:clr>
        </p15:guide>
        <p15:guide id="4" pos="2160">
          <p15:clr>
            <a:srgbClr val="A4A3A4"/>
          </p15:clr>
        </p15:guide>
        <p15:guide id="5" orient="horz" pos="2870">
          <p15:clr>
            <a:srgbClr val="A4A3A4"/>
          </p15:clr>
        </p15:guide>
        <p15:guide id="6" orient="horz" pos="466">
          <p15:clr>
            <a:srgbClr val="A4A3A4"/>
          </p15:clr>
        </p15:guide>
        <p15:guide id="7" orient="horz" pos="5637">
          <p15:clr>
            <a:srgbClr val="A4A3A4"/>
          </p15:clr>
        </p15:guide>
        <p15:guide id="8" orient="horz" pos="2733">
          <p15:clr>
            <a:srgbClr val="A4A3A4"/>
          </p15:clr>
        </p15:guide>
        <p15:guide id="9" pos="4156">
          <p15:clr>
            <a:srgbClr val="A4A3A4"/>
          </p15:clr>
        </p15:guide>
        <p15:guide id="10" pos="1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6ED"/>
    <a:srgbClr val="D2D741"/>
    <a:srgbClr val="AAB414"/>
    <a:srgbClr val="879628"/>
    <a:srgbClr val="647D2D"/>
    <a:srgbClr val="465F19"/>
    <a:srgbClr val="7DD2E6"/>
    <a:srgbClr val="41AAC8"/>
    <a:srgbClr val="2387AA"/>
    <a:srgbClr val="005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8" autoAdjust="0"/>
    <p:restoredTop sz="94660" autoAdjust="0"/>
  </p:normalViewPr>
  <p:slideViewPr>
    <p:cSldViewPr snapToObjects="1" showGuides="1">
      <p:cViewPr>
        <p:scale>
          <a:sx n="118" d="100"/>
          <a:sy n="118" d="100"/>
        </p:scale>
        <p:origin x="-114" y="267"/>
      </p:cViewPr>
      <p:guideLst>
        <p:guide orient="horz" pos="210"/>
        <p:guide orient="horz" pos="3902"/>
        <p:guide orient="horz" pos="654"/>
        <p:guide orient="horz" pos="2453"/>
        <p:guide orient="horz" pos="2360"/>
        <p:guide orient="horz" pos="909"/>
        <p:guide orient="horz" pos="2455"/>
        <p:guide pos="395"/>
        <p:guide pos="3842"/>
        <p:guide pos="3933"/>
        <p:guide pos="7380"/>
        <p:guide pos="5566"/>
      </p:guideLst>
    </p:cSldViewPr>
  </p:slideViewPr>
  <p:outlineViewPr>
    <p:cViewPr>
      <p:scale>
        <a:sx n="33" d="100"/>
        <a:sy n="33" d="100"/>
      </p:scale>
      <p:origin x="0" y="1278"/>
    </p:cViewPr>
  </p:outlineViewPr>
  <p:notesTextViewPr>
    <p:cViewPr>
      <p:scale>
        <a:sx n="100" d="100"/>
        <a:sy n="100" d="100"/>
      </p:scale>
      <p:origin x="0" y="0"/>
    </p:cViewPr>
  </p:notesTextViewPr>
  <p:sorterViewPr>
    <p:cViewPr varScale="1">
      <p:scale>
        <a:sx n="100" d="100"/>
        <a:sy n="100" d="100"/>
      </p:scale>
      <p:origin x="0" y="19667"/>
    </p:cViewPr>
  </p:sorterViewPr>
  <p:notesViewPr>
    <p:cSldViewPr snapToObjects="1" showGuides="1">
      <p:cViewPr>
        <p:scale>
          <a:sx n="60" d="100"/>
          <a:sy n="60" d="100"/>
        </p:scale>
        <p:origin x="-3654" y="-342"/>
      </p:cViewPr>
      <p:guideLst>
        <p:guide orient="horz" pos="3224"/>
        <p:guide orient="horz" pos="3051"/>
        <p:guide orient="horz" pos="2870"/>
        <p:guide orient="horz" pos="466"/>
        <p:guide orient="horz" pos="5637"/>
        <p:guide orient="horz" pos="2733"/>
        <p:guide pos="2236"/>
        <p:guide pos="2160"/>
        <p:guide pos="4156"/>
        <p:guide pos="16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2.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39161"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59" name="Rectangle 3"/>
          <p:cNvSpPr>
            <a:spLocks noGrp="1" noChangeArrowheads="1"/>
          </p:cNvSpPr>
          <p:nvPr>
            <p:ph type="dt" sz="quarter" idx="1"/>
          </p:nvPr>
        </p:nvSpPr>
        <p:spPr bwMode="auto">
          <a:xfrm>
            <a:off x="3718840" y="0"/>
            <a:ext cx="3139160"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60" name="Rectangle 4"/>
          <p:cNvSpPr>
            <a:spLocks noGrp="1" noChangeArrowheads="1"/>
          </p:cNvSpPr>
          <p:nvPr>
            <p:ph type="ftr" sz="quarter" idx="2"/>
          </p:nvPr>
        </p:nvSpPr>
        <p:spPr bwMode="auto">
          <a:xfrm>
            <a:off x="1" y="9164038"/>
            <a:ext cx="3139161" cy="522887"/>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718840" y="9164038"/>
            <a:ext cx="3139160" cy="522887"/>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Handout </a:t>
            </a:r>
            <a:fld id="{BFC713D8-7968-482B-A79F-9C586FE5053A}" type="slidenum">
              <a:rPr lang="de-DE" smtClean="0">
                <a:latin typeface="Arial" pitchFamily="34" charset="0"/>
              </a:rPr>
              <a:pPr/>
              <a:t>‹Nr.›</a:t>
            </a:fld>
            <a:endParaRPr lang="de-DE" dirty="0">
              <a:latin typeface="Arial" pitchFamily="34" charset="0"/>
            </a:endParaRPr>
          </a:p>
        </p:txBody>
      </p:sp>
    </p:spTree>
    <p:extLst>
      <p:ext uri="{BB962C8B-B14F-4D97-AF65-F5344CB8AC3E}">
        <p14:creationId xmlns:p14="http://schemas.microsoft.com/office/powerpoint/2010/main" val="2323172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139161"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718840" y="0"/>
            <a:ext cx="3137627"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251702" y="739006"/>
            <a:ext cx="6338250" cy="3564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60351" y="4564740"/>
            <a:ext cx="6337300" cy="432132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830" name="Rectangle 6"/>
          <p:cNvSpPr>
            <a:spLocks noGrp="1" noChangeArrowheads="1"/>
          </p:cNvSpPr>
          <p:nvPr>
            <p:ph type="ftr" sz="quarter" idx="4"/>
          </p:nvPr>
        </p:nvSpPr>
        <p:spPr bwMode="auto">
          <a:xfrm>
            <a:off x="1" y="9164038"/>
            <a:ext cx="3139161" cy="521384"/>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718840" y="9164038"/>
            <a:ext cx="3137627" cy="521384"/>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Notes </a:t>
            </a:r>
            <a:fld id="{AD141568-5488-4AC9-B82D-9F5CE1225E2A}" type="slidenum">
              <a:rPr lang="de-DE" smtClean="0">
                <a:latin typeface="Arial" pitchFamily="34" charset="0"/>
              </a:rPr>
              <a:pPr/>
              <a:t>‹Nr.›</a:t>
            </a:fld>
            <a:endParaRPr lang="de-DE" dirty="0">
              <a:latin typeface="Arial" pitchFamily="34" charset="0"/>
            </a:endParaRPr>
          </a:p>
        </p:txBody>
      </p:sp>
    </p:spTree>
    <p:extLst>
      <p:ext uri="{BB962C8B-B14F-4D97-AF65-F5344CB8AC3E}">
        <p14:creationId xmlns:p14="http://schemas.microsoft.com/office/powerpoint/2010/main" val="1963877891"/>
      </p:ext>
    </p:extLst>
  </p:cSld>
  <p:clrMap bg1="lt1" tx1="dk1" bg2="lt2" tx2="dk2" accent1="accent1" accent2="accent2" accent3="accent3" accent4="accent4" accent5="accent5" accent6="accent6" hlink="hlink" folHlink="folHlink"/>
  <p:notesStyle>
    <a:lvl1pPr marL="0" algn="l" rtl="0" eaLnBrk="0" fontAlgn="base" hangingPunct="0">
      <a:spcBef>
        <a:spcPts val="0"/>
      </a:spcBef>
      <a:spcAft>
        <a:spcPts val="0"/>
      </a:spcAft>
      <a:defRPr sz="1200" kern="1200">
        <a:solidFill>
          <a:schemeClr val="tx1"/>
        </a:solidFill>
        <a:latin typeface="Arial" panose="020B0604020202020204" pitchFamily="34" charset="0"/>
        <a:ea typeface="ＭＳ Ｐゴシック" charset="-128"/>
        <a:cs typeface="Arial" panose="020B0604020202020204" pitchFamily="34" charset="0"/>
      </a:defRPr>
    </a:lvl1pPr>
    <a:lvl2pPr marL="126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2pPr>
    <a:lvl3pPr marL="252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3pPr>
    <a:lvl4pPr marL="378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4pPr>
    <a:lvl5pPr marL="504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5pPr>
    <a:lvl6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6pPr>
    <a:lvl7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7pPr>
    <a:lvl8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8pPr>
    <a:lvl9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a:t>
            </a:fld>
            <a:endParaRPr lang="de-DE" dirty="0">
              <a:latin typeface="Arial" pitchFamily="34" charset="0"/>
            </a:endParaRPr>
          </a:p>
        </p:txBody>
      </p:sp>
    </p:spTree>
    <p:extLst>
      <p:ext uri="{BB962C8B-B14F-4D97-AF65-F5344CB8AC3E}">
        <p14:creationId xmlns:p14="http://schemas.microsoft.com/office/powerpoint/2010/main" val="153426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8B15531-DA45-4632-8F3C-F111A938EE99}" type="slidenum">
              <a:rPr lang="en-US" sz="1100"/>
              <a:pPr algn="r" eaLnBrk="1" hangingPunct="1">
                <a:spcBef>
                  <a:spcPct val="0"/>
                </a:spcBef>
              </a:pPr>
              <a:t>10</a:t>
            </a:fld>
            <a:endParaRPr lang="en-US" sz="1100"/>
          </a:p>
        </p:txBody>
      </p:sp>
      <p:sp>
        <p:nvSpPr>
          <p:cNvPr id="71683" name="Rectangle 2"/>
          <p:cNvSpPr>
            <a:spLocks noGrp="1" noRot="1" noChangeAspect="1" noChangeArrowheads="1" noTextEdit="1"/>
          </p:cNvSpPr>
          <p:nvPr>
            <p:ph type="sldImg"/>
          </p:nvPr>
        </p:nvSpPr>
        <p:spPr>
          <a:xfrm>
            <a:off x="395288" y="485775"/>
            <a:ext cx="3551237" cy="1997075"/>
          </a:xfrm>
          <a:ln/>
        </p:spPr>
      </p:sp>
      <p:sp>
        <p:nvSpPr>
          <p:cNvPr id="71684"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242252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65C4D6B2-2D41-4B78-B01C-F0493789E6FD}" type="slidenum">
              <a:rPr lang="en-US" sz="1100"/>
              <a:pPr algn="r" eaLnBrk="1" hangingPunct="1">
                <a:spcBef>
                  <a:spcPct val="0"/>
                </a:spcBef>
              </a:pPr>
              <a:t>11</a:t>
            </a:fld>
            <a:endParaRPr lang="en-US" sz="1100"/>
          </a:p>
        </p:txBody>
      </p:sp>
      <p:sp>
        <p:nvSpPr>
          <p:cNvPr id="72707" name="Rectangle 2"/>
          <p:cNvSpPr>
            <a:spLocks noGrp="1" noRot="1" noChangeAspect="1" noChangeArrowheads="1" noTextEdit="1"/>
          </p:cNvSpPr>
          <p:nvPr>
            <p:ph type="sldImg"/>
          </p:nvPr>
        </p:nvSpPr>
        <p:spPr>
          <a:xfrm>
            <a:off x="395288" y="485775"/>
            <a:ext cx="3551237" cy="1997075"/>
          </a:xfrm>
          <a:ln/>
        </p:spPr>
      </p:sp>
      <p:sp>
        <p:nvSpPr>
          <p:cNvPr id="72708"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8530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8B785D7-BCEB-46D1-BAA5-6E1E635D6F73}" type="slidenum">
              <a:rPr lang="en-US" sz="1100"/>
              <a:pPr algn="r" eaLnBrk="1" hangingPunct="1">
                <a:spcBef>
                  <a:spcPct val="0"/>
                </a:spcBef>
              </a:pPr>
              <a:t>12</a:t>
            </a:fld>
            <a:endParaRPr lang="en-US" sz="1100"/>
          </a:p>
        </p:txBody>
      </p:sp>
      <p:sp>
        <p:nvSpPr>
          <p:cNvPr id="73731" name="Rectangle 2"/>
          <p:cNvSpPr>
            <a:spLocks noGrp="1" noRot="1" noChangeAspect="1" noChangeArrowheads="1" noTextEdit="1"/>
          </p:cNvSpPr>
          <p:nvPr>
            <p:ph type="sldImg"/>
          </p:nvPr>
        </p:nvSpPr>
        <p:spPr>
          <a:xfrm>
            <a:off x="395288" y="485775"/>
            <a:ext cx="3551237" cy="1997075"/>
          </a:xfrm>
          <a:ln/>
        </p:spPr>
      </p:sp>
      <p:sp>
        <p:nvSpPr>
          <p:cNvPr id="73732"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08085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0DD9CF5-B105-4B40-9C68-D609DE09E067}" type="slidenum">
              <a:rPr lang="en-US" sz="1100"/>
              <a:pPr algn="r" eaLnBrk="1" hangingPunct="1">
                <a:spcBef>
                  <a:spcPct val="0"/>
                </a:spcBef>
              </a:pPr>
              <a:t>13</a:t>
            </a:fld>
            <a:endParaRPr lang="en-US" sz="1100"/>
          </a:p>
        </p:txBody>
      </p:sp>
      <p:sp>
        <p:nvSpPr>
          <p:cNvPr id="74755" name="Rectangle 2"/>
          <p:cNvSpPr>
            <a:spLocks noGrp="1" noRot="1" noChangeAspect="1" noChangeArrowheads="1" noTextEdit="1"/>
          </p:cNvSpPr>
          <p:nvPr>
            <p:ph type="sldImg"/>
          </p:nvPr>
        </p:nvSpPr>
        <p:spPr>
          <a:xfrm>
            <a:off x="395288" y="485775"/>
            <a:ext cx="3551237" cy="1997075"/>
          </a:xfrm>
          <a:ln/>
        </p:spPr>
      </p:sp>
      <p:sp>
        <p:nvSpPr>
          <p:cNvPr id="7475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413519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089BCDD-B129-4452-A905-FF0266653DD6}" type="slidenum">
              <a:rPr lang="en-US" sz="1100"/>
              <a:pPr algn="r" eaLnBrk="1" hangingPunct="1">
                <a:spcBef>
                  <a:spcPct val="0"/>
                </a:spcBef>
              </a:pPr>
              <a:t>14</a:t>
            </a:fld>
            <a:endParaRPr lang="en-US" sz="1100"/>
          </a:p>
        </p:txBody>
      </p:sp>
      <p:sp>
        <p:nvSpPr>
          <p:cNvPr id="75779" name="Rectangle 2"/>
          <p:cNvSpPr>
            <a:spLocks noGrp="1" noRot="1" noChangeAspect="1" noChangeArrowheads="1" noTextEdit="1"/>
          </p:cNvSpPr>
          <p:nvPr>
            <p:ph type="sldImg"/>
          </p:nvPr>
        </p:nvSpPr>
        <p:spPr>
          <a:xfrm>
            <a:off x="395288" y="485775"/>
            <a:ext cx="3551237" cy="1997075"/>
          </a:xfrm>
          <a:ln/>
        </p:spPr>
      </p:sp>
      <p:sp>
        <p:nvSpPr>
          <p:cNvPr id="7578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20362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2249" y="9202036"/>
            <a:ext cx="2974150"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8" tIns="43955" rIns="87908" bIns="43955"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C33F589-4257-419B-8E7D-1FCDCF2656E6}" type="slidenum">
              <a:rPr lang="en-US" sz="1200"/>
              <a:pPr algn="r" eaLnBrk="1" hangingPunct="1">
                <a:spcBef>
                  <a:spcPct val="0"/>
                </a:spcBef>
              </a:pPr>
              <a:t>15</a:t>
            </a:fld>
            <a:endParaRPr lang="en-US" sz="1200"/>
          </a:p>
        </p:txBody>
      </p:sp>
      <p:sp>
        <p:nvSpPr>
          <p:cNvPr id="76803" name="Rectangle 2"/>
          <p:cNvSpPr>
            <a:spLocks noGrp="1" noRot="1" noChangeAspect="1" noChangeArrowheads="1" noTextEdit="1"/>
          </p:cNvSpPr>
          <p:nvPr>
            <p:ph type="sldImg"/>
          </p:nvPr>
        </p:nvSpPr>
        <p:spPr>
          <a:xfrm>
            <a:off x="395288" y="485775"/>
            <a:ext cx="3549650" cy="1995488"/>
          </a:xfrm>
          <a:ln/>
        </p:spPr>
      </p:sp>
      <p:sp>
        <p:nvSpPr>
          <p:cNvPr id="76804" name="Rectangle 3"/>
          <p:cNvSpPr>
            <a:spLocks noGrp="1" noChangeArrowheads="1"/>
          </p:cNvSpPr>
          <p:nvPr>
            <p:ph type="body" idx="1"/>
          </p:nvPr>
        </p:nvSpPr>
        <p:spPr>
          <a:xfrm>
            <a:off x="914508" y="2664563"/>
            <a:ext cx="5028986" cy="62973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45301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1557DA8-13D8-4EEC-A37D-55A0715FF348}" type="slidenum">
              <a:rPr lang="en-US" sz="1100"/>
              <a:pPr algn="r" eaLnBrk="1" hangingPunct="1">
                <a:spcBef>
                  <a:spcPct val="0"/>
                </a:spcBef>
              </a:pPr>
              <a:t>16</a:t>
            </a:fld>
            <a:endParaRPr lang="en-US" sz="1100"/>
          </a:p>
        </p:txBody>
      </p:sp>
      <p:sp>
        <p:nvSpPr>
          <p:cNvPr id="77827" name="Rectangle 2"/>
          <p:cNvSpPr>
            <a:spLocks noGrp="1" noRot="1" noChangeAspect="1" noChangeArrowheads="1" noTextEdit="1"/>
          </p:cNvSpPr>
          <p:nvPr>
            <p:ph type="sldImg"/>
          </p:nvPr>
        </p:nvSpPr>
        <p:spPr>
          <a:xfrm>
            <a:off x="395288" y="485775"/>
            <a:ext cx="3551237" cy="1997075"/>
          </a:xfrm>
          <a:ln/>
        </p:spPr>
      </p:sp>
      <p:sp>
        <p:nvSpPr>
          <p:cNvPr id="77828"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12147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5AC7B0B-A875-4EBB-809E-EE9955BE2599}" type="slidenum">
              <a:rPr lang="en-US" sz="1100"/>
              <a:pPr algn="r" eaLnBrk="1" hangingPunct="1">
                <a:spcBef>
                  <a:spcPct val="0"/>
                </a:spcBef>
              </a:pPr>
              <a:t>17</a:t>
            </a:fld>
            <a:endParaRPr lang="en-US" sz="1100"/>
          </a:p>
        </p:txBody>
      </p:sp>
      <p:sp>
        <p:nvSpPr>
          <p:cNvPr id="78851" name="Rectangle 2"/>
          <p:cNvSpPr>
            <a:spLocks noGrp="1" noRot="1" noChangeAspect="1" noChangeArrowheads="1" noTextEdit="1"/>
          </p:cNvSpPr>
          <p:nvPr>
            <p:ph type="sldImg"/>
          </p:nvPr>
        </p:nvSpPr>
        <p:spPr>
          <a:xfrm>
            <a:off x="395288" y="485775"/>
            <a:ext cx="3551237" cy="1997075"/>
          </a:xfrm>
          <a:ln/>
        </p:spPr>
      </p:sp>
      <p:sp>
        <p:nvSpPr>
          <p:cNvPr id="78852"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271588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099D0E3A-0729-497F-AE08-6F3827D071AE}" type="slidenum">
              <a:rPr lang="en-US" sz="1100"/>
              <a:pPr algn="r" eaLnBrk="1" hangingPunct="1">
                <a:spcBef>
                  <a:spcPct val="0"/>
                </a:spcBef>
              </a:pPr>
              <a:t>18</a:t>
            </a:fld>
            <a:endParaRPr lang="en-US" sz="1100"/>
          </a:p>
        </p:txBody>
      </p:sp>
      <p:sp>
        <p:nvSpPr>
          <p:cNvPr id="79875" name="Rectangle 2"/>
          <p:cNvSpPr>
            <a:spLocks noGrp="1" noRot="1" noChangeAspect="1" noChangeArrowheads="1" noTextEdit="1"/>
          </p:cNvSpPr>
          <p:nvPr>
            <p:ph type="sldImg"/>
          </p:nvPr>
        </p:nvSpPr>
        <p:spPr>
          <a:xfrm>
            <a:off x="395288" y="485775"/>
            <a:ext cx="3551237" cy="1997075"/>
          </a:xfrm>
          <a:ln/>
        </p:spPr>
      </p:sp>
      <p:sp>
        <p:nvSpPr>
          <p:cNvPr id="7987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912700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0508BB2A-462F-4778-BBAD-ABC36BF031C8}" type="slidenum">
              <a:rPr lang="en-US" sz="1100"/>
              <a:pPr algn="r" eaLnBrk="1" hangingPunct="1">
                <a:spcBef>
                  <a:spcPct val="0"/>
                </a:spcBef>
              </a:pPr>
              <a:t>19</a:t>
            </a:fld>
            <a:endParaRPr lang="en-US" sz="1100"/>
          </a:p>
        </p:txBody>
      </p:sp>
      <p:sp>
        <p:nvSpPr>
          <p:cNvPr id="80899" name="Rectangle 2"/>
          <p:cNvSpPr>
            <a:spLocks noGrp="1" noRot="1" noChangeAspect="1" noChangeArrowheads="1" noTextEdit="1"/>
          </p:cNvSpPr>
          <p:nvPr>
            <p:ph type="sldImg"/>
          </p:nvPr>
        </p:nvSpPr>
        <p:spPr>
          <a:xfrm>
            <a:off x="395288" y="485775"/>
            <a:ext cx="3551237" cy="1997075"/>
          </a:xfrm>
          <a:ln/>
        </p:spPr>
      </p:sp>
      <p:sp>
        <p:nvSpPr>
          <p:cNvPr id="8090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285197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2249" y="9202036"/>
            <a:ext cx="2974150"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8" tIns="43955" rIns="87908" bIns="43955"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6FB9154-7C7A-469C-A722-06C22E9D58B0}" type="slidenum">
              <a:rPr lang="en-US" sz="1200"/>
              <a:pPr algn="r" eaLnBrk="1" hangingPunct="1">
                <a:spcBef>
                  <a:spcPct val="0"/>
                </a:spcBef>
              </a:pPr>
              <a:t>2</a:t>
            </a:fld>
            <a:endParaRPr lang="en-US" sz="1200"/>
          </a:p>
        </p:txBody>
      </p:sp>
      <p:sp>
        <p:nvSpPr>
          <p:cNvPr id="63491" name="Rectangle 2"/>
          <p:cNvSpPr>
            <a:spLocks noGrp="1" noRot="1" noChangeAspect="1" noChangeArrowheads="1" noTextEdit="1"/>
          </p:cNvSpPr>
          <p:nvPr>
            <p:ph type="sldImg"/>
          </p:nvPr>
        </p:nvSpPr>
        <p:spPr>
          <a:xfrm>
            <a:off x="395288" y="485775"/>
            <a:ext cx="3549650" cy="1995488"/>
          </a:xfrm>
          <a:ln/>
        </p:spPr>
      </p:sp>
      <p:sp>
        <p:nvSpPr>
          <p:cNvPr id="63492" name="Rectangle 3"/>
          <p:cNvSpPr>
            <a:spLocks noGrp="1" noChangeArrowheads="1"/>
          </p:cNvSpPr>
          <p:nvPr>
            <p:ph type="body" idx="1"/>
          </p:nvPr>
        </p:nvSpPr>
        <p:spPr>
          <a:xfrm>
            <a:off x="914508" y="2664563"/>
            <a:ext cx="5028986" cy="62973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28317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391C9FA-C382-4AE4-8B5E-1D41EF33EDBA}" type="slidenum">
              <a:rPr lang="en-US" sz="1100"/>
              <a:pPr algn="r" eaLnBrk="1" hangingPunct="1">
                <a:spcBef>
                  <a:spcPct val="0"/>
                </a:spcBef>
              </a:pPr>
              <a:t>20</a:t>
            </a:fld>
            <a:endParaRPr lang="en-US" sz="1100"/>
          </a:p>
        </p:txBody>
      </p:sp>
      <p:sp>
        <p:nvSpPr>
          <p:cNvPr id="81923" name="Rectangle 2"/>
          <p:cNvSpPr>
            <a:spLocks noGrp="1" noRot="1" noChangeAspect="1" noChangeArrowheads="1" noTextEdit="1"/>
          </p:cNvSpPr>
          <p:nvPr>
            <p:ph type="sldImg"/>
          </p:nvPr>
        </p:nvSpPr>
        <p:spPr>
          <a:xfrm>
            <a:off x="395288" y="485775"/>
            <a:ext cx="3551237" cy="1997075"/>
          </a:xfrm>
          <a:ln/>
        </p:spPr>
      </p:sp>
      <p:sp>
        <p:nvSpPr>
          <p:cNvPr id="81924"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233869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10D0C81-FC55-4F89-8359-FD9E3C98D2B6}" type="slidenum">
              <a:rPr lang="en-US" sz="1100"/>
              <a:pPr algn="r" eaLnBrk="1" hangingPunct="1">
                <a:spcBef>
                  <a:spcPct val="0"/>
                </a:spcBef>
              </a:pPr>
              <a:t>21</a:t>
            </a:fld>
            <a:endParaRPr lang="en-US" sz="1100"/>
          </a:p>
        </p:txBody>
      </p:sp>
      <p:sp>
        <p:nvSpPr>
          <p:cNvPr id="82947" name="Rectangle 2"/>
          <p:cNvSpPr>
            <a:spLocks noGrp="1" noRot="1" noChangeAspect="1" noChangeArrowheads="1" noTextEdit="1"/>
          </p:cNvSpPr>
          <p:nvPr>
            <p:ph type="sldImg"/>
          </p:nvPr>
        </p:nvSpPr>
        <p:spPr>
          <a:xfrm>
            <a:off x="395288" y="485775"/>
            <a:ext cx="3551237" cy="1997075"/>
          </a:xfrm>
          <a:ln/>
        </p:spPr>
      </p:sp>
      <p:sp>
        <p:nvSpPr>
          <p:cNvPr id="82948"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2560297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2A0E896-BC45-4967-B46C-9A89AED0BB79}" type="slidenum">
              <a:rPr lang="en-US" sz="1100"/>
              <a:pPr algn="r" eaLnBrk="1" hangingPunct="1">
                <a:spcBef>
                  <a:spcPct val="0"/>
                </a:spcBef>
              </a:pPr>
              <a:t>22</a:t>
            </a:fld>
            <a:endParaRPr lang="en-US" sz="1100"/>
          </a:p>
        </p:txBody>
      </p:sp>
      <p:sp>
        <p:nvSpPr>
          <p:cNvPr id="83971" name="Rectangle 2"/>
          <p:cNvSpPr>
            <a:spLocks noGrp="1" noRot="1" noChangeAspect="1" noChangeArrowheads="1" noTextEdit="1"/>
          </p:cNvSpPr>
          <p:nvPr>
            <p:ph type="sldImg"/>
          </p:nvPr>
        </p:nvSpPr>
        <p:spPr>
          <a:xfrm>
            <a:off x="395288" y="485775"/>
            <a:ext cx="3551237" cy="1997075"/>
          </a:xfrm>
          <a:ln/>
        </p:spPr>
      </p:sp>
      <p:sp>
        <p:nvSpPr>
          <p:cNvPr id="83972"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483721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FF97B8D-DF5F-476F-A938-8FBEB874F8C2}" type="slidenum">
              <a:rPr lang="en-US" sz="1100"/>
              <a:pPr algn="r" eaLnBrk="1" hangingPunct="1">
                <a:spcBef>
                  <a:spcPct val="0"/>
                </a:spcBef>
              </a:pPr>
              <a:t>23</a:t>
            </a:fld>
            <a:endParaRPr lang="en-US" sz="1100"/>
          </a:p>
        </p:txBody>
      </p:sp>
      <p:sp>
        <p:nvSpPr>
          <p:cNvPr id="84995" name="Rectangle 2"/>
          <p:cNvSpPr>
            <a:spLocks noGrp="1" noRot="1" noChangeAspect="1" noChangeArrowheads="1" noTextEdit="1"/>
          </p:cNvSpPr>
          <p:nvPr>
            <p:ph type="sldImg"/>
          </p:nvPr>
        </p:nvSpPr>
        <p:spPr>
          <a:xfrm>
            <a:off x="395288" y="485775"/>
            <a:ext cx="3551237" cy="1997075"/>
          </a:xfrm>
          <a:ln/>
        </p:spPr>
      </p:sp>
      <p:sp>
        <p:nvSpPr>
          <p:cNvPr id="8499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77861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0F652D0-86DE-4F99-AC0B-F81EA5C52034}" type="slidenum">
              <a:rPr lang="en-US" sz="1100"/>
              <a:pPr algn="r" eaLnBrk="1" hangingPunct="1">
                <a:spcBef>
                  <a:spcPct val="0"/>
                </a:spcBef>
              </a:pPr>
              <a:t>24</a:t>
            </a:fld>
            <a:endParaRPr lang="en-US" sz="1100"/>
          </a:p>
        </p:txBody>
      </p:sp>
      <p:sp>
        <p:nvSpPr>
          <p:cNvPr id="86019" name="Rectangle 2"/>
          <p:cNvSpPr>
            <a:spLocks noGrp="1" noRot="1" noChangeAspect="1" noChangeArrowheads="1" noTextEdit="1"/>
          </p:cNvSpPr>
          <p:nvPr>
            <p:ph type="sldImg"/>
          </p:nvPr>
        </p:nvSpPr>
        <p:spPr>
          <a:xfrm>
            <a:off x="395288" y="485775"/>
            <a:ext cx="3551237" cy="1997075"/>
          </a:xfrm>
          <a:ln/>
        </p:spPr>
      </p:sp>
      <p:sp>
        <p:nvSpPr>
          <p:cNvPr id="8602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4281672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734E565-23FA-4089-8F9E-0A4C5E9C869F}" type="slidenum">
              <a:rPr lang="en-US" sz="1100"/>
              <a:pPr algn="r" eaLnBrk="1" hangingPunct="1">
                <a:spcBef>
                  <a:spcPct val="0"/>
                </a:spcBef>
              </a:pPr>
              <a:t>25</a:t>
            </a:fld>
            <a:endParaRPr lang="en-US" sz="1100"/>
          </a:p>
        </p:txBody>
      </p:sp>
      <p:sp>
        <p:nvSpPr>
          <p:cNvPr id="87043" name="Rectangle 2"/>
          <p:cNvSpPr>
            <a:spLocks noGrp="1" noRot="1" noChangeAspect="1" noChangeArrowheads="1" noTextEdit="1"/>
          </p:cNvSpPr>
          <p:nvPr>
            <p:ph type="sldImg"/>
          </p:nvPr>
        </p:nvSpPr>
        <p:spPr>
          <a:xfrm>
            <a:off x="395288" y="485775"/>
            <a:ext cx="3551237" cy="1997075"/>
          </a:xfrm>
          <a:ln/>
        </p:spPr>
      </p:sp>
      <p:sp>
        <p:nvSpPr>
          <p:cNvPr id="87044"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088855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B43AC09-2D53-4591-9B75-BEA947AB03CD}" type="slidenum">
              <a:rPr lang="en-US" sz="1100"/>
              <a:pPr algn="r" eaLnBrk="1" hangingPunct="1">
                <a:spcBef>
                  <a:spcPct val="0"/>
                </a:spcBef>
              </a:pPr>
              <a:t>26</a:t>
            </a:fld>
            <a:endParaRPr lang="en-US" sz="1100"/>
          </a:p>
        </p:txBody>
      </p:sp>
      <p:sp>
        <p:nvSpPr>
          <p:cNvPr id="88067" name="Rectangle 2"/>
          <p:cNvSpPr>
            <a:spLocks noGrp="1" noRot="1" noChangeAspect="1" noChangeArrowheads="1" noTextEdit="1"/>
          </p:cNvSpPr>
          <p:nvPr>
            <p:ph type="sldImg"/>
          </p:nvPr>
        </p:nvSpPr>
        <p:spPr>
          <a:xfrm>
            <a:off x="395288" y="485775"/>
            <a:ext cx="3551237" cy="1997075"/>
          </a:xfrm>
          <a:ln/>
        </p:spPr>
      </p:sp>
      <p:sp>
        <p:nvSpPr>
          <p:cNvPr id="88068"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863034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ABD7F2C-68CF-4B85-9F94-9D0D1422B2D6}" type="slidenum">
              <a:rPr lang="en-US" sz="1100"/>
              <a:pPr algn="r" eaLnBrk="1" hangingPunct="1">
                <a:spcBef>
                  <a:spcPct val="0"/>
                </a:spcBef>
              </a:pPr>
              <a:t>27</a:t>
            </a:fld>
            <a:endParaRPr lang="en-US" sz="1100"/>
          </a:p>
        </p:txBody>
      </p:sp>
      <p:sp>
        <p:nvSpPr>
          <p:cNvPr id="89091" name="Rectangle 2"/>
          <p:cNvSpPr>
            <a:spLocks noGrp="1" noRot="1" noChangeAspect="1" noChangeArrowheads="1" noTextEdit="1"/>
          </p:cNvSpPr>
          <p:nvPr>
            <p:ph type="sldImg"/>
          </p:nvPr>
        </p:nvSpPr>
        <p:spPr>
          <a:xfrm>
            <a:off x="395288" y="485775"/>
            <a:ext cx="3551237" cy="1997075"/>
          </a:xfrm>
          <a:ln/>
        </p:spPr>
      </p:sp>
      <p:sp>
        <p:nvSpPr>
          <p:cNvPr id="89092"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845268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1539C8F-3BE7-45EE-B2CF-C7BCB7357985}" type="slidenum">
              <a:rPr lang="en-US" sz="1100"/>
              <a:pPr algn="r" eaLnBrk="1" hangingPunct="1">
                <a:spcBef>
                  <a:spcPct val="0"/>
                </a:spcBef>
              </a:pPr>
              <a:t>28</a:t>
            </a:fld>
            <a:endParaRPr lang="en-US" sz="1100"/>
          </a:p>
        </p:txBody>
      </p:sp>
      <p:sp>
        <p:nvSpPr>
          <p:cNvPr id="90115" name="Rectangle 2"/>
          <p:cNvSpPr>
            <a:spLocks noGrp="1" noRot="1" noChangeAspect="1" noChangeArrowheads="1" noTextEdit="1"/>
          </p:cNvSpPr>
          <p:nvPr>
            <p:ph type="sldImg"/>
          </p:nvPr>
        </p:nvSpPr>
        <p:spPr>
          <a:xfrm>
            <a:off x="395288" y="485775"/>
            <a:ext cx="3551237" cy="1997075"/>
          </a:xfrm>
          <a:ln/>
        </p:spPr>
      </p:sp>
      <p:sp>
        <p:nvSpPr>
          <p:cNvPr id="9011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549184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94AE4816-057C-48B7-8711-0C6B27F1BD6D}" type="slidenum">
              <a:rPr lang="en-US" sz="1100"/>
              <a:pPr algn="r" eaLnBrk="1" hangingPunct="1">
                <a:spcBef>
                  <a:spcPct val="0"/>
                </a:spcBef>
              </a:pPr>
              <a:t>29</a:t>
            </a:fld>
            <a:endParaRPr lang="en-US" sz="1100"/>
          </a:p>
        </p:txBody>
      </p:sp>
      <p:sp>
        <p:nvSpPr>
          <p:cNvPr id="91139" name="Rectangle 2"/>
          <p:cNvSpPr>
            <a:spLocks noGrp="1" noRot="1" noChangeAspect="1" noChangeArrowheads="1" noTextEdit="1"/>
          </p:cNvSpPr>
          <p:nvPr>
            <p:ph type="sldImg"/>
          </p:nvPr>
        </p:nvSpPr>
        <p:spPr>
          <a:xfrm>
            <a:off x="395288" y="485775"/>
            <a:ext cx="3551237" cy="1997075"/>
          </a:xfrm>
          <a:ln/>
        </p:spPr>
      </p:sp>
      <p:sp>
        <p:nvSpPr>
          <p:cNvPr id="9114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60020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6D452609-F4E5-4D39-8A76-BDE64AD4A973}" type="slidenum">
              <a:rPr lang="en-US" sz="1100"/>
              <a:pPr algn="r" eaLnBrk="1" hangingPunct="1">
                <a:spcBef>
                  <a:spcPct val="0"/>
                </a:spcBef>
              </a:pPr>
              <a:t>3</a:t>
            </a:fld>
            <a:endParaRPr lang="en-US" sz="1100"/>
          </a:p>
        </p:txBody>
      </p:sp>
      <p:sp>
        <p:nvSpPr>
          <p:cNvPr id="64515" name="Rectangle 2"/>
          <p:cNvSpPr>
            <a:spLocks noGrp="1" noRot="1" noChangeAspect="1" noChangeArrowheads="1" noTextEdit="1"/>
          </p:cNvSpPr>
          <p:nvPr>
            <p:ph type="sldImg"/>
          </p:nvPr>
        </p:nvSpPr>
        <p:spPr>
          <a:xfrm>
            <a:off x="395288" y="485775"/>
            <a:ext cx="3551237" cy="1997075"/>
          </a:xfrm>
          <a:ln/>
        </p:spPr>
      </p:sp>
      <p:sp>
        <p:nvSpPr>
          <p:cNvPr id="6451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772024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13FED00-875A-4E24-9407-5967177578F1}" type="slidenum">
              <a:rPr lang="en-US" sz="1100"/>
              <a:pPr algn="r" eaLnBrk="1" hangingPunct="1">
                <a:spcBef>
                  <a:spcPct val="0"/>
                </a:spcBef>
              </a:pPr>
              <a:t>30</a:t>
            </a:fld>
            <a:endParaRPr lang="en-US" sz="1100"/>
          </a:p>
        </p:txBody>
      </p:sp>
      <p:sp>
        <p:nvSpPr>
          <p:cNvPr id="92163" name="Rectangle 2"/>
          <p:cNvSpPr>
            <a:spLocks noGrp="1" noRot="1" noChangeAspect="1" noChangeArrowheads="1" noTextEdit="1"/>
          </p:cNvSpPr>
          <p:nvPr>
            <p:ph type="sldImg"/>
          </p:nvPr>
        </p:nvSpPr>
        <p:spPr>
          <a:xfrm>
            <a:off x="395288" y="485775"/>
            <a:ext cx="3551237" cy="1997075"/>
          </a:xfrm>
          <a:ln/>
        </p:spPr>
      </p:sp>
      <p:sp>
        <p:nvSpPr>
          <p:cNvPr id="92164"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325547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F6B1B84-5E92-4DFB-BAE4-690DD963D3D6}" type="slidenum">
              <a:rPr lang="en-US" sz="1100"/>
              <a:pPr algn="r" eaLnBrk="1" hangingPunct="1">
                <a:spcBef>
                  <a:spcPct val="0"/>
                </a:spcBef>
              </a:pPr>
              <a:t>31</a:t>
            </a:fld>
            <a:endParaRPr lang="en-US" sz="1100"/>
          </a:p>
        </p:txBody>
      </p:sp>
      <p:sp>
        <p:nvSpPr>
          <p:cNvPr id="93187" name="Rectangle 2"/>
          <p:cNvSpPr>
            <a:spLocks noGrp="1" noRot="1" noChangeAspect="1" noChangeArrowheads="1" noTextEdit="1"/>
          </p:cNvSpPr>
          <p:nvPr>
            <p:ph type="sldImg"/>
          </p:nvPr>
        </p:nvSpPr>
        <p:spPr>
          <a:xfrm>
            <a:off x="395288" y="485775"/>
            <a:ext cx="3551237" cy="1997075"/>
          </a:xfrm>
          <a:ln/>
        </p:spPr>
      </p:sp>
      <p:sp>
        <p:nvSpPr>
          <p:cNvPr id="93188"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452043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66C1A1C0-28EE-4D77-A6C2-3E4F36FD4A23}" type="slidenum">
              <a:rPr lang="en-US" sz="1100"/>
              <a:pPr algn="r" eaLnBrk="1" hangingPunct="1">
                <a:spcBef>
                  <a:spcPct val="0"/>
                </a:spcBef>
              </a:pPr>
              <a:t>32</a:t>
            </a:fld>
            <a:endParaRPr lang="en-US" sz="1100"/>
          </a:p>
        </p:txBody>
      </p:sp>
      <p:sp>
        <p:nvSpPr>
          <p:cNvPr id="94211" name="Rectangle 2"/>
          <p:cNvSpPr>
            <a:spLocks noGrp="1" noRot="1" noChangeAspect="1" noChangeArrowheads="1" noTextEdit="1"/>
          </p:cNvSpPr>
          <p:nvPr>
            <p:ph type="sldImg"/>
          </p:nvPr>
        </p:nvSpPr>
        <p:spPr>
          <a:xfrm>
            <a:off x="395288" y="485775"/>
            <a:ext cx="3551237" cy="1997075"/>
          </a:xfrm>
          <a:ln/>
        </p:spPr>
      </p:sp>
      <p:sp>
        <p:nvSpPr>
          <p:cNvPr id="94212"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846132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1D7DC62C-2F28-4BB7-A90F-7AA7670BBB55}" type="slidenum">
              <a:rPr lang="en-US" sz="1100"/>
              <a:pPr algn="r" eaLnBrk="1" hangingPunct="1">
                <a:spcBef>
                  <a:spcPct val="0"/>
                </a:spcBef>
              </a:pPr>
              <a:t>33</a:t>
            </a:fld>
            <a:endParaRPr lang="en-US" sz="1100"/>
          </a:p>
        </p:txBody>
      </p:sp>
      <p:sp>
        <p:nvSpPr>
          <p:cNvPr id="95235" name="Rectangle 2"/>
          <p:cNvSpPr>
            <a:spLocks noGrp="1" noRot="1" noChangeAspect="1" noChangeArrowheads="1" noTextEdit="1"/>
          </p:cNvSpPr>
          <p:nvPr>
            <p:ph type="sldImg"/>
          </p:nvPr>
        </p:nvSpPr>
        <p:spPr>
          <a:xfrm>
            <a:off x="395288" y="485775"/>
            <a:ext cx="3551237" cy="1997075"/>
          </a:xfrm>
          <a:ln/>
        </p:spPr>
      </p:sp>
      <p:sp>
        <p:nvSpPr>
          <p:cNvPr id="9523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262814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026BC799-6E50-42FF-9FD9-3494E5DA489D}" type="slidenum">
              <a:rPr lang="en-US" sz="1100"/>
              <a:pPr algn="r" eaLnBrk="1" hangingPunct="1">
                <a:spcBef>
                  <a:spcPct val="0"/>
                </a:spcBef>
              </a:pPr>
              <a:t>34</a:t>
            </a:fld>
            <a:endParaRPr lang="en-US" sz="1100"/>
          </a:p>
        </p:txBody>
      </p:sp>
      <p:sp>
        <p:nvSpPr>
          <p:cNvPr id="96259" name="Rectangle 2"/>
          <p:cNvSpPr>
            <a:spLocks noGrp="1" noRot="1" noChangeAspect="1" noChangeArrowheads="1" noTextEdit="1"/>
          </p:cNvSpPr>
          <p:nvPr>
            <p:ph type="sldImg"/>
          </p:nvPr>
        </p:nvSpPr>
        <p:spPr>
          <a:xfrm>
            <a:off x="395288" y="485775"/>
            <a:ext cx="3551237" cy="1997075"/>
          </a:xfrm>
          <a:ln/>
        </p:spPr>
      </p:sp>
      <p:sp>
        <p:nvSpPr>
          <p:cNvPr id="9626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818410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E2A22EE-04AF-42BB-BD70-8713FA3970F7}" type="slidenum">
              <a:rPr lang="en-US" sz="1100"/>
              <a:pPr algn="r" eaLnBrk="1" hangingPunct="1">
                <a:spcBef>
                  <a:spcPct val="0"/>
                </a:spcBef>
              </a:pPr>
              <a:t>35</a:t>
            </a:fld>
            <a:endParaRPr lang="en-US" sz="1100"/>
          </a:p>
        </p:txBody>
      </p:sp>
      <p:sp>
        <p:nvSpPr>
          <p:cNvPr id="97283" name="Rectangle 2"/>
          <p:cNvSpPr>
            <a:spLocks noGrp="1" noRot="1" noChangeAspect="1" noChangeArrowheads="1" noTextEdit="1"/>
          </p:cNvSpPr>
          <p:nvPr>
            <p:ph type="sldImg"/>
          </p:nvPr>
        </p:nvSpPr>
        <p:spPr>
          <a:xfrm>
            <a:off x="395288" y="485775"/>
            <a:ext cx="3551237" cy="1997075"/>
          </a:xfrm>
          <a:ln/>
        </p:spPr>
      </p:sp>
      <p:sp>
        <p:nvSpPr>
          <p:cNvPr id="97284"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44025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A875060D-4ECF-4CB0-86F9-5437EFC2500E}" type="slidenum">
              <a:rPr lang="en-US" sz="1100"/>
              <a:pPr algn="r" eaLnBrk="1" hangingPunct="1">
                <a:spcBef>
                  <a:spcPct val="0"/>
                </a:spcBef>
              </a:pPr>
              <a:t>36</a:t>
            </a:fld>
            <a:endParaRPr lang="en-US" sz="1100"/>
          </a:p>
        </p:txBody>
      </p:sp>
      <p:sp>
        <p:nvSpPr>
          <p:cNvPr id="98307" name="Rectangle 2"/>
          <p:cNvSpPr>
            <a:spLocks noGrp="1" noRot="1" noChangeAspect="1" noChangeArrowheads="1" noTextEdit="1"/>
          </p:cNvSpPr>
          <p:nvPr>
            <p:ph type="sldImg"/>
          </p:nvPr>
        </p:nvSpPr>
        <p:spPr>
          <a:xfrm>
            <a:off x="395288" y="485775"/>
            <a:ext cx="3551237" cy="1997075"/>
          </a:xfrm>
          <a:ln/>
        </p:spPr>
      </p:sp>
      <p:sp>
        <p:nvSpPr>
          <p:cNvPr id="98308"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2742785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E35AF83-F60D-4F6D-9F8E-0F021ACAFA5B}" type="slidenum">
              <a:rPr lang="en-US" sz="1100"/>
              <a:pPr algn="r" eaLnBrk="1" hangingPunct="1">
                <a:spcBef>
                  <a:spcPct val="0"/>
                </a:spcBef>
              </a:pPr>
              <a:t>37</a:t>
            </a:fld>
            <a:endParaRPr lang="en-US" sz="1100"/>
          </a:p>
        </p:txBody>
      </p:sp>
      <p:sp>
        <p:nvSpPr>
          <p:cNvPr id="99331" name="Rectangle 2"/>
          <p:cNvSpPr>
            <a:spLocks noGrp="1" noRot="1" noChangeAspect="1" noChangeArrowheads="1" noTextEdit="1"/>
          </p:cNvSpPr>
          <p:nvPr>
            <p:ph type="sldImg"/>
          </p:nvPr>
        </p:nvSpPr>
        <p:spPr>
          <a:xfrm>
            <a:off x="395288" y="485775"/>
            <a:ext cx="3551237" cy="1997075"/>
          </a:xfrm>
          <a:ln/>
        </p:spPr>
      </p:sp>
      <p:sp>
        <p:nvSpPr>
          <p:cNvPr id="99332"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400485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DEF8EBF-D4A7-4243-9E66-1AF73ED01700}" type="slidenum">
              <a:rPr lang="en-US" sz="1100"/>
              <a:pPr algn="r" eaLnBrk="1" hangingPunct="1">
                <a:spcBef>
                  <a:spcPct val="0"/>
                </a:spcBef>
              </a:pPr>
              <a:t>38</a:t>
            </a:fld>
            <a:endParaRPr lang="en-US" sz="1100"/>
          </a:p>
        </p:txBody>
      </p:sp>
      <p:sp>
        <p:nvSpPr>
          <p:cNvPr id="100355" name="Rectangle 2"/>
          <p:cNvSpPr>
            <a:spLocks noGrp="1" noRot="1" noChangeAspect="1" noChangeArrowheads="1" noTextEdit="1"/>
          </p:cNvSpPr>
          <p:nvPr>
            <p:ph type="sldImg"/>
          </p:nvPr>
        </p:nvSpPr>
        <p:spPr>
          <a:xfrm>
            <a:off x="395288" y="485775"/>
            <a:ext cx="3551237" cy="1997075"/>
          </a:xfrm>
          <a:ln/>
        </p:spPr>
      </p:sp>
      <p:sp>
        <p:nvSpPr>
          <p:cNvPr id="10035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043101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7ECD789-7645-4751-B43A-0CB56794322F}" type="slidenum">
              <a:rPr lang="en-US" sz="1100"/>
              <a:pPr algn="r" eaLnBrk="1" hangingPunct="1">
                <a:spcBef>
                  <a:spcPct val="0"/>
                </a:spcBef>
              </a:pPr>
              <a:t>39</a:t>
            </a:fld>
            <a:endParaRPr lang="en-US" sz="1100"/>
          </a:p>
        </p:txBody>
      </p:sp>
      <p:sp>
        <p:nvSpPr>
          <p:cNvPr id="101379" name="Rectangle 2"/>
          <p:cNvSpPr>
            <a:spLocks noGrp="1" noRot="1" noChangeAspect="1" noChangeArrowheads="1" noTextEdit="1"/>
          </p:cNvSpPr>
          <p:nvPr>
            <p:ph type="sldImg"/>
          </p:nvPr>
        </p:nvSpPr>
        <p:spPr>
          <a:xfrm>
            <a:off x="395288" y="485775"/>
            <a:ext cx="3551237" cy="1997075"/>
          </a:xfrm>
          <a:ln/>
        </p:spPr>
      </p:sp>
      <p:sp>
        <p:nvSpPr>
          <p:cNvPr id="10138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41487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45CC75A-5A4C-4BA7-896B-724E0A71A6EF}" type="slidenum">
              <a:rPr lang="en-US" sz="1100"/>
              <a:pPr algn="r" eaLnBrk="1" hangingPunct="1">
                <a:spcBef>
                  <a:spcPct val="0"/>
                </a:spcBef>
              </a:pPr>
              <a:t>4</a:t>
            </a:fld>
            <a:endParaRPr lang="en-US" sz="1100"/>
          </a:p>
        </p:txBody>
      </p:sp>
      <p:sp>
        <p:nvSpPr>
          <p:cNvPr id="65539" name="Rectangle 2"/>
          <p:cNvSpPr>
            <a:spLocks noGrp="1" noRot="1" noChangeAspect="1" noChangeArrowheads="1" noTextEdit="1"/>
          </p:cNvSpPr>
          <p:nvPr>
            <p:ph type="sldImg"/>
          </p:nvPr>
        </p:nvSpPr>
        <p:spPr>
          <a:xfrm>
            <a:off x="395288" y="485775"/>
            <a:ext cx="3551237" cy="1997075"/>
          </a:xfrm>
          <a:ln/>
        </p:spPr>
      </p:sp>
      <p:sp>
        <p:nvSpPr>
          <p:cNvPr id="6554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774259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3FA276D-B219-4E55-AA7F-20F65B195A8A}" type="slidenum">
              <a:rPr lang="en-US" sz="1100"/>
              <a:pPr algn="r" eaLnBrk="1" hangingPunct="1">
                <a:spcBef>
                  <a:spcPct val="0"/>
                </a:spcBef>
              </a:pPr>
              <a:t>40</a:t>
            </a:fld>
            <a:endParaRPr lang="en-US" sz="1100"/>
          </a:p>
        </p:txBody>
      </p:sp>
      <p:sp>
        <p:nvSpPr>
          <p:cNvPr id="102403" name="Rectangle 2"/>
          <p:cNvSpPr>
            <a:spLocks noGrp="1" noRot="1" noChangeAspect="1" noChangeArrowheads="1" noTextEdit="1"/>
          </p:cNvSpPr>
          <p:nvPr>
            <p:ph type="sldImg"/>
          </p:nvPr>
        </p:nvSpPr>
        <p:spPr>
          <a:xfrm>
            <a:off x="395288" y="485775"/>
            <a:ext cx="3551237" cy="1997075"/>
          </a:xfrm>
          <a:ln/>
        </p:spPr>
      </p:sp>
      <p:sp>
        <p:nvSpPr>
          <p:cNvPr id="102404"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762423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AB341E5-C859-4B5B-B0A6-1B3E646B1169}" type="slidenum">
              <a:rPr lang="en-US" sz="1100"/>
              <a:pPr algn="r" eaLnBrk="1" hangingPunct="1">
                <a:spcBef>
                  <a:spcPct val="0"/>
                </a:spcBef>
              </a:pPr>
              <a:t>41</a:t>
            </a:fld>
            <a:endParaRPr lang="en-US" sz="1100"/>
          </a:p>
        </p:txBody>
      </p:sp>
      <p:sp>
        <p:nvSpPr>
          <p:cNvPr id="103427" name="Rectangle 2"/>
          <p:cNvSpPr>
            <a:spLocks noGrp="1" noRot="1" noChangeAspect="1" noChangeArrowheads="1" noTextEdit="1"/>
          </p:cNvSpPr>
          <p:nvPr>
            <p:ph type="sldImg"/>
          </p:nvPr>
        </p:nvSpPr>
        <p:spPr>
          <a:xfrm>
            <a:off x="395288" y="485775"/>
            <a:ext cx="3551237" cy="1997075"/>
          </a:xfrm>
          <a:ln/>
        </p:spPr>
      </p:sp>
      <p:sp>
        <p:nvSpPr>
          <p:cNvPr id="103428"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009998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2AB6A42-EFBF-423A-B2F4-37C5EE27A5CA}" type="slidenum">
              <a:rPr lang="en-US" sz="1100"/>
              <a:pPr algn="r" eaLnBrk="1" hangingPunct="1">
                <a:spcBef>
                  <a:spcPct val="0"/>
                </a:spcBef>
              </a:pPr>
              <a:t>42</a:t>
            </a:fld>
            <a:endParaRPr lang="en-US" sz="1100"/>
          </a:p>
        </p:txBody>
      </p:sp>
      <p:sp>
        <p:nvSpPr>
          <p:cNvPr id="104451" name="Rectangle 2"/>
          <p:cNvSpPr>
            <a:spLocks noGrp="1" noRot="1" noChangeAspect="1" noChangeArrowheads="1" noTextEdit="1"/>
          </p:cNvSpPr>
          <p:nvPr>
            <p:ph type="sldImg"/>
          </p:nvPr>
        </p:nvSpPr>
        <p:spPr>
          <a:xfrm>
            <a:off x="395288" y="485775"/>
            <a:ext cx="3551237" cy="1997075"/>
          </a:xfrm>
          <a:ln/>
        </p:spPr>
      </p:sp>
      <p:sp>
        <p:nvSpPr>
          <p:cNvPr id="104452"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413418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D7CCFA5-CEE3-4E68-A304-704A51891560}" type="slidenum">
              <a:rPr lang="en-US" sz="1100"/>
              <a:pPr algn="r" eaLnBrk="1" hangingPunct="1">
                <a:spcBef>
                  <a:spcPct val="0"/>
                </a:spcBef>
              </a:pPr>
              <a:t>43</a:t>
            </a:fld>
            <a:endParaRPr lang="en-US" sz="1100"/>
          </a:p>
        </p:txBody>
      </p:sp>
      <p:sp>
        <p:nvSpPr>
          <p:cNvPr id="105475" name="Rectangle 2"/>
          <p:cNvSpPr>
            <a:spLocks noGrp="1" noRot="1" noChangeAspect="1" noChangeArrowheads="1" noTextEdit="1"/>
          </p:cNvSpPr>
          <p:nvPr>
            <p:ph type="sldImg"/>
          </p:nvPr>
        </p:nvSpPr>
        <p:spPr>
          <a:xfrm>
            <a:off x="395288" y="485775"/>
            <a:ext cx="3551237" cy="1997075"/>
          </a:xfrm>
          <a:ln/>
        </p:spPr>
      </p:sp>
      <p:sp>
        <p:nvSpPr>
          <p:cNvPr id="10547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864702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5970480-B81B-435F-9EF0-4D15285A1CAF}" type="slidenum">
              <a:rPr lang="en-US" sz="1100"/>
              <a:pPr algn="r" eaLnBrk="1" hangingPunct="1">
                <a:spcBef>
                  <a:spcPct val="0"/>
                </a:spcBef>
              </a:pPr>
              <a:t>44</a:t>
            </a:fld>
            <a:endParaRPr lang="en-US" sz="1100"/>
          </a:p>
        </p:txBody>
      </p:sp>
      <p:sp>
        <p:nvSpPr>
          <p:cNvPr id="106499" name="Rectangle 2"/>
          <p:cNvSpPr>
            <a:spLocks noGrp="1" noRot="1" noChangeAspect="1" noChangeArrowheads="1" noTextEdit="1"/>
          </p:cNvSpPr>
          <p:nvPr>
            <p:ph type="sldImg"/>
          </p:nvPr>
        </p:nvSpPr>
        <p:spPr>
          <a:xfrm>
            <a:off x="395288" y="485775"/>
            <a:ext cx="3551237" cy="1997075"/>
          </a:xfrm>
          <a:ln/>
        </p:spPr>
      </p:sp>
      <p:sp>
        <p:nvSpPr>
          <p:cNvPr id="10650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To Do</a:t>
            </a:r>
          </a:p>
        </p:txBody>
      </p:sp>
    </p:spTree>
    <p:extLst>
      <p:ext uri="{BB962C8B-B14F-4D97-AF65-F5344CB8AC3E}">
        <p14:creationId xmlns:p14="http://schemas.microsoft.com/office/powerpoint/2010/main" val="1747962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A14B5B27-217A-4D98-B619-F3AC04C58F8A}" type="slidenum">
              <a:rPr lang="en-US" sz="1100"/>
              <a:pPr algn="r" eaLnBrk="1" hangingPunct="1">
                <a:spcBef>
                  <a:spcPct val="0"/>
                </a:spcBef>
              </a:pPr>
              <a:t>45</a:t>
            </a:fld>
            <a:endParaRPr lang="en-US" sz="1100"/>
          </a:p>
        </p:txBody>
      </p:sp>
      <p:sp>
        <p:nvSpPr>
          <p:cNvPr id="107523" name="Rectangle 2"/>
          <p:cNvSpPr>
            <a:spLocks noGrp="1" noRot="1" noChangeAspect="1" noChangeArrowheads="1" noTextEdit="1"/>
          </p:cNvSpPr>
          <p:nvPr>
            <p:ph type="sldImg"/>
          </p:nvPr>
        </p:nvSpPr>
        <p:spPr>
          <a:xfrm>
            <a:off x="395288" y="485775"/>
            <a:ext cx="3551237" cy="1997075"/>
          </a:xfrm>
          <a:ln/>
        </p:spPr>
      </p:sp>
      <p:sp>
        <p:nvSpPr>
          <p:cNvPr id="107524"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51685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A611E82-6F75-4B50-AAFD-C8BA21895921}" type="slidenum">
              <a:rPr lang="en-US" sz="1100"/>
              <a:pPr algn="r" eaLnBrk="1" hangingPunct="1">
                <a:spcBef>
                  <a:spcPct val="0"/>
                </a:spcBef>
              </a:pPr>
              <a:t>46</a:t>
            </a:fld>
            <a:endParaRPr lang="en-US" sz="1100"/>
          </a:p>
        </p:txBody>
      </p:sp>
      <p:sp>
        <p:nvSpPr>
          <p:cNvPr id="108547" name="Rectangle 2"/>
          <p:cNvSpPr>
            <a:spLocks noGrp="1" noRot="1" noChangeAspect="1" noChangeArrowheads="1" noTextEdit="1"/>
          </p:cNvSpPr>
          <p:nvPr>
            <p:ph type="sldImg"/>
          </p:nvPr>
        </p:nvSpPr>
        <p:spPr>
          <a:xfrm>
            <a:off x="395288" y="485775"/>
            <a:ext cx="3551237" cy="1997075"/>
          </a:xfrm>
          <a:ln/>
        </p:spPr>
      </p:sp>
      <p:sp>
        <p:nvSpPr>
          <p:cNvPr id="108548"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214241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E342FA8-8B5F-4346-B224-477C1B0E6727}" type="slidenum">
              <a:rPr lang="en-US" sz="1100"/>
              <a:pPr algn="r" eaLnBrk="1" hangingPunct="1">
                <a:spcBef>
                  <a:spcPct val="0"/>
                </a:spcBef>
              </a:pPr>
              <a:t>47</a:t>
            </a:fld>
            <a:endParaRPr lang="en-US" sz="1100"/>
          </a:p>
        </p:txBody>
      </p:sp>
      <p:sp>
        <p:nvSpPr>
          <p:cNvPr id="109571" name="Rectangle 2"/>
          <p:cNvSpPr>
            <a:spLocks noGrp="1" noRot="1" noChangeAspect="1" noChangeArrowheads="1" noTextEdit="1"/>
          </p:cNvSpPr>
          <p:nvPr>
            <p:ph type="sldImg"/>
          </p:nvPr>
        </p:nvSpPr>
        <p:spPr>
          <a:xfrm>
            <a:off x="395288" y="485775"/>
            <a:ext cx="3551237" cy="1997075"/>
          </a:xfrm>
          <a:ln/>
        </p:spPr>
      </p:sp>
      <p:sp>
        <p:nvSpPr>
          <p:cNvPr id="109572"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001330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A4ED402-74B0-4BE2-9350-E4E41445251D}" type="slidenum">
              <a:rPr lang="en-US" sz="1100"/>
              <a:pPr algn="r" eaLnBrk="1" hangingPunct="1">
                <a:spcBef>
                  <a:spcPct val="0"/>
                </a:spcBef>
              </a:pPr>
              <a:t>48</a:t>
            </a:fld>
            <a:endParaRPr lang="en-US" sz="1100"/>
          </a:p>
        </p:txBody>
      </p:sp>
      <p:sp>
        <p:nvSpPr>
          <p:cNvPr id="110595" name="Rectangle 2"/>
          <p:cNvSpPr>
            <a:spLocks noGrp="1" noRot="1" noChangeAspect="1" noChangeArrowheads="1" noTextEdit="1"/>
          </p:cNvSpPr>
          <p:nvPr>
            <p:ph type="sldImg"/>
          </p:nvPr>
        </p:nvSpPr>
        <p:spPr>
          <a:xfrm>
            <a:off x="395288" y="485775"/>
            <a:ext cx="3551237" cy="1997075"/>
          </a:xfrm>
          <a:ln/>
        </p:spPr>
      </p:sp>
      <p:sp>
        <p:nvSpPr>
          <p:cNvPr id="11059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2509069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6B79150-220B-48F2-A83D-5FDE33B08AD8}" type="slidenum">
              <a:rPr lang="en-US" sz="1100"/>
              <a:pPr algn="r" eaLnBrk="1" hangingPunct="1">
                <a:spcBef>
                  <a:spcPct val="0"/>
                </a:spcBef>
              </a:pPr>
              <a:t>49</a:t>
            </a:fld>
            <a:endParaRPr lang="en-US" sz="1100"/>
          </a:p>
        </p:txBody>
      </p:sp>
      <p:sp>
        <p:nvSpPr>
          <p:cNvPr id="111619" name="Rectangle 2"/>
          <p:cNvSpPr>
            <a:spLocks noGrp="1" noRot="1" noChangeAspect="1" noChangeArrowheads="1" noTextEdit="1"/>
          </p:cNvSpPr>
          <p:nvPr>
            <p:ph type="sldImg"/>
          </p:nvPr>
        </p:nvSpPr>
        <p:spPr>
          <a:xfrm>
            <a:off x="395288" y="485775"/>
            <a:ext cx="3551237" cy="1997075"/>
          </a:xfrm>
          <a:ln/>
        </p:spPr>
      </p:sp>
      <p:sp>
        <p:nvSpPr>
          <p:cNvPr id="11162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290240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10ED698-556E-437A-8E63-E6D77EF9D8CE}" type="slidenum">
              <a:rPr lang="en-US" sz="1100"/>
              <a:pPr algn="r" eaLnBrk="1" hangingPunct="1">
                <a:spcBef>
                  <a:spcPct val="0"/>
                </a:spcBef>
              </a:pPr>
              <a:t>5</a:t>
            </a:fld>
            <a:endParaRPr lang="en-US" sz="1100"/>
          </a:p>
        </p:txBody>
      </p:sp>
      <p:sp>
        <p:nvSpPr>
          <p:cNvPr id="66563" name="Rectangle 2"/>
          <p:cNvSpPr>
            <a:spLocks noGrp="1" noRot="1" noChangeAspect="1" noChangeArrowheads="1" noTextEdit="1"/>
          </p:cNvSpPr>
          <p:nvPr>
            <p:ph type="sldImg"/>
          </p:nvPr>
        </p:nvSpPr>
        <p:spPr>
          <a:xfrm>
            <a:off x="395288" y="485775"/>
            <a:ext cx="3551237" cy="1997075"/>
          </a:xfrm>
          <a:ln/>
        </p:spPr>
      </p:sp>
      <p:sp>
        <p:nvSpPr>
          <p:cNvPr id="66564"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85883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252413" y="739775"/>
            <a:ext cx="6337300" cy="3563938"/>
          </a:xfrm>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lang="en-US"/>
          </a:p>
        </p:txBody>
      </p:sp>
    </p:spTree>
    <p:extLst>
      <p:ext uri="{BB962C8B-B14F-4D97-AF65-F5344CB8AC3E}">
        <p14:creationId xmlns:p14="http://schemas.microsoft.com/office/powerpoint/2010/main" val="787097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252413" y="739775"/>
            <a:ext cx="6337300" cy="3563938"/>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lang="en-US"/>
          </a:p>
        </p:txBody>
      </p:sp>
    </p:spTree>
    <p:extLst>
      <p:ext uri="{BB962C8B-B14F-4D97-AF65-F5344CB8AC3E}">
        <p14:creationId xmlns:p14="http://schemas.microsoft.com/office/powerpoint/2010/main" val="2265766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252413" y="739775"/>
            <a:ext cx="6337300" cy="3563938"/>
          </a:xfrm>
          <a:noFill/>
        </p:spPr>
      </p:sp>
      <p:sp>
        <p:nvSpPr>
          <p:cNvPr id="177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8793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77DC7DF7-2CD7-4BEA-98ED-D59108693E37}" type="slidenum">
              <a:rPr lang="en-US" sz="1100"/>
              <a:pPr algn="r" eaLnBrk="1" hangingPunct="1">
                <a:spcBef>
                  <a:spcPct val="0"/>
                </a:spcBef>
              </a:pPr>
              <a:t>6</a:t>
            </a:fld>
            <a:endParaRPr lang="en-US" sz="1100"/>
          </a:p>
        </p:txBody>
      </p:sp>
      <p:sp>
        <p:nvSpPr>
          <p:cNvPr id="67587" name="Rectangle 2"/>
          <p:cNvSpPr>
            <a:spLocks noGrp="1" noRot="1" noChangeAspect="1" noChangeArrowheads="1" noTextEdit="1"/>
          </p:cNvSpPr>
          <p:nvPr>
            <p:ph type="sldImg"/>
          </p:nvPr>
        </p:nvSpPr>
        <p:spPr>
          <a:xfrm>
            <a:off x="395288" y="485775"/>
            <a:ext cx="3551237" cy="1997075"/>
          </a:xfrm>
          <a:ln/>
        </p:spPr>
      </p:sp>
      <p:sp>
        <p:nvSpPr>
          <p:cNvPr id="67588"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79640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ECE9476-A7CA-43F5-8632-43AA27A1010A}" type="slidenum">
              <a:rPr lang="en-US" sz="1100"/>
              <a:pPr algn="r" eaLnBrk="1" hangingPunct="1">
                <a:spcBef>
                  <a:spcPct val="0"/>
                </a:spcBef>
              </a:pPr>
              <a:t>7</a:t>
            </a:fld>
            <a:endParaRPr lang="en-US" sz="1100"/>
          </a:p>
        </p:txBody>
      </p:sp>
      <p:sp>
        <p:nvSpPr>
          <p:cNvPr id="68611" name="Rectangle 2"/>
          <p:cNvSpPr>
            <a:spLocks noGrp="1" noRot="1" noChangeAspect="1" noChangeArrowheads="1" noTextEdit="1"/>
          </p:cNvSpPr>
          <p:nvPr>
            <p:ph type="sldImg"/>
          </p:nvPr>
        </p:nvSpPr>
        <p:spPr>
          <a:xfrm>
            <a:off x="395288" y="485775"/>
            <a:ext cx="3551237" cy="1997075"/>
          </a:xfrm>
          <a:ln/>
        </p:spPr>
      </p:sp>
      <p:sp>
        <p:nvSpPr>
          <p:cNvPr id="68612"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152459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8C939F5-ABD3-44F4-8340-2C6B41CF57AE}" type="slidenum">
              <a:rPr lang="en-US" sz="1100"/>
              <a:pPr algn="r" eaLnBrk="1" hangingPunct="1">
                <a:spcBef>
                  <a:spcPct val="0"/>
                </a:spcBef>
              </a:pPr>
              <a:t>8</a:t>
            </a:fld>
            <a:endParaRPr lang="en-US" sz="1100"/>
          </a:p>
        </p:txBody>
      </p:sp>
      <p:sp>
        <p:nvSpPr>
          <p:cNvPr id="69635" name="Rectangle 2"/>
          <p:cNvSpPr>
            <a:spLocks noGrp="1" noRot="1" noChangeAspect="1" noChangeArrowheads="1" noTextEdit="1"/>
          </p:cNvSpPr>
          <p:nvPr>
            <p:ph type="sldImg"/>
          </p:nvPr>
        </p:nvSpPr>
        <p:spPr>
          <a:xfrm>
            <a:off x="395288" y="485775"/>
            <a:ext cx="3551237" cy="1997075"/>
          </a:xfrm>
          <a:ln/>
        </p:spPr>
      </p:sp>
      <p:sp>
        <p:nvSpPr>
          <p:cNvPr id="6963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42788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3853" y="9202036"/>
            <a:ext cx="2972547" cy="4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9" tIns="43625" rIns="87249" bIns="43625"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35B5CBD-109A-436B-995F-84E287C49D3C}" type="slidenum">
              <a:rPr lang="en-US" sz="1100"/>
              <a:pPr algn="r" eaLnBrk="1" hangingPunct="1">
                <a:spcBef>
                  <a:spcPct val="0"/>
                </a:spcBef>
              </a:pPr>
              <a:t>9</a:t>
            </a:fld>
            <a:endParaRPr lang="en-US" sz="1100"/>
          </a:p>
        </p:txBody>
      </p:sp>
      <p:sp>
        <p:nvSpPr>
          <p:cNvPr id="70659" name="Rectangle 2"/>
          <p:cNvSpPr>
            <a:spLocks noGrp="1" noRot="1" noChangeAspect="1" noChangeArrowheads="1" noTextEdit="1"/>
          </p:cNvSpPr>
          <p:nvPr>
            <p:ph type="sldImg"/>
          </p:nvPr>
        </p:nvSpPr>
        <p:spPr>
          <a:xfrm>
            <a:off x="395288" y="485775"/>
            <a:ext cx="3551237" cy="1997075"/>
          </a:xfrm>
          <a:ln/>
        </p:spPr>
      </p:sp>
      <p:sp>
        <p:nvSpPr>
          <p:cNvPr id="70660"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a:p>
        </p:txBody>
      </p:sp>
    </p:spTree>
    <p:extLst>
      <p:ext uri="{BB962C8B-B14F-4D97-AF65-F5344CB8AC3E}">
        <p14:creationId xmlns:p14="http://schemas.microsoft.com/office/powerpoint/2010/main" val="3163056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customXml" Target="../../customXml/item2.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customXml" Target="../../customXml/item3.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customXml" Target="../../customXml/item4.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customXml" Target="../../customXml/item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customXml" Target="../../customXml/item10.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customXml" Target="../../customXml/item7.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customXml" Target="../../customXml/item5.xml"/><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customXml" Target="../../customXml/item13.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customXml" Target="../../customXml/item8.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customXml" Target="../../customXml/item9.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customXml" Target="../../customXml/item1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customXml" Target="../../customXml/item12.xml"/><Relationship Id="rId6" Type="http://schemas.openxmlformats.org/officeDocument/2006/relationships/slideMaster" Target="../slideMasters/slideMaster1.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customXml" Target="../../customXml/item1.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customXml" Target="../../customXml/item14.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graphic (clipping)">
    <p:bg>
      <p:bgPr>
        <a:solidFill>
          <a:srgbClr val="FFFFFF"/>
        </a:solidFill>
        <a:effectLst/>
      </p:bgPr>
    </p:bg>
    <p:spTree>
      <p:nvGrpSpPr>
        <p:cNvPr id="1" name=""/>
        <p:cNvGrpSpPr/>
        <p:nvPr/>
      </p:nvGrpSpPr>
      <p:grpSpPr>
        <a:xfrm>
          <a:off x="0" y="0"/>
          <a:ext cx="0" cy="0"/>
          <a:chOff x="0" y="0"/>
          <a:chExt cx="0" cy="0"/>
        </a:xfrm>
      </p:grpSpPr>
      <p:pic>
        <p:nvPicPr>
          <p:cNvPr id="59" name="Grafik 5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61665" y="-823921"/>
            <a:ext cx="13661566" cy="7684539"/>
          </a:xfrm>
          <a:prstGeom prst="rect">
            <a:avLst/>
          </a:prstGeom>
        </p:spPr>
      </p:pic>
      <p:sp>
        <p:nvSpPr>
          <p:cNvPr id="4" name="cdtRectangle 115 Id57350"/>
          <p:cNvSpPr>
            <a:spLocks noGrp="1" noChangeArrowheads="1"/>
          </p:cNvSpPr>
          <p:nvPr>
            <p:ph type="ctrTitle"/>
            <p:custDataLst>
              <p:tags r:id="rId1"/>
            </p:custDataLst>
          </p:nvPr>
        </p:nvSpPr>
        <p:spPr bwMode="ltGray">
          <a:xfrm>
            <a:off x="627063" y="4139290"/>
            <a:ext cx="6480000" cy="166320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noProof="0" dirty="0">
              <a:solidFill>
                <a:srgbClr val="990000"/>
              </a:solidFill>
            </a:endParaRPr>
          </a:p>
        </p:txBody>
      </p:sp>
      <p:sp>
        <p:nvSpPr>
          <p:cNvPr id="9"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noProof="0" dirty="0" err="1"/>
              <a:t>Please</a:t>
            </a:r>
            <a:r>
              <a:rPr lang="de-DE" noProof="0" dirty="0"/>
              <a:t> </a:t>
            </a:r>
            <a:r>
              <a:rPr lang="de-DE" noProof="0" dirty="0" err="1"/>
              <a:t>insert</a:t>
            </a:r>
            <a:r>
              <a:rPr lang="de-DE" noProof="0" dirty="0"/>
              <a:t> URL</a:t>
            </a:r>
          </a:p>
        </p:txBody>
      </p:sp>
      <p:sp>
        <p:nvSpPr>
          <p:cNvPr id="10"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de-DE" noProof="0" dirty="0" err="1"/>
              <a:t>Please</a:t>
            </a:r>
            <a:r>
              <a:rPr lang="de-DE" noProof="0" dirty="0"/>
              <a:t> </a:t>
            </a:r>
            <a:r>
              <a:rPr lang="de-DE" noProof="0" dirty="0" err="1"/>
              <a:t>insert</a:t>
            </a:r>
            <a:r>
              <a:rPr lang="de-DE" noProof="0" dirty="0"/>
              <a:t> </a:t>
            </a:r>
            <a:r>
              <a:rPr lang="de-DE" noProof="0" dirty="0" err="1"/>
              <a:t>confidentiality</a:t>
            </a:r>
            <a:r>
              <a:rPr lang="de-DE" noProof="0" dirty="0"/>
              <a:t> </a:t>
            </a:r>
            <a:r>
              <a:rPr lang="de-DE" noProof="0" dirty="0" err="1"/>
              <a:t>note</a:t>
            </a:r>
            <a:endParaRPr lang="de-DE" noProof="0" dirty="0"/>
          </a:p>
        </p:txBody>
      </p:sp>
      <p:grpSp>
        <p:nvGrpSpPr>
          <p:cNvPr id="83" name="Gruppieren 82"/>
          <p:cNvGrpSpPr/>
          <p:nvPr userDrawn="1"/>
        </p:nvGrpSpPr>
        <p:grpSpPr>
          <a:xfrm>
            <a:off x="-216000" y="-216000"/>
            <a:ext cx="12628800" cy="7290000"/>
            <a:chOff x="-216000" y="-216000"/>
            <a:chExt cx="12628800" cy="7290000"/>
          </a:xfrm>
        </p:grpSpPr>
        <p:cxnSp>
          <p:nvCxnSpPr>
            <p:cNvPr id="84" name="Gerade Verbindung 8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Gerade Verbindung 104"/>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userDrawn="1"/>
        </p:nvGrpSpPr>
        <p:grpSpPr bwMode="gray">
          <a:xfrm>
            <a:off x="9555163" y="323850"/>
            <a:ext cx="2159000" cy="914400"/>
            <a:chOff x="6019" y="204"/>
            <a:chExt cx="1360" cy="576"/>
          </a:xfrm>
        </p:grpSpPr>
        <p:sp>
          <p:nvSpPr>
            <p:cNvPr id="32"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3"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4"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5"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6"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7"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8"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9"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0"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1"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2"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3"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4"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5"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6"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7"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8"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9"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0"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1"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2"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3"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4"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5"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6"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7"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8"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spTree>
    <p:extLst>
      <p:ext uri="{BB962C8B-B14F-4D97-AF65-F5344CB8AC3E}">
        <p14:creationId xmlns:p14="http://schemas.microsoft.com/office/powerpoint/2010/main" val="2752494701"/>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336603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Bildplatzhalter 3"/>
          <p:cNvSpPr>
            <a:spLocks noGrp="1"/>
          </p:cNvSpPr>
          <p:nvPr>
            <p:ph type="pic" sz="quarter" idx="10"/>
          </p:nvPr>
        </p:nvSpPr>
        <p:spPr>
          <a:xfrm>
            <a:off x="0" y="1440000"/>
            <a:ext cx="122040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331440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rgbClr val="FFFFFF"/>
        </a:solidFill>
        <a:effectLst/>
      </p:bgPr>
    </p:bg>
    <p:spTree>
      <p:nvGrpSpPr>
        <p:cNvPr id="1" name=""/>
        <p:cNvGrpSpPr/>
        <p:nvPr/>
      </p:nvGrpSpPr>
      <p:grpSpPr>
        <a:xfrm>
          <a:off x="0" y="0"/>
          <a:ext cx="0" cy="0"/>
          <a:chOff x="0" y="0"/>
          <a:chExt cx="0" cy="0"/>
        </a:xfrm>
      </p:grpSpPr>
      <p:sp>
        <p:nvSpPr>
          <p:cNvPr id="5" name="Rechteck 4"/>
          <p:cNvSpPr/>
          <p:nvPr userDrawn="1"/>
        </p:nvSpPr>
        <p:spPr bwMode="auto">
          <a:xfrm>
            <a:off x="0" y="0"/>
            <a:ext cx="12198350" cy="1439999"/>
          </a:xfrm>
          <a:prstGeom prst="rect">
            <a:avLst/>
          </a:prstGeom>
          <a:solidFill>
            <a:srgbClr val="FFFFFF"/>
          </a:solidFill>
          <a:ln w="127">
            <a:solidFill>
              <a:srgbClr val="FFFFFF"/>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 name="Bildplatzhalter 3"/>
          <p:cNvSpPr>
            <a:spLocks noGrp="1"/>
          </p:cNvSpPr>
          <p:nvPr>
            <p:ph type="pic" sz="quarter" idx="10"/>
          </p:nvPr>
        </p:nvSpPr>
        <p:spPr>
          <a:xfrm>
            <a:off x="0" y="-2784"/>
            <a:ext cx="12196800" cy="6858000"/>
          </a:xfrm>
          <a:noFill/>
        </p:spPr>
        <p:txBody>
          <a:bodyPr tIns="1800000"/>
          <a:lstStyle>
            <a:lvl1pPr algn="ctr">
              <a:defRPr/>
            </a:lvl1pPr>
          </a:lstStyle>
          <a:p>
            <a:r>
              <a:rPr lang="en-US" noProof="0" dirty="0"/>
              <a:t>Click icon to add picture</a:t>
            </a: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6" name="Gruppieren 5"/>
          <p:cNvGrpSpPr/>
          <p:nvPr userDrawn="1"/>
        </p:nvGrpSpPr>
        <p:grpSpPr>
          <a:xfrm>
            <a:off x="-216000" y="-216000"/>
            <a:ext cx="12628800" cy="7290000"/>
            <a:chOff x="-216000" y="-216000"/>
            <a:chExt cx="12628800" cy="7290000"/>
          </a:xfrm>
        </p:grpSpPr>
        <p:cxnSp>
          <p:nvCxnSpPr>
            <p:cNvPr id="7" name="Gerade Verbindung 6"/>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931594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color area Dynamic Petrol">
    <p:bg>
      <p:bgRef idx="1001">
        <a:schemeClr val="bg1"/>
      </p:bgRef>
    </p:bg>
    <p:spTree>
      <p:nvGrpSpPr>
        <p:cNvPr id="1" name=""/>
        <p:cNvGrpSpPr/>
        <p:nvPr/>
      </p:nvGrpSpPr>
      <p:grpSpPr>
        <a:xfrm>
          <a:off x="0" y="0"/>
          <a:ext cx="0" cy="0"/>
          <a:chOff x="0" y="0"/>
          <a:chExt cx="0" cy="0"/>
        </a:xfrm>
      </p:grpSpPr>
      <p:grpSp>
        <p:nvGrpSpPr>
          <p:cNvPr id="7" name="Gruppieren 6"/>
          <p:cNvGrpSpPr/>
          <p:nvPr userDrawn="1"/>
        </p:nvGrpSpPr>
        <p:grpSpPr>
          <a:xfrm>
            <a:off x="0" y="0"/>
            <a:ext cx="12198350" cy="6861907"/>
            <a:chOff x="0" y="0"/>
            <a:chExt cx="12198350" cy="6861907"/>
          </a:xfrm>
        </p:grpSpPr>
        <p:sp>
          <p:nvSpPr>
            <p:cNvPr id="4" name="Rechteck 3"/>
            <p:cNvSpPr/>
            <p:nvPr userDrawn="1"/>
          </p:nvSpPr>
          <p:spPr bwMode="auto">
            <a:xfrm>
              <a:off x="0" y="0"/>
              <a:ext cx="12198350" cy="6861907"/>
            </a:xfrm>
            <a:prstGeom prst="rect">
              <a:avLst/>
            </a:prstGeom>
            <a:solidFill>
              <a:schemeClr val="tx1"/>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 name="Rechteck 5"/>
            <p:cNvSpPr/>
            <p:nvPr userDrawn="1"/>
          </p:nvSpPr>
          <p:spPr bwMode="auto">
            <a:xfrm>
              <a:off x="0" y="0"/>
              <a:ext cx="12198350" cy="686190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gr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8" name="Gruppieren 7"/>
          <p:cNvGrpSpPr/>
          <p:nvPr userDrawn="1"/>
        </p:nvGrpSpPr>
        <p:grpSpPr>
          <a:xfrm>
            <a:off x="-216000" y="-216000"/>
            <a:ext cx="12628800" cy="7290000"/>
            <a:chOff x="-216000" y="-216000"/>
            <a:chExt cx="12628800" cy="7290000"/>
          </a:xfrm>
        </p:grpSpPr>
        <p:cxnSp>
          <p:nvCxnSpPr>
            <p:cNvPr id="9" name="Gerade Verbindung 8"/>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28"/>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29"/>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75376607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color area Blue light">
    <p:bg>
      <p:bgRef idx="1001">
        <a:schemeClr val="bg1"/>
      </p:bgRef>
    </p:bg>
    <p:spTree>
      <p:nvGrpSpPr>
        <p:cNvPr id="1" name=""/>
        <p:cNvGrpSpPr/>
        <p:nvPr/>
      </p:nvGrpSpPr>
      <p:grpSpPr>
        <a:xfrm>
          <a:off x="0" y="0"/>
          <a:ext cx="0" cy="0"/>
          <a:chOff x="0" y="0"/>
          <a:chExt cx="0" cy="0"/>
        </a:xfrm>
      </p:grpSpPr>
      <p:sp>
        <p:nvSpPr>
          <p:cNvPr id="3" name="Rechteck 2"/>
          <p:cNvSpPr/>
          <p:nvPr userDrawn="1"/>
        </p:nvSpPr>
        <p:spPr bwMode="auto">
          <a:xfrm>
            <a:off x="0" y="0"/>
            <a:ext cx="12198350" cy="6861907"/>
          </a:xfrm>
          <a:prstGeom prst="rect">
            <a:avLst/>
          </a:prstGeom>
          <a:solidFill>
            <a:srgbClr val="50BED7"/>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4" name="Gruppieren 3"/>
          <p:cNvGrpSpPr/>
          <p:nvPr userDrawn="1"/>
        </p:nvGrpSpPr>
        <p:grpSpPr>
          <a:xfrm>
            <a:off x="-216000" y="-216000"/>
            <a:ext cx="12628800" cy="7290000"/>
            <a:chOff x="-216000" y="-216000"/>
            <a:chExt cx="12628800" cy="7290000"/>
          </a:xfrm>
        </p:grpSpPr>
        <p:cxnSp>
          <p:nvCxnSpPr>
            <p:cNvPr id="5" name="Gerade Verbindung 4"/>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Gerade Verbindung 5"/>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 name="Gerade Verbindung 6"/>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97993143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lvl1pPr>
              <a:buFont typeface="Arial" pitchFamily="34" charset="0"/>
              <a:buNone/>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s" preserve="1" userDrawn="1">
  <p:cSld name="Two columns">
    <p:spTree>
      <p:nvGrpSpPr>
        <p:cNvPr id="1" name=""/>
        <p:cNvGrpSpPr/>
        <p:nvPr/>
      </p:nvGrpSpPr>
      <p:grpSpPr>
        <a:xfrm>
          <a:off x="0" y="0"/>
          <a:ext cx="0" cy="0"/>
          <a:chOff x="0" y="0"/>
          <a:chExt cx="0" cy="0"/>
        </a:xfrm>
      </p:grpSpPr>
      <p:sp>
        <p:nvSpPr>
          <p:cNvPr id="3" name="cdtContent Placeholder 2 Id3"/>
          <p:cNvSpPr>
            <a:spLocks noGrp="1"/>
          </p:cNvSpPr>
          <p:nvPr>
            <p:ph sz="half" idx="1" hasCustomPrompt="1"/>
            <p:custDataLst>
              <p:tags r:id="rId2"/>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half" idx="2" hasCustomPrompt="1"/>
            <p:custDataLst>
              <p:tags r:id="rId3"/>
            </p:custDataLst>
          </p:nvPr>
        </p:nvSpPr>
        <p:spPr>
          <a:xfrm>
            <a:off x="6243638"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el 4"/>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160708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440000"/>
            <a:ext cx="5472000" cy="2304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2304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734765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two images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0000"/>
            <a:ext cx="5904000" cy="4752000"/>
          </a:xfrm>
          <a:solidFill>
            <a:schemeClr val="accent2"/>
          </a:solidFill>
          <a:ln w="9525">
            <a:noFill/>
            <a:miter lim="800000"/>
            <a:headEnd/>
            <a:tailEnd/>
          </a:ln>
        </p:spPr>
        <p:txBody>
          <a:bodyPr vert="horz" wrap="square" lIns="288000" tIns="252000" rIns="576000" bIns="25200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746000"/>
            <a:ext cx="5472000" cy="1998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1998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88371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graphic (clipping, big)">
    <p:bg>
      <p:bgPr>
        <a:solidFill>
          <a:srgbClr val="00646E"/>
        </a:solidFill>
        <a:effectLst/>
      </p:bgPr>
    </p:bg>
    <p:spTree>
      <p:nvGrpSpPr>
        <p:cNvPr id="1" name=""/>
        <p:cNvGrpSpPr/>
        <p:nvPr/>
      </p:nvGrpSpPr>
      <p:grpSpPr>
        <a:xfrm>
          <a:off x="0" y="0"/>
          <a:ext cx="0" cy="0"/>
          <a:chOff x="0" y="0"/>
          <a:chExt cx="0" cy="0"/>
        </a:xfrm>
      </p:grpSpPr>
      <p:sp>
        <p:nvSpPr>
          <p:cNvPr id="4" name="cdtRectangle 115 Id57350"/>
          <p:cNvSpPr>
            <a:spLocks noGrp="1" noChangeArrowheads="1"/>
          </p:cNvSpPr>
          <p:nvPr>
            <p:ph type="ctrTitle"/>
            <p:custDataLst>
              <p:tags r:id="rId1"/>
            </p:custDataLst>
          </p:nvPr>
        </p:nvSpPr>
        <p:spPr bwMode="ltGray">
          <a:xfrm>
            <a:off x="627063" y="4139290"/>
            <a:ext cx="6480000" cy="166320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noProof="0" dirty="0">
              <a:solidFill>
                <a:srgbClr val="990000"/>
              </a:solidFill>
            </a:endParaRPr>
          </a:p>
        </p:txBody>
      </p:sp>
      <p:sp>
        <p:nvSpPr>
          <p:cNvPr id="9"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noProof="0" dirty="0" err="1"/>
              <a:t>Please</a:t>
            </a:r>
            <a:r>
              <a:rPr lang="de-DE" noProof="0" dirty="0"/>
              <a:t> </a:t>
            </a:r>
            <a:r>
              <a:rPr lang="de-DE" noProof="0" dirty="0" err="1"/>
              <a:t>insert</a:t>
            </a:r>
            <a:r>
              <a:rPr lang="de-DE" noProof="0" dirty="0"/>
              <a:t> URL</a:t>
            </a:r>
          </a:p>
        </p:txBody>
      </p:sp>
      <p:sp>
        <p:nvSpPr>
          <p:cNvPr id="10"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de-DE" noProof="0" dirty="0" err="1"/>
              <a:t>Please</a:t>
            </a:r>
            <a:r>
              <a:rPr lang="de-DE" noProof="0" dirty="0"/>
              <a:t> </a:t>
            </a:r>
            <a:r>
              <a:rPr lang="de-DE" noProof="0" dirty="0" err="1"/>
              <a:t>insert</a:t>
            </a:r>
            <a:r>
              <a:rPr lang="de-DE" noProof="0" dirty="0"/>
              <a:t> </a:t>
            </a:r>
            <a:r>
              <a:rPr lang="de-DE" noProof="0" dirty="0" err="1"/>
              <a:t>confidentiality</a:t>
            </a:r>
            <a:r>
              <a:rPr lang="de-DE" noProof="0" dirty="0"/>
              <a:t> </a:t>
            </a:r>
            <a:r>
              <a:rPr lang="de-DE" noProof="0" dirty="0" err="1"/>
              <a:t>note</a:t>
            </a:r>
            <a:endParaRPr lang="de-DE" noProof="0" dirty="0"/>
          </a:p>
        </p:txBody>
      </p:sp>
      <p:grpSp>
        <p:nvGrpSpPr>
          <p:cNvPr id="83" name="Gruppieren 82"/>
          <p:cNvGrpSpPr/>
          <p:nvPr userDrawn="1"/>
        </p:nvGrpSpPr>
        <p:grpSpPr>
          <a:xfrm>
            <a:off x="-216000" y="-216000"/>
            <a:ext cx="12628800" cy="7290000"/>
            <a:chOff x="-216000" y="-216000"/>
            <a:chExt cx="12628800" cy="7290000"/>
          </a:xfrm>
        </p:grpSpPr>
        <p:cxnSp>
          <p:nvCxnSpPr>
            <p:cNvPr id="84" name="Gerade Verbindung 8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Gerade Verbindung 104"/>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userDrawn="1"/>
        </p:nvGrpSpPr>
        <p:grpSpPr bwMode="gray">
          <a:xfrm>
            <a:off x="9555163" y="323850"/>
            <a:ext cx="2159000" cy="914400"/>
            <a:chOff x="6019" y="204"/>
            <a:chExt cx="1360" cy="576"/>
          </a:xfrm>
        </p:grpSpPr>
        <p:sp>
          <p:nvSpPr>
            <p:cNvPr id="32"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3"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4"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5"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6"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7"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8"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9"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0"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1"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2"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3"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4"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5"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6"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7"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8"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9"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0"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1"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2"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3"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4"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5"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6"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7"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8"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spTree>
    <p:extLst>
      <p:ext uri="{BB962C8B-B14F-4D97-AF65-F5344CB8AC3E}">
        <p14:creationId xmlns:p14="http://schemas.microsoft.com/office/powerpoint/2010/main" val="3981032178"/>
      </p:ext>
    </p:extLst>
  </p:cSld>
  <p:clrMapOvr>
    <a:masterClrMapping/>
  </p:clrMapOvr>
  <p:extLst>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ustDataLst>
      <p:custData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360045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370388"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8115750"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objects" preserve="1" userDrawn="1">
  <p:cSld name="Four objects">
    <p:spTree>
      <p:nvGrpSpPr>
        <p:cNvPr id="1" name=""/>
        <p:cNvGrpSpPr/>
        <p:nvPr/>
      </p:nvGrpSpPr>
      <p:grpSpPr>
        <a:xfrm>
          <a:off x="0" y="0"/>
          <a:ext cx="0" cy="0"/>
          <a:chOff x="0" y="0"/>
          <a:chExt cx="0" cy="0"/>
        </a:xfrm>
      </p:grpSpPr>
      <p:sp>
        <p:nvSpPr>
          <p:cNvPr id="3" name="cdtContent Placeholder 2 Id3"/>
          <p:cNvSpPr>
            <a:spLocks noGrp="1"/>
          </p:cNvSpPr>
          <p:nvPr>
            <p:ph sz="quarter" idx="1" hasCustomPrompt="1"/>
            <p:custDataLst>
              <p:tags r:id="rId2"/>
            </p:custDataLst>
          </p:nvPr>
        </p:nvSpPr>
        <p:spPr>
          <a:xfrm>
            <a:off x="627063"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quarter" idx="2" hasCustomPrompt="1"/>
            <p:custDataLst>
              <p:tags r:id="rId3"/>
            </p:custDataLst>
          </p:nvPr>
        </p:nvSpPr>
        <p:spPr>
          <a:xfrm>
            <a:off x="6243638"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Content Placeholder 4 Id5"/>
          <p:cNvSpPr>
            <a:spLocks noGrp="1"/>
          </p:cNvSpPr>
          <p:nvPr>
            <p:ph sz="quarter" idx="3" hasCustomPrompt="1"/>
            <p:custDataLst>
              <p:tags r:id="rId4"/>
            </p:custDataLst>
          </p:nvPr>
        </p:nvSpPr>
        <p:spPr>
          <a:xfrm>
            <a:off x="627063"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Content Placeholder 5 Id6"/>
          <p:cNvSpPr>
            <a:spLocks noGrp="1"/>
          </p:cNvSpPr>
          <p:nvPr>
            <p:ph sz="quarter" idx="4" hasCustomPrompt="1"/>
            <p:custDataLst>
              <p:tags r:id="rId5"/>
            </p:custDataLst>
          </p:nvPr>
        </p:nvSpPr>
        <p:spPr>
          <a:xfrm>
            <a:off x="6243638"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el 6"/>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2557672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5" name="cdtTextplatzhalter 13 Id5"/>
          <p:cNvSpPr>
            <a:spLocks noGrp="1"/>
          </p:cNvSpPr>
          <p:nvPr>
            <p:ph type="body" sz="quarter" idx="13" hasCustomPrompt="1"/>
            <p:custDataLst>
              <p:tags r:id="rId3"/>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3 Id5"/>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5"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259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3362400" y="1443038"/>
            <a:ext cx="2736775"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43638" y="1443038"/>
            <a:ext cx="2592387"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dtTextplatzhalter 13 Id7"/>
          <p:cNvSpPr>
            <a:spLocks noGrp="1"/>
          </p:cNvSpPr>
          <p:nvPr>
            <p:ph type="body" sz="quarter" idx="15" hasCustomPrompt="1"/>
            <p:custDataLst>
              <p:tags r:id="rId6"/>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4"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7063"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dtContent Placeholder 14 Id15"/>
          <p:cNvSpPr>
            <a:spLocks noGrp="1"/>
          </p:cNvSpPr>
          <p:nvPr>
            <p:ph sz="quarter" idx="15"/>
            <p:custDataLst>
              <p:tags r:id="rId6"/>
            </p:custDataLst>
          </p:nvPr>
        </p:nvSpPr>
        <p:spPr>
          <a:xfrm>
            <a:off x="4804025"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dtTextplatzhalter 13 Id10"/>
          <p:cNvSpPr>
            <a:spLocks noGrp="1"/>
          </p:cNvSpPr>
          <p:nvPr>
            <p:ph type="body" sz="quarter" idx="16" hasCustomPrompt="1"/>
            <p:custDataLst>
              <p:tags r:id="rId7"/>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p:spTree>
      <p:nvGrpSpPr>
        <p:cNvPr id="1" name=""/>
        <p:cNvGrpSpPr/>
        <p:nvPr/>
      </p:nvGrpSpPr>
      <p:grpSpPr>
        <a:xfrm>
          <a:off x="0" y="0"/>
          <a:ext cx="0" cy="0"/>
          <a:chOff x="0" y="0"/>
          <a:chExt cx="0" cy="0"/>
        </a:xfrm>
      </p:grpSpPr>
      <p:sp>
        <p:nvSpPr>
          <p:cNvPr id="4" name="cdtRectangle 115 Id57350"/>
          <p:cNvSpPr>
            <a:spLocks noGrp="1" noChangeArrowheads="1"/>
          </p:cNvSpPr>
          <p:nvPr>
            <p:ph type="ctrTitle"/>
            <p:custDataLst>
              <p:tags r:id="rId1"/>
            </p:custDataLst>
          </p:nvPr>
        </p:nvSpPr>
        <p:spPr bwMode="ltGray">
          <a:xfrm>
            <a:off x="627063" y="3891286"/>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8" name="Group 33"/>
          <p:cNvGrpSpPr>
            <a:grpSpLocks noChangeAspect="1"/>
          </p:cNvGrpSpPr>
          <p:nvPr userDrawn="1"/>
        </p:nvGrpSpPr>
        <p:grpSpPr bwMode="gray">
          <a:xfrm>
            <a:off x="9555163" y="323850"/>
            <a:ext cx="2159000" cy="914400"/>
            <a:chOff x="6019" y="204"/>
            <a:chExt cx="1360" cy="576"/>
          </a:xfrm>
        </p:grpSpPr>
        <p:sp>
          <p:nvSpPr>
            <p:cNvPr id="29"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905375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cdtText Placeholder 12 Id13"/>
          <p:cNvSpPr>
            <a:spLocks noGrp="1"/>
          </p:cNvSpPr>
          <p:nvPr>
            <p:ph type="body" sz="quarter" idx="14" hasCustomPrompt="1"/>
            <p:custDataLst>
              <p:tags r:id="rId1"/>
            </p:custDataLst>
          </p:nvPr>
        </p:nvSpPr>
        <p:spPr bwMode="auto">
          <a:xfrm>
            <a:off x="4658996" y="1440000"/>
            <a:ext cx="7539354" cy="4752000"/>
          </a:xfrm>
          <a:solidFill>
            <a:srgbClr val="DFE6E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40000"/>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79033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8"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en-US" noProof="0" dirty="0"/>
              <a:t>Please insert URL</a:t>
            </a:r>
          </a:p>
        </p:txBody>
      </p:sp>
      <p:sp>
        <p:nvSpPr>
          <p:cNvPr id="11"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en-US" noProof="0" dirty="0"/>
              <a:t>Please insert confidentiality note</a:t>
            </a:r>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9" name="Group 33"/>
          <p:cNvGrpSpPr>
            <a:grpSpLocks noChangeAspect="1"/>
          </p:cNvGrpSpPr>
          <p:nvPr userDrawn="1"/>
        </p:nvGrpSpPr>
        <p:grpSpPr bwMode="gray">
          <a:xfrm>
            <a:off x="9555163" y="323850"/>
            <a:ext cx="2159000" cy="914400"/>
            <a:chOff x="6019" y="204"/>
            <a:chExt cx="1360" cy="576"/>
          </a:xfrm>
        </p:grpSpPr>
        <p:sp>
          <p:nvSpPr>
            <p:cNvPr id="30"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06417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891600"/>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0" name="Gruppieren 79"/>
          <p:cNvGrpSpPr/>
          <p:nvPr userDrawn="1"/>
        </p:nvGrpSpPr>
        <p:grpSpPr>
          <a:xfrm>
            <a:off x="-216000" y="-216000"/>
            <a:ext cx="12628800" cy="7290000"/>
            <a:chOff x="-216000" y="-216000"/>
            <a:chExt cx="12628800" cy="7290000"/>
          </a:xfrm>
        </p:grpSpPr>
        <p:cxnSp>
          <p:nvCxnSpPr>
            <p:cNvPr id="81" name="Gerade Verbindung 80"/>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43080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itle Dynamic Petrol">
    <p:bg>
      <p:bg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0"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39833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title Blue light">
    <p:bg>
      <p:bgPr>
        <a:solidFill>
          <a:srgbClr val="50BED7"/>
        </a:soli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4"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365548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dirty="0"/>
              <a:t>Click to edit Master title style</a:t>
            </a:r>
          </a:p>
        </p:txBody>
      </p:sp>
      <p:sp>
        <p:nvSpPr>
          <p:cNvPr id="4" name="cdtText Placeholder 12 Id13"/>
          <p:cNvSpPr>
            <a:spLocks noGrp="1"/>
          </p:cNvSpPr>
          <p:nvPr>
            <p:ph type="body" sz="quarter" idx="14" hasCustomPrompt="1"/>
            <p:custDataLst>
              <p:tags r:id="rId1"/>
            </p:custDataLst>
          </p:nvPr>
        </p:nvSpPr>
        <p:spPr bwMode="auto">
          <a:xfrm>
            <a:off x="4658996" y="1439999"/>
            <a:ext cx="7539354"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39999"/>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5021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lvl1pPr>
              <a:defRPr/>
            </a:lvl1pPr>
          </a:lstStyle>
          <a:p>
            <a:r>
              <a:rPr lang="en-US" noProof="0" dirty="0"/>
              <a:t>Click to edit Master title style</a:t>
            </a:r>
          </a:p>
        </p:txBody>
      </p:sp>
      <p:sp>
        <p:nvSpPr>
          <p:cNvPr id="13" name="cdtText Placeholder 12 Id13"/>
          <p:cNvSpPr>
            <a:spLocks noGrp="1"/>
          </p:cNvSpPr>
          <p:nvPr>
            <p:ph type="body" sz="quarter" idx="13"/>
            <p:custDataLst>
              <p:tags r:id="rId3"/>
            </p:custDataLst>
          </p:nvPr>
        </p:nvSpPr>
        <p:spPr>
          <a:xfrm>
            <a:off x="627063" y="1443038"/>
            <a:ext cx="3887914"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2 Id5"/>
          <p:cNvSpPr>
            <a:spLocks noGrp="1"/>
          </p:cNvSpPr>
          <p:nvPr>
            <p:ph type="body" sz="quarter" idx="14" hasCustomPrompt="1"/>
            <p:custDataLst>
              <p:tags r:id="rId4"/>
            </p:custDataLst>
          </p:nvPr>
        </p:nvSpPr>
        <p:spPr bwMode="auto">
          <a:xfrm>
            <a:off x="4658995" y="1440000"/>
            <a:ext cx="7539355"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Tree>
    <p:custDataLst>
      <p:custData r:id="rId1"/>
    </p:custData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55" Type="http://schemas.openxmlformats.org/officeDocument/2006/relationships/tags" Target="../tags/tag2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59" Type="http://schemas.openxmlformats.org/officeDocument/2006/relationships/tags" Target="../tags/tag2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1.xml"/><Relationship Id="rId54" Type="http://schemas.openxmlformats.org/officeDocument/2006/relationships/tags" Target="../tags/tag2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3" Type="http://schemas.openxmlformats.org/officeDocument/2006/relationships/tags" Target="../tags/tag23.xml"/><Relationship Id="rId58" Type="http://schemas.openxmlformats.org/officeDocument/2006/relationships/tags" Target="../tags/tag2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 Id="rId57" Type="http://schemas.openxmlformats.org/officeDocument/2006/relationships/tags" Target="../tags/tag2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4" Type="http://schemas.openxmlformats.org/officeDocument/2006/relationships/tags" Target="../tags/tag14.xml"/><Relationship Id="rId52" Type="http://schemas.openxmlformats.org/officeDocument/2006/relationships/tags" Target="../tags/tag22.xml"/><Relationship Id="rId60" Type="http://schemas.openxmlformats.org/officeDocument/2006/relationships/tags" Target="../tags/tag3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56" Type="http://schemas.openxmlformats.org/officeDocument/2006/relationships/tags" Target="../tags/tag26.xml"/><Relationship Id="rId8" Type="http://schemas.openxmlformats.org/officeDocument/2006/relationships/slideLayout" Target="../slideLayouts/slideLayout8.xml"/><Relationship Id="rId51" Type="http://schemas.openxmlformats.org/officeDocument/2006/relationships/tags" Target="../tags/tag2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8" name="cdtRectangle 115 Id3078"/>
          <p:cNvSpPr>
            <a:spLocks noGrp="1" noChangeArrowheads="1"/>
          </p:cNvSpPr>
          <p:nvPr>
            <p:ph type="title"/>
            <p:custDataLst>
              <p:tags r:id="rId32"/>
            </p:custDataLst>
          </p:nvPr>
        </p:nvSpPr>
        <p:spPr bwMode="auto">
          <a:xfrm>
            <a:off x="0" y="-1"/>
            <a:ext cx="1219835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p>
            <a:pPr lvl="0"/>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3079" name="cdtRectangle 116 Id3079"/>
          <p:cNvSpPr>
            <a:spLocks noGrp="1" noChangeArrowheads="1"/>
          </p:cNvSpPr>
          <p:nvPr>
            <p:ph type="body" idx="1"/>
            <p:custDataLst>
              <p:tags r:id="rId33"/>
            </p:custDataLst>
          </p:nvPr>
        </p:nvSpPr>
        <p:spPr bwMode="auto">
          <a:xfrm>
            <a:off x="627063" y="1443037"/>
            <a:ext cx="8208962" cy="475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a:p>
            <a:pPr lvl="1"/>
            <a:r>
              <a:rPr lang="de-DE" noProof="0" dirty="0"/>
              <a:t>Second </a:t>
            </a:r>
            <a:r>
              <a:rPr lang="de-DE" noProof="0" dirty="0" err="1"/>
              <a:t>level</a:t>
            </a:r>
            <a:endParaRPr lang="de-DE" noProof="0" dirty="0"/>
          </a:p>
          <a:p>
            <a:pPr lvl="2"/>
            <a:r>
              <a:rPr lang="de-DE" noProof="0" dirty="0"/>
              <a:t>Third </a:t>
            </a:r>
            <a:r>
              <a:rPr lang="de-DE" noProof="0" dirty="0" err="1"/>
              <a:t>level</a:t>
            </a:r>
            <a:endParaRPr lang="de-DE" noProof="0" dirty="0"/>
          </a:p>
          <a:p>
            <a:pPr lvl="3"/>
            <a:r>
              <a:rPr lang="de-DE" noProof="0" dirty="0" err="1"/>
              <a:t>Fourth</a:t>
            </a:r>
            <a:r>
              <a:rPr lang="de-DE" noProof="0" dirty="0"/>
              <a:t> </a:t>
            </a:r>
            <a:r>
              <a:rPr lang="de-DE" noProof="0" dirty="0" err="1"/>
              <a:t>level</a:t>
            </a:r>
            <a:endParaRPr lang="de-DE" noProof="0" dirty="0"/>
          </a:p>
          <a:p>
            <a:pPr lvl="4"/>
            <a:r>
              <a:rPr lang="de-DE" noProof="0" dirty="0" err="1"/>
              <a:t>Fifth</a:t>
            </a:r>
            <a:r>
              <a:rPr lang="de-DE" noProof="0" dirty="0"/>
              <a:t> </a:t>
            </a:r>
            <a:r>
              <a:rPr lang="de-DE" noProof="0" dirty="0" err="1"/>
              <a:t>level</a:t>
            </a:r>
            <a:endParaRPr lang="de-DE" noProof="0" dirty="0"/>
          </a:p>
        </p:txBody>
      </p:sp>
      <p:cxnSp>
        <p:nvCxnSpPr>
          <p:cNvPr id="3072" name="cdtMasterTags_CL1 Id3072"/>
          <p:cNvCxnSpPr/>
          <p:nvPr>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5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4" name="cdtTextBox 12 Id17"/>
          <p:cNvSpPr txBox="1"/>
          <p:nvPr>
            <p:custDataLst>
              <p:tags r:id="rId57"/>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r>
              <a:rPr lang="de-DE" sz="1000" noProof="0" dirty="0">
                <a:solidFill>
                  <a:srgbClr val="000000"/>
                </a:solidFill>
              </a:rPr>
              <a:t>Version </a:t>
            </a:r>
            <a:r>
              <a:rPr lang="de-DE" sz="1000" noProof="0" dirty="0" smtClean="0">
                <a:solidFill>
                  <a:srgbClr val="000000"/>
                </a:solidFill>
              </a:rPr>
              <a:t>02/2020</a:t>
            </a:r>
            <a:endParaRPr lang="de-DE" sz="1000" noProof="0" dirty="0">
              <a:solidFill>
                <a:srgbClr val="000000"/>
              </a:solidFill>
            </a:endParaRPr>
          </a:p>
        </p:txBody>
      </p:sp>
      <p:sp>
        <p:nvSpPr>
          <p:cNvPr id="65" name="cdtTextBox 11 Id18"/>
          <p:cNvSpPr txBox="1"/>
          <p:nvPr>
            <p:custDataLst>
              <p:tags r:id="rId58"/>
            </p:custDataLst>
          </p:nvPr>
        </p:nvSpPr>
        <p:spPr>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de-DE" sz="1000" noProof="0" dirty="0">
                <a:solidFill>
                  <a:srgbClr val="000000"/>
                </a:solidFill>
              </a:rPr>
              <a:t>Page </a:t>
            </a:r>
            <a:fld id="{91E7552C-A157-4A4F-8E99-698C0325FC94}" type="slidenum">
              <a:rPr lang="de-DE" sz="1000" noProof="0" smtClean="0">
                <a:solidFill>
                  <a:srgbClr val="000000"/>
                </a:solidFill>
              </a:rPr>
              <a:pPr>
                <a:lnSpc>
                  <a:spcPct val="110000"/>
                </a:lnSpc>
                <a:spcBef>
                  <a:spcPts val="0"/>
                </a:spcBef>
              </a:pPr>
              <a:t>‹Nr.›</a:t>
            </a:fld>
            <a:endParaRPr lang="de-DE" sz="1000" noProof="0" dirty="0">
              <a:solidFill>
                <a:srgbClr val="000000"/>
              </a:solidFill>
            </a:endParaRPr>
          </a:p>
        </p:txBody>
      </p:sp>
      <p:sp>
        <p:nvSpPr>
          <p:cNvPr id="66" name="cdtTextBox 13 Id19"/>
          <p:cNvSpPr txBox="1"/>
          <p:nvPr>
            <p:custDataLst>
              <p:tags r:id="rId59"/>
            </p:custDataLst>
          </p:nvPr>
        </p:nvSpPr>
        <p:spPr>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de-DE" sz="1000" noProof="0" dirty="0">
                <a:solidFill>
                  <a:srgbClr val="000000"/>
                </a:solidFill>
              </a:rPr>
              <a:t>p01-p02-slides-pcs7-v9-tud-0719-en</a:t>
            </a:r>
          </a:p>
        </p:txBody>
      </p:sp>
      <p:grpSp>
        <p:nvGrpSpPr>
          <p:cNvPr id="67" name="Gruppieren 66"/>
          <p:cNvGrpSpPr/>
          <p:nvPr/>
        </p:nvGrpSpPr>
        <p:grpSpPr>
          <a:xfrm>
            <a:off x="-216000" y="-216000"/>
            <a:ext cx="12628800" cy="7290000"/>
            <a:chOff x="-216000" y="-216000"/>
            <a:chExt cx="12628800" cy="7290000"/>
          </a:xfrm>
        </p:grpSpPr>
        <p:cxnSp>
          <p:nvCxnSpPr>
            <p:cNvPr id="68" name="Gerade Verbindung 67"/>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Gerade Verbindung 77"/>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Gerade Verbindung 78"/>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0" name="Gerade Verbindung 79"/>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Gerade Verbindung 80"/>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55" name="Group 33"/>
          <p:cNvGrpSpPr>
            <a:grpSpLocks noChangeAspect="1"/>
          </p:cNvGrpSpPr>
          <p:nvPr userDrawn="1"/>
        </p:nvGrpSpPr>
        <p:grpSpPr bwMode="gray">
          <a:xfrm>
            <a:off x="9555163" y="323850"/>
            <a:ext cx="2159000" cy="914400"/>
            <a:chOff x="6019" y="204"/>
            <a:chExt cx="1360" cy="576"/>
          </a:xfrm>
        </p:grpSpPr>
        <p:sp>
          <p:nvSpPr>
            <p:cNvPr id="56"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7"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8"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9"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60"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61"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62"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0"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1"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2"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3"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4"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5"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6"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7"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8"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9"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0"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1"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2"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3"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4"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5"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6"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7"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8"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9"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sp>
        <p:nvSpPr>
          <p:cNvPr id="110" name="cdtText Box 133 Id16"/>
          <p:cNvSpPr txBox="1">
            <a:spLocks noChangeArrowheads="1"/>
          </p:cNvSpPr>
          <p:nvPr userDrawn="1">
            <p:custDataLst>
              <p:tags r:id="rId60"/>
            </p:custDataLst>
          </p:nvPr>
        </p:nvSpPr>
        <p:spPr bwMode="auto">
          <a:xfrm>
            <a:off x="0" y="6200774"/>
            <a:ext cx="12198350" cy="396875"/>
          </a:xfrm>
          <a:prstGeom prst="rect">
            <a:avLst/>
          </a:prstGeom>
          <a:noFill/>
          <a:ln w="9525">
            <a:noFill/>
            <a:miter lim="800000"/>
            <a:headEnd/>
            <a:tailEnd/>
          </a:ln>
          <a:effectLst/>
        </p:spPr>
        <p:txBody>
          <a:bodyPr lIns="626400" tIns="144000" rIns="3211200" bIns="0" anchor="ctr"/>
          <a:lstStyle/>
          <a:p>
            <a:r>
              <a:rPr lang="en-US" sz="1000" b="1" dirty="0">
                <a:solidFill>
                  <a:srgbClr val="879BAA"/>
                </a:solidFill>
              </a:rPr>
              <a:t>Unrestricted for Educational and R&amp;D Facilities. © Siemens </a:t>
            </a:r>
            <a:r>
              <a:rPr lang="en-US" sz="1000" b="1" dirty="0" smtClean="0">
                <a:solidFill>
                  <a:srgbClr val="879BAA"/>
                </a:solidFill>
              </a:rPr>
              <a:t>2020. </a:t>
            </a:r>
            <a:r>
              <a:rPr lang="en-US" sz="1000" b="1" dirty="0">
                <a:solidFill>
                  <a:srgbClr val="879BAA"/>
                </a:solidFill>
              </a:rPr>
              <a:t>All Rights Reserved.</a:t>
            </a:r>
          </a:p>
        </p:txBody>
      </p:sp>
    </p:spTree>
  </p:cSld>
  <p:clrMap bg1="lt1" tx1="dk1" bg2="lt2" tx2="dk2" accent1="accent1" accent2="accent2" accent3="accent3" accent4="accent4" accent5="accent5" accent6="accent6" hlink="hlink" folHlink="folHlink"/>
  <p:sldLayoutIdLst>
    <p:sldLayoutId id="2147483716" r:id="rId1"/>
    <p:sldLayoutId id="2147483718" r:id="rId2"/>
    <p:sldLayoutId id="2147483708" r:id="rId3"/>
    <p:sldLayoutId id="2147483702" r:id="rId4"/>
    <p:sldLayoutId id="2147483709" r:id="rId5"/>
    <p:sldLayoutId id="2147483710" r:id="rId6"/>
    <p:sldLayoutId id="2147483711" r:id="rId7"/>
    <p:sldLayoutId id="2147483703" r:id="rId8"/>
    <p:sldLayoutId id="2147483679" r:id="rId9"/>
    <p:sldLayoutId id="2147483695" r:id="rId10"/>
    <p:sldLayoutId id="2147483705" r:id="rId11"/>
    <p:sldLayoutId id="2147483706" r:id="rId12"/>
    <p:sldLayoutId id="2147483713" r:id="rId13"/>
    <p:sldLayoutId id="2147483712" r:id="rId14"/>
    <p:sldLayoutId id="2147483670" r:id="rId15"/>
    <p:sldLayoutId id="2147483692" r:id="rId16"/>
    <p:sldLayoutId id="2147483696" r:id="rId17"/>
    <p:sldLayoutId id="2147483707" r:id="rId18"/>
    <p:sldLayoutId id="2147483715" r:id="rId19"/>
    <p:sldLayoutId id="2147483683" r:id="rId20"/>
    <p:sldLayoutId id="2147483681" r:id="rId21"/>
    <p:sldLayoutId id="2147483697" r:id="rId22"/>
    <p:sldLayoutId id="2147483691" r:id="rId23"/>
    <p:sldLayoutId id="2147483693" r:id="rId24"/>
    <p:sldLayoutId id="2147483684" r:id="rId25"/>
    <p:sldLayoutId id="2147483685" r:id="rId26"/>
    <p:sldLayoutId id="2147483694" r:id="rId27"/>
    <p:sldLayoutId id="2147483686" r:id="rId28"/>
    <p:sldLayoutId id="2147483688" r:id="rId29"/>
    <p:sldLayoutId id="2147483704" r:id="rId30"/>
  </p:sldLayoutIdLst>
  <p:hf hdr="0"/>
  <p:txStyles>
    <p:titleStyle>
      <a:lvl1pPr algn="l" rtl="0" eaLnBrk="1" fontAlgn="base" hangingPunct="1">
        <a:spcBef>
          <a:spcPct val="0"/>
        </a:spcBef>
        <a:spcAft>
          <a:spcPct val="0"/>
        </a:spcAft>
        <a:defRPr sz="2200"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7.emf"/><Relationship Id="rId2" Type="http://schemas.openxmlformats.org/officeDocument/2006/relationships/tags" Target="../tags/tag10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0.xml"/><Relationship Id="rId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0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0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10.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1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1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118.xml"/></Relationships>
</file>

<file path=ppt/slides/_rels/slide22.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7.emf"/><Relationship Id="rId2" Type="http://schemas.openxmlformats.org/officeDocument/2006/relationships/tags" Target="../tags/tag119.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2.xml"/><Relationship Id="rId4"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1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123.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7.emf"/><Relationship Id="rId2" Type="http://schemas.openxmlformats.org/officeDocument/2006/relationships/tags" Target="../tags/tag12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6.xml"/><Relationship Id="rId4"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1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127.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1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9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1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130.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1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1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13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134.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135.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136.xml"/></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8.xml"/><Relationship Id="rId7" Type="http://schemas.openxmlformats.org/officeDocument/2006/relationships/image" Target="../media/image7.emf"/><Relationship Id="rId2" Type="http://schemas.openxmlformats.org/officeDocument/2006/relationships/tags" Target="../tags/tag13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38.xml"/><Relationship Id="rId4"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1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0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ags" Target="../tags/tag140.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1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143.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144.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tags" Target="../tags/tag1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1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147.xml"/></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8.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tags" Target="../tags/tag14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149.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01.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5.xml"/><Relationship Id="rId1" Type="http://schemas.openxmlformats.org/officeDocument/2006/relationships/tags" Target="../tags/tag1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5.xml"/><Relationship Id="rId1" Type="http://schemas.openxmlformats.org/officeDocument/2006/relationships/tags" Target="../tags/tag151.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3" Type="http://schemas.openxmlformats.org/officeDocument/2006/relationships/tags" Target="../tags/tag154.xml"/><Relationship Id="rId7" Type="http://schemas.openxmlformats.org/officeDocument/2006/relationships/slideLayout" Target="../slideLayouts/slideLayout30.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2.png"/><Relationship Id="rId4" Type="http://schemas.openxmlformats.org/officeDocument/2006/relationships/tags" Target="../tags/tag155.xml"/><Relationship Id="rId9"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0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0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0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627063" y="3631459"/>
            <a:ext cx="8208962" cy="2171036"/>
          </a:xfrm>
        </p:spPr>
        <p:txBody>
          <a:bodyPr/>
          <a:lstStyle/>
          <a:p>
            <a:r>
              <a:rPr lang="de-DE" noProof="1"/>
              <a:t>University Training Docu-ments for SIMATIC PCS 7</a:t>
            </a:r>
            <a:r>
              <a:rPr lang="en-US" noProof="0" dirty="0"/>
              <a:t/>
            </a:r>
            <a:br>
              <a:rPr lang="en-US" noProof="0" dirty="0"/>
            </a:br>
            <a:r>
              <a:rPr lang="en-US" sz="1100" b="0" noProof="0" dirty="0"/>
              <a:t/>
            </a:r>
            <a:br>
              <a:rPr lang="en-US" sz="1100" b="0" noProof="0" dirty="0"/>
            </a:br>
            <a:r>
              <a:rPr lang="en-US" sz="2200" b="0" dirty="0"/>
              <a:t>Siemens Automation Cooperates with Education | </a:t>
            </a:r>
            <a:r>
              <a:rPr lang="en-US" sz="2200" b="0" dirty="0" smtClean="0"/>
              <a:t>02</a:t>
            </a:r>
            <a:r>
              <a:rPr lang="en-US" sz="2200" b="0" dirty="0" smtClean="0"/>
              <a:t>/2020</a:t>
            </a:r>
            <a:endParaRPr lang="en-US" sz="2200" b="0" noProof="0" dirty="0"/>
          </a:p>
        </p:txBody>
      </p:sp>
      <p:sp>
        <p:nvSpPr>
          <p:cNvPr id="13" name="Textplatzhalter 12"/>
          <p:cNvSpPr>
            <a:spLocks noGrp="1"/>
          </p:cNvSpPr>
          <p:nvPr>
            <p:ph type="body" sz="quarter" idx="12"/>
          </p:nvPr>
        </p:nvSpPr>
        <p:spPr>
          <a:xfrm>
            <a:off x="627063" y="5907600"/>
            <a:ext cx="8208962" cy="324000"/>
          </a:xfrm>
        </p:spPr>
        <p:txBody>
          <a:bodyPr/>
          <a:lstStyle/>
          <a:p>
            <a:r>
              <a:rPr lang="en-US" noProof="0" dirty="0"/>
              <a:t>siemens.com/</a:t>
            </a:r>
            <a:r>
              <a:rPr lang="en-US" noProof="0" dirty="0" err="1"/>
              <a:t>sce</a:t>
            </a:r>
            <a:endParaRPr lang="en-US" noProof="0" dirty="0"/>
          </a:p>
        </p:txBody>
      </p:sp>
      <p:sp>
        <p:nvSpPr>
          <p:cNvPr id="14" name="Textplatzhalter 13"/>
          <p:cNvSpPr>
            <a:spLocks noGrp="1"/>
          </p:cNvSpPr>
          <p:nvPr>
            <p:ph type="body" sz="quarter" idx="13"/>
          </p:nvPr>
        </p:nvSpPr>
        <p:spPr>
          <a:xfrm>
            <a:off x="627062" y="5907600"/>
            <a:ext cx="5940165" cy="324000"/>
          </a:xfrm>
        </p:spPr>
        <p:txBody>
          <a:bodyPr/>
          <a:lstStyle/>
          <a:p>
            <a:r>
              <a:rPr lang="en-US" dirty="0"/>
              <a:t>Unrestricted for Educational and R&amp;D Institutions. © Siemens </a:t>
            </a:r>
            <a:r>
              <a:rPr lang="en-US" dirty="0" smtClean="0"/>
              <a:t>2020. </a:t>
            </a:r>
            <a:r>
              <a:rPr lang="en-US" dirty="0"/>
              <a:t>All Rights Reserved.</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200" y="2167200"/>
            <a:ext cx="1818000" cy="912665"/>
          </a:xfrm>
          <a:prstGeom prst="rect">
            <a:avLst/>
          </a:prstGeom>
        </p:spPr>
      </p:pic>
    </p:spTree>
    <p:custDataLst>
      <p:tags r:id="rId1"/>
    </p:custDataLst>
    <p:extLst>
      <p:ext uri="{BB962C8B-B14F-4D97-AF65-F5344CB8AC3E}">
        <p14:creationId xmlns:p14="http://schemas.microsoft.com/office/powerpoint/2010/main" val="10917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3"/>
            </p:custDataLst>
            <p:extLst>
              <p:ext uri="{D42A27DB-BD31-4B8C-83A1-F6EECF244321}">
                <p14:modId xmlns:p14="http://schemas.microsoft.com/office/powerpoint/2010/main" val="14821755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6" name="think-cell Folie" r:id="rId6" imgW="360" imgH="360" progId="">
                  <p:embed/>
                </p:oleObj>
              </mc:Choice>
              <mc:Fallback>
                <p:oleObj name="think-cell Foli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2" name="Text Box 3"/>
          <p:cNvSpPr txBox="1">
            <a:spLocks noChangeArrowheads="1"/>
          </p:cNvSpPr>
          <p:nvPr/>
        </p:nvSpPr>
        <p:spPr bwMode="auto">
          <a:xfrm>
            <a:off x="383318" y="1925369"/>
            <a:ext cx="11287709" cy="4267200"/>
          </a:xfrm>
          <a:prstGeom prst="rect">
            <a:avLst/>
          </a:prstGeom>
          <a:solidFill>
            <a:schemeClr val="bg1"/>
          </a:solidFill>
          <a:ln>
            <a:noFill/>
          </a:ln>
        </p:spPr>
        <p:txBody>
          <a:bodyPr lIns="252000" tIns="72000" rIns="108000" bIns="108000"/>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lnSpc>
                <a:spcPct val="140000"/>
              </a:lnSpc>
            </a:pPr>
            <a:endParaRPr lang="en-US" sz="1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p:txBody>
      </p:sp>
      <p:sp>
        <p:nvSpPr>
          <p:cNvPr id="20484" name="Rectangle 10"/>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P01-02 Hardware configuration</a:t>
            </a:r>
          </a:p>
        </p:txBody>
      </p:sp>
      <p:sp>
        <p:nvSpPr>
          <p:cNvPr id="20485" name="Text Box 9"/>
          <p:cNvSpPr txBox="1">
            <a:spLocks noChangeArrowheads="1"/>
          </p:cNvSpPr>
          <p:nvPr/>
        </p:nvSpPr>
        <p:spPr bwMode="auto">
          <a:xfrm>
            <a:off x="6650182" y="1884115"/>
            <a:ext cx="5065568" cy="1857300"/>
          </a:xfrm>
          <a:prstGeom prst="rect">
            <a:avLst/>
          </a:prstGeom>
          <a:noFill/>
          <a:ln>
            <a:noFill/>
          </a:ln>
        </p:spPr>
        <p:txBody>
          <a:bodyPr lIns="72000" tIns="72000" rIns="108000" bIns="108000"/>
          <a:lstStyle>
            <a:lvl1pPr eaLnBrk="0" hangingPunct="0">
              <a:defRPr sz="2000">
                <a:solidFill>
                  <a:schemeClr val="tx1"/>
                </a:solidFill>
                <a:latin typeface="Arial" charset="0"/>
              </a:defRPr>
            </a:lvl1pPr>
            <a:lvl2pPr marL="179388" indent="-17780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marL="171450" indent="-171450" eaLnBrk="1" hangingPunct="1">
              <a:buClr>
                <a:schemeClr val="accent1"/>
              </a:buClr>
              <a:buFont typeface="Arial" pitchFamily="34" charset="0"/>
              <a:buChar char="•"/>
            </a:pPr>
            <a:endParaRPr lang="en-US" sz="100" dirty="0"/>
          </a:p>
          <a:p>
            <a:pPr marL="182563" lvl="1" indent="-180975" eaLnBrk="1" hangingPunct="1">
              <a:buClr>
                <a:schemeClr val="accent1"/>
              </a:buClr>
              <a:buFont typeface="Arial" pitchFamily="34" charset="0"/>
              <a:buChar char="•"/>
            </a:pPr>
            <a:r>
              <a:rPr lang="en-US" sz="1600" dirty="0"/>
              <a:t>Component on control level typically is a PLC</a:t>
            </a:r>
          </a:p>
          <a:p>
            <a:pPr marL="182563" lvl="1" indent="-180975" eaLnBrk="1" hangingPunct="1">
              <a:buClr>
                <a:schemeClr val="accent1"/>
              </a:buClr>
              <a:buFont typeface="Arial" pitchFamily="34" charset="0"/>
              <a:buChar char="•"/>
            </a:pPr>
            <a:r>
              <a:rPr lang="en-US" sz="1600" dirty="0"/>
              <a:t>Input and output signals are read and written cyclically and buffered in the process image</a:t>
            </a:r>
          </a:p>
          <a:p>
            <a:pPr marL="182563" lvl="1" indent="-180975" eaLnBrk="1" hangingPunct="1">
              <a:buClr>
                <a:schemeClr val="accent1"/>
              </a:buClr>
              <a:buFont typeface="Arial" pitchFamily="34" charset="0"/>
              <a:buChar char="•"/>
            </a:pPr>
            <a:r>
              <a:rPr lang="en-US" sz="1600" dirty="0"/>
              <a:t>Consistency of signals during program processing by accessing process image</a:t>
            </a:r>
          </a:p>
        </p:txBody>
      </p:sp>
      <p:sp>
        <p:nvSpPr>
          <p:cNvPr id="11" name="Rectangle 10"/>
          <p:cNvSpPr>
            <a:spLocks noChangeArrowheads="1"/>
          </p:cNvSpPr>
          <p:nvPr/>
        </p:nvSpPr>
        <p:spPr bwMode="auto">
          <a:xfrm>
            <a:off x="626400" y="1447866"/>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Operating principle of the PLC</a:t>
            </a:r>
          </a:p>
        </p:txBody>
      </p:sp>
      <p:sp>
        <p:nvSpPr>
          <p:cNvPr id="12" name="Rechteck 11"/>
          <p:cNvSpPr/>
          <p:nvPr/>
        </p:nvSpPr>
        <p:spPr bwMode="auto">
          <a:xfrm>
            <a:off x="2228745" y="2089934"/>
            <a:ext cx="2016000" cy="481781"/>
          </a:xfrm>
          <a:prstGeom prst="rect">
            <a:avLst/>
          </a:prstGeom>
          <a:solidFill>
            <a:srgbClr val="8CC3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200" b="1" dirty="0">
                <a:solidFill>
                  <a:schemeClr val="tx1"/>
                </a:solidFill>
              </a:rPr>
              <a:t>Initialization</a:t>
            </a:r>
          </a:p>
        </p:txBody>
      </p:sp>
      <p:sp>
        <p:nvSpPr>
          <p:cNvPr id="13" name="Rechteck 12"/>
          <p:cNvSpPr/>
          <p:nvPr/>
        </p:nvSpPr>
        <p:spPr bwMode="auto">
          <a:xfrm>
            <a:off x="2228745" y="2817521"/>
            <a:ext cx="2016000" cy="481781"/>
          </a:xfrm>
          <a:prstGeom prst="rect">
            <a:avLst/>
          </a:prstGeom>
          <a:solidFill>
            <a:srgbClr val="CDE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200" b="1" dirty="0">
                <a:solidFill>
                  <a:schemeClr val="tx1"/>
                </a:solidFill>
              </a:rPr>
              <a:t>Read the inputs</a:t>
            </a:r>
          </a:p>
        </p:txBody>
      </p:sp>
      <p:sp>
        <p:nvSpPr>
          <p:cNvPr id="14" name="Rechteck 13"/>
          <p:cNvSpPr/>
          <p:nvPr/>
        </p:nvSpPr>
        <p:spPr bwMode="auto">
          <a:xfrm>
            <a:off x="2228745" y="4960941"/>
            <a:ext cx="2016000" cy="481781"/>
          </a:xfrm>
          <a:prstGeom prst="rect">
            <a:avLst/>
          </a:prstGeom>
          <a:solidFill>
            <a:srgbClr val="73B4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200" b="1" dirty="0">
                <a:solidFill>
                  <a:schemeClr val="tx1"/>
                </a:solidFill>
              </a:rPr>
              <a:t>Write the outputs</a:t>
            </a:r>
          </a:p>
        </p:txBody>
      </p:sp>
      <p:sp>
        <p:nvSpPr>
          <p:cNvPr id="15" name="Rechteck 14"/>
          <p:cNvSpPr/>
          <p:nvPr/>
        </p:nvSpPr>
        <p:spPr bwMode="auto">
          <a:xfrm>
            <a:off x="2228745" y="3513981"/>
            <a:ext cx="2016000" cy="1152000"/>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spcBef>
                <a:spcPct val="0"/>
              </a:spcBef>
              <a:buFont typeface="Wingdings" charset="0"/>
              <a:buNone/>
            </a:pPr>
            <a:r>
              <a:rPr lang="en-US" sz="1000" dirty="0">
                <a:solidFill>
                  <a:schemeClr val="tx1"/>
                </a:solidFill>
              </a:rPr>
              <a:t>Processing of operations of program blocks</a:t>
            </a:r>
          </a:p>
          <a:p>
            <a:pPr>
              <a:spcBef>
                <a:spcPct val="0"/>
              </a:spcBef>
              <a:buFont typeface="Wingdings" charset="0"/>
              <a:buNone/>
            </a:pPr>
            <a:r>
              <a:rPr lang="en-US" sz="900" dirty="0">
                <a:solidFill>
                  <a:schemeClr val="tx1"/>
                </a:solidFill>
              </a:rPr>
              <a:t>Typical processing times:</a:t>
            </a:r>
          </a:p>
          <a:p>
            <a:pPr>
              <a:spcBef>
                <a:spcPct val="0"/>
              </a:spcBef>
              <a:buFont typeface="Wingdings" charset="0"/>
              <a:buNone/>
              <a:tabLst>
                <a:tab pos="538163" algn="l"/>
              </a:tabLst>
            </a:pPr>
            <a:r>
              <a:rPr lang="en-US" sz="900" dirty="0">
                <a:solidFill>
                  <a:schemeClr val="tx1"/>
                </a:solidFill>
              </a:rPr>
              <a:t>1µs	Bit operations</a:t>
            </a:r>
            <a:br>
              <a:rPr lang="en-US" sz="900" dirty="0">
                <a:solidFill>
                  <a:schemeClr val="tx1"/>
                </a:solidFill>
              </a:rPr>
            </a:br>
            <a:r>
              <a:rPr lang="en-US" sz="900" dirty="0">
                <a:solidFill>
                  <a:schemeClr val="tx1"/>
                </a:solidFill>
              </a:rPr>
              <a:t>2µs	Word operations</a:t>
            </a:r>
          </a:p>
          <a:p>
            <a:pPr>
              <a:spcBef>
                <a:spcPct val="0"/>
              </a:spcBef>
              <a:tabLst>
                <a:tab pos="538163" algn="l"/>
              </a:tabLst>
            </a:pPr>
            <a:r>
              <a:rPr lang="en-US" sz="900" dirty="0">
                <a:solidFill>
                  <a:schemeClr val="tx1"/>
                </a:solidFill>
              </a:rPr>
              <a:t>12µs	Timer/counter operation</a:t>
            </a:r>
            <a:br>
              <a:rPr lang="en-US" sz="900" dirty="0">
                <a:solidFill>
                  <a:schemeClr val="tx1"/>
                </a:solidFill>
              </a:rPr>
            </a:br>
            <a:r>
              <a:rPr lang="en-US" sz="900" dirty="0">
                <a:solidFill>
                  <a:schemeClr val="tx1"/>
                </a:solidFill>
              </a:rPr>
              <a:t>3µs	Fixed-point addition</a:t>
            </a:r>
          </a:p>
          <a:p>
            <a:pPr>
              <a:spcBef>
                <a:spcPct val="0"/>
              </a:spcBef>
              <a:tabLst>
                <a:tab pos="538163" algn="l"/>
              </a:tabLst>
            </a:pPr>
            <a:r>
              <a:rPr lang="en-US" sz="900" dirty="0">
                <a:solidFill>
                  <a:schemeClr val="tx1"/>
                </a:solidFill>
              </a:rPr>
              <a:t>50µs	Floating-point addition</a:t>
            </a:r>
          </a:p>
        </p:txBody>
      </p:sp>
      <p:sp>
        <p:nvSpPr>
          <p:cNvPr id="16" name="Rechteck 15"/>
          <p:cNvSpPr/>
          <p:nvPr/>
        </p:nvSpPr>
        <p:spPr bwMode="auto">
          <a:xfrm>
            <a:off x="627063" y="2089934"/>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900" dirty="0">
                <a:solidFill>
                  <a:schemeClr val="tx1"/>
                </a:solidFill>
              </a:rPr>
              <a:t>Outputs</a:t>
            </a:r>
          </a:p>
        </p:txBody>
      </p:sp>
      <p:sp>
        <p:nvSpPr>
          <p:cNvPr id="17" name="Rechteck 16"/>
          <p:cNvSpPr/>
          <p:nvPr/>
        </p:nvSpPr>
        <p:spPr bwMode="auto">
          <a:xfrm>
            <a:off x="5167643" y="2089934"/>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900" dirty="0">
                <a:solidFill>
                  <a:schemeClr val="tx1"/>
                </a:solidFill>
              </a:rPr>
              <a:t>Process image</a:t>
            </a:r>
            <a:br>
              <a:rPr lang="en-US" sz="900" dirty="0">
                <a:solidFill>
                  <a:schemeClr val="tx1"/>
                </a:solidFill>
              </a:rPr>
            </a:br>
            <a:r>
              <a:rPr lang="en-US" sz="900" dirty="0">
                <a:solidFill>
                  <a:schemeClr val="tx1"/>
                </a:solidFill>
              </a:rPr>
              <a:t>outputs</a:t>
            </a:r>
          </a:p>
        </p:txBody>
      </p:sp>
      <p:sp>
        <p:nvSpPr>
          <p:cNvPr id="18" name="Rechteck 17"/>
          <p:cNvSpPr/>
          <p:nvPr/>
        </p:nvSpPr>
        <p:spPr bwMode="auto">
          <a:xfrm>
            <a:off x="627063" y="2817521"/>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900" dirty="0">
                <a:solidFill>
                  <a:schemeClr val="tx1"/>
                </a:solidFill>
              </a:rPr>
              <a:t>Inputs</a:t>
            </a:r>
          </a:p>
        </p:txBody>
      </p:sp>
      <p:sp>
        <p:nvSpPr>
          <p:cNvPr id="19" name="Rechteck 18"/>
          <p:cNvSpPr/>
          <p:nvPr/>
        </p:nvSpPr>
        <p:spPr bwMode="auto">
          <a:xfrm>
            <a:off x="5167643" y="2817521"/>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900" dirty="0">
                <a:solidFill>
                  <a:schemeClr val="tx1"/>
                </a:solidFill>
              </a:rPr>
              <a:t>Process image</a:t>
            </a:r>
            <a:br>
              <a:rPr lang="en-US" sz="900" dirty="0">
                <a:solidFill>
                  <a:schemeClr val="tx1"/>
                </a:solidFill>
              </a:rPr>
            </a:br>
            <a:r>
              <a:rPr lang="en-US" sz="900" dirty="0">
                <a:solidFill>
                  <a:schemeClr val="tx1"/>
                </a:solidFill>
              </a:rPr>
              <a:t>inputs</a:t>
            </a:r>
          </a:p>
        </p:txBody>
      </p:sp>
      <p:sp>
        <p:nvSpPr>
          <p:cNvPr id="20" name="Rechteck 19"/>
          <p:cNvSpPr/>
          <p:nvPr/>
        </p:nvSpPr>
        <p:spPr bwMode="auto">
          <a:xfrm>
            <a:off x="627063" y="4960941"/>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900" dirty="0">
                <a:solidFill>
                  <a:schemeClr val="tx1"/>
                </a:solidFill>
              </a:rPr>
              <a:t>Outputs</a:t>
            </a:r>
          </a:p>
        </p:txBody>
      </p:sp>
      <p:sp>
        <p:nvSpPr>
          <p:cNvPr id="21" name="Rechteck 20"/>
          <p:cNvSpPr/>
          <p:nvPr/>
        </p:nvSpPr>
        <p:spPr bwMode="auto">
          <a:xfrm>
            <a:off x="5167643" y="4960941"/>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900" dirty="0">
                <a:solidFill>
                  <a:schemeClr val="tx1"/>
                </a:solidFill>
              </a:rPr>
              <a:t>Process image</a:t>
            </a:r>
            <a:br>
              <a:rPr lang="en-US" sz="900" dirty="0">
                <a:solidFill>
                  <a:schemeClr val="tx1"/>
                </a:solidFill>
              </a:rPr>
            </a:br>
            <a:r>
              <a:rPr lang="en-US" sz="900" dirty="0">
                <a:solidFill>
                  <a:schemeClr val="tx1"/>
                </a:solidFill>
              </a:rPr>
              <a:t>outputs</a:t>
            </a:r>
          </a:p>
        </p:txBody>
      </p:sp>
      <p:cxnSp>
        <p:nvCxnSpPr>
          <p:cNvPr id="22" name="Gerade Verbindung mit Pfeil 21"/>
          <p:cNvCxnSpPr>
            <a:endCxn id="16" idx="3"/>
          </p:cNvCxnSpPr>
          <p:nvPr/>
        </p:nvCxnSpPr>
        <p:spPr bwMode="auto">
          <a:xfrm flipH="1">
            <a:off x="1543665" y="2330824"/>
            <a:ext cx="685080" cy="1"/>
          </a:xfrm>
          <a:prstGeom prst="straightConnector1">
            <a:avLst/>
          </a:prstGeom>
          <a:solidFill>
            <a:schemeClr val="tx2"/>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mit Pfeil 22"/>
          <p:cNvCxnSpPr/>
          <p:nvPr/>
        </p:nvCxnSpPr>
        <p:spPr bwMode="auto">
          <a:xfrm flipH="1">
            <a:off x="1543665" y="5201831"/>
            <a:ext cx="685080" cy="0"/>
          </a:xfrm>
          <a:prstGeom prst="straightConnector1">
            <a:avLst/>
          </a:prstGeom>
          <a:solidFill>
            <a:schemeClr val="tx2"/>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mit Pfeil 23"/>
          <p:cNvCxnSpPr>
            <a:stCxn id="12" idx="3"/>
            <a:endCxn id="17" idx="1"/>
          </p:cNvCxnSpPr>
          <p:nvPr/>
        </p:nvCxnSpPr>
        <p:spPr bwMode="auto">
          <a:xfrm>
            <a:off x="4244745" y="2330825"/>
            <a:ext cx="922898" cy="0"/>
          </a:xfrm>
          <a:prstGeom prst="straightConnector1">
            <a:avLst/>
          </a:prstGeom>
          <a:solidFill>
            <a:schemeClr val="tx2"/>
          </a:solidFill>
          <a:ln w="38100" cap="flat" cmpd="sng" algn="ctr">
            <a:solidFill>
              <a:schemeClr val="tx1"/>
            </a:solidFill>
            <a:prstDash val="sys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mit Pfeil 24"/>
          <p:cNvCxnSpPr>
            <a:endCxn id="19" idx="1"/>
          </p:cNvCxnSpPr>
          <p:nvPr/>
        </p:nvCxnSpPr>
        <p:spPr bwMode="auto">
          <a:xfrm>
            <a:off x="4244745" y="3058412"/>
            <a:ext cx="922898" cy="0"/>
          </a:xfrm>
          <a:prstGeom prst="straightConnector1">
            <a:avLst/>
          </a:prstGeom>
          <a:solidFill>
            <a:schemeClr val="tx2"/>
          </a:solidFill>
          <a:ln w="38100" cap="flat" cmpd="sng" algn="ctr">
            <a:solidFill>
              <a:schemeClr val="tx1"/>
            </a:solidFill>
            <a:prstDash val="sys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mit Pfeil 25"/>
          <p:cNvCxnSpPr/>
          <p:nvPr/>
        </p:nvCxnSpPr>
        <p:spPr bwMode="auto">
          <a:xfrm>
            <a:off x="4244745" y="5201831"/>
            <a:ext cx="922898" cy="1"/>
          </a:xfrm>
          <a:prstGeom prst="straightConnector1">
            <a:avLst/>
          </a:prstGeom>
          <a:solidFill>
            <a:schemeClr val="tx2"/>
          </a:solidFill>
          <a:ln w="19050" cap="flat" cmpd="sng" algn="ctr">
            <a:solidFill>
              <a:schemeClr val="tx1"/>
            </a:solidFill>
            <a:prstDash val="sys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mit Pfeil 26"/>
          <p:cNvCxnSpPr>
            <a:stCxn id="13" idx="1"/>
            <a:endCxn id="18" idx="3"/>
          </p:cNvCxnSpPr>
          <p:nvPr/>
        </p:nvCxnSpPr>
        <p:spPr bwMode="auto">
          <a:xfrm flipH="1">
            <a:off x="1543665" y="3058412"/>
            <a:ext cx="685080" cy="0"/>
          </a:xfrm>
          <a:prstGeom prst="straightConnector1">
            <a:avLst/>
          </a:prstGeom>
          <a:solidFill>
            <a:schemeClr val="tx2"/>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8" name="Freihandform 27"/>
          <p:cNvSpPr/>
          <p:nvPr/>
        </p:nvSpPr>
        <p:spPr bwMode="auto">
          <a:xfrm>
            <a:off x="1740266" y="3210810"/>
            <a:ext cx="481823" cy="369332"/>
          </a:xfrm>
          <a:custGeom>
            <a:avLst/>
            <a:gdLst>
              <a:gd name="connsiteX0" fmla="*/ 462150 w 481814"/>
              <a:gd name="connsiteY0" fmla="*/ 1799304 h 1799304"/>
              <a:gd name="connsiteX1" fmla="*/ 34 w 481814"/>
              <a:gd name="connsiteY1" fmla="*/ 865239 h 1799304"/>
              <a:gd name="connsiteX2" fmla="*/ 481814 w 481814"/>
              <a:gd name="connsiteY2" fmla="*/ 0 h 1799304"/>
              <a:gd name="connsiteX0" fmla="*/ 462150 w 481814"/>
              <a:gd name="connsiteY0" fmla="*/ 1799304 h 1799304"/>
              <a:gd name="connsiteX1" fmla="*/ 34 w 481814"/>
              <a:gd name="connsiteY1" fmla="*/ 865239 h 1799304"/>
              <a:gd name="connsiteX2" fmla="*/ 481814 w 481814"/>
              <a:gd name="connsiteY2" fmla="*/ 0 h 1799304"/>
              <a:gd name="connsiteX0" fmla="*/ 462159 w 481823"/>
              <a:gd name="connsiteY0" fmla="*/ 1799304 h 1799304"/>
              <a:gd name="connsiteX1" fmla="*/ 43 w 481823"/>
              <a:gd name="connsiteY1" fmla="*/ 865239 h 1799304"/>
              <a:gd name="connsiteX2" fmla="*/ 481823 w 481823"/>
              <a:gd name="connsiteY2" fmla="*/ 0 h 1799304"/>
            </a:gdLst>
            <a:ahLst/>
            <a:cxnLst>
              <a:cxn ang="0">
                <a:pos x="connsiteX0" y="connsiteY0"/>
              </a:cxn>
              <a:cxn ang="0">
                <a:pos x="connsiteX1" y="connsiteY1"/>
              </a:cxn>
              <a:cxn ang="0">
                <a:pos x="connsiteX2" y="connsiteY2"/>
              </a:cxn>
            </a:cxnLst>
            <a:rect l="l" t="t" r="r" b="b"/>
            <a:pathLst>
              <a:path w="481823" h="1799304">
                <a:moveTo>
                  <a:pt x="462159" y="1799304"/>
                </a:moveTo>
                <a:cubicBezTo>
                  <a:pt x="180301" y="1570703"/>
                  <a:pt x="-3234" y="1165123"/>
                  <a:pt x="43" y="865239"/>
                </a:cubicBezTo>
                <a:cubicBezTo>
                  <a:pt x="3320" y="565355"/>
                  <a:pt x="104920" y="194187"/>
                  <a:pt x="481823" y="0"/>
                </a:cubicBezTo>
              </a:path>
            </a:pathLst>
          </a:custGeom>
          <a:noFill/>
          <a:ln w="19050">
            <a:solidFill>
              <a:srgbClr val="0F1923"/>
            </a:solidFill>
            <a:miter lim="800000"/>
            <a:headEnd type="none" w="med" len="med"/>
            <a:tailEnd type="triangl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29" name="Freihandform 28"/>
          <p:cNvSpPr/>
          <p:nvPr/>
        </p:nvSpPr>
        <p:spPr bwMode="auto">
          <a:xfrm flipH="1">
            <a:off x="4244745" y="3327170"/>
            <a:ext cx="1193092" cy="424160"/>
          </a:xfrm>
          <a:custGeom>
            <a:avLst/>
            <a:gdLst>
              <a:gd name="connsiteX0" fmla="*/ 462150 w 481814"/>
              <a:gd name="connsiteY0" fmla="*/ 1799304 h 1799304"/>
              <a:gd name="connsiteX1" fmla="*/ 34 w 481814"/>
              <a:gd name="connsiteY1" fmla="*/ 865239 h 1799304"/>
              <a:gd name="connsiteX2" fmla="*/ 481814 w 481814"/>
              <a:gd name="connsiteY2" fmla="*/ 0 h 1799304"/>
              <a:gd name="connsiteX0" fmla="*/ 462150 w 481814"/>
              <a:gd name="connsiteY0" fmla="*/ 1799304 h 1799304"/>
              <a:gd name="connsiteX1" fmla="*/ 34 w 481814"/>
              <a:gd name="connsiteY1" fmla="*/ 865239 h 1799304"/>
              <a:gd name="connsiteX2" fmla="*/ 481814 w 481814"/>
              <a:gd name="connsiteY2" fmla="*/ 0 h 1799304"/>
              <a:gd name="connsiteX0" fmla="*/ 462159 w 481823"/>
              <a:gd name="connsiteY0" fmla="*/ 1799304 h 1799304"/>
              <a:gd name="connsiteX1" fmla="*/ 43 w 481823"/>
              <a:gd name="connsiteY1" fmla="*/ 865239 h 1799304"/>
              <a:gd name="connsiteX2" fmla="*/ 481823 w 481823"/>
              <a:gd name="connsiteY2" fmla="*/ 0 h 1799304"/>
              <a:gd name="connsiteX0" fmla="*/ 633458 w 633458"/>
              <a:gd name="connsiteY0" fmla="*/ 1646625 h 1646625"/>
              <a:gd name="connsiteX1" fmla="*/ 171342 w 633458"/>
              <a:gd name="connsiteY1" fmla="*/ 712560 h 1646625"/>
              <a:gd name="connsiteX2" fmla="*/ 191458 w 633458"/>
              <a:gd name="connsiteY2" fmla="*/ 0 h 1646625"/>
              <a:gd name="connsiteX0" fmla="*/ 442000 w 442000"/>
              <a:gd name="connsiteY0" fmla="*/ 1646625 h 1646625"/>
              <a:gd name="connsiteX1" fmla="*/ 0 w 442000"/>
              <a:gd name="connsiteY1" fmla="*/ 0 h 1646625"/>
              <a:gd name="connsiteX0" fmla="*/ 447100 w 447100"/>
              <a:gd name="connsiteY0" fmla="*/ 1646625 h 1646625"/>
              <a:gd name="connsiteX1" fmla="*/ 5100 w 447100"/>
              <a:gd name="connsiteY1" fmla="*/ 0 h 1646625"/>
              <a:gd name="connsiteX0" fmla="*/ 448609 w 448609"/>
              <a:gd name="connsiteY0" fmla="*/ 1646625 h 1646625"/>
              <a:gd name="connsiteX1" fmla="*/ 6609 w 448609"/>
              <a:gd name="connsiteY1" fmla="*/ 0 h 1646625"/>
              <a:gd name="connsiteX0" fmla="*/ 443315 w 443315"/>
              <a:gd name="connsiteY0" fmla="*/ 1646625 h 1646625"/>
              <a:gd name="connsiteX1" fmla="*/ 1315 w 443315"/>
              <a:gd name="connsiteY1" fmla="*/ 0 h 1646625"/>
            </a:gdLst>
            <a:ahLst/>
            <a:cxnLst>
              <a:cxn ang="0">
                <a:pos x="connsiteX0" y="connsiteY0"/>
              </a:cxn>
              <a:cxn ang="0">
                <a:pos x="connsiteX1" y="connsiteY1"/>
              </a:cxn>
            </a:cxnLst>
            <a:rect l="l" t="t" r="r" b="b"/>
            <a:pathLst>
              <a:path w="443315" h="1646625">
                <a:moveTo>
                  <a:pt x="443315" y="1646625"/>
                </a:moveTo>
                <a:cubicBezTo>
                  <a:pt x="204412" y="1593957"/>
                  <a:pt x="-19230" y="1579457"/>
                  <a:pt x="1315" y="0"/>
                </a:cubicBezTo>
              </a:path>
            </a:pathLst>
          </a:custGeom>
          <a:noFill/>
          <a:ln w="19050">
            <a:solidFill>
              <a:srgbClr val="0F1923"/>
            </a:solidFill>
            <a:prstDash val="dash"/>
            <a:miter lim="800000"/>
            <a:headEnd type="triangle" w="med" len="med"/>
            <a:tailEnd type="triangl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0" name="Freihandform 29"/>
          <p:cNvSpPr/>
          <p:nvPr/>
        </p:nvSpPr>
        <p:spPr bwMode="auto">
          <a:xfrm flipH="1" flipV="1">
            <a:off x="4244743" y="4043375"/>
            <a:ext cx="1467797" cy="917565"/>
          </a:xfrm>
          <a:custGeom>
            <a:avLst/>
            <a:gdLst>
              <a:gd name="connsiteX0" fmla="*/ 462150 w 481814"/>
              <a:gd name="connsiteY0" fmla="*/ 1799304 h 1799304"/>
              <a:gd name="connsiteX1" fmla="*/ 34 w 481814"/>
              <a:gd name="connsiteY1" fmla="*/ 865239 h 1799304"/>
              <a:gd name="connsiteX2" fmla="*/ 481814 w 481814"/>
              <a:gd name="connsiteY2" fmla="*/ 0 h 1799304"/>
              <a:gd name="connsiteX0" fmla="*/ 462150 w 481814"/>
              <a:gd name="connsiteY0" fmla="*/ 1799304 h 1799304"/>
              <a:gd name="connsiteX1" fmla="*/ 34 w 481814"/>
              <a:gd name="connsiteY1" fmla="*/ 865239 h 1799304"/>
              <a:gd name="connsiteX2" fmla="*/ 481814 w 481814"/>
              <a:gd name="connsiteY2" fmla="*/ 0 h 1799304"/>
              <a:gd name="connsiteX0" fmla="*/ 462159 w 481823"/>
              <a:gd name="connsiteY0" fmla="*/ 1799304 h 1799304"/>
              <a:gd name="connsiteX1" fmla="*/ 43 w 481823"/>
              <a:gd name="connsiteY1" fmla="*/ 865239 h 1799304"/>
              <a:gd name="connsiteX2" fmla="*/ 481823 w 481823"/>
              <a:gd name="connsiteY2" fmla="*/ 0 h 1799304"/>
              <a:gd name="connsiteX0" fmla="*/ 633458 w 633458"/>
              <a:gd name="connsiteY0" fmla="*/ 1646625 h 1646625"/>
              <a:gd name="connsiteX1" fmla="*/ 171342 w 633458"/>
              <a:gd name="connsiteY1" fmla="*/ 712560 h 1646625"/>
              <a:gd name="connsiteX2" fmla="*/ 191458 w 633458"/>
              <a:gd name="connsiteY2" fmla="*/ 0 h 1646625"/>
              <a:gd name="connsiteX0" fmla="*/ 442000 w 442000"/>
              <a:gd name="connsiteY0" fmla="*/ 1646625 h 1646625"/>
              <a:gd name="connsiteX1" fmla="*/ 0 w 442000"/>
              <a:gd name="connsiteY1" fmla="*/ 0 h 1646625"/>
              <a:gd name="connsiteX0" fmla="*/ 447100 w 447100"/>
              <a:gd name="connsiteY0" fmla="*/ 1646625 h 1646625"/>
              <a:gd name="connsiteX1" fmla="*/ 5100 w 447100"/>
              <a:gd name="connsiteY1" fmla="*/ 0 h 1646625"/>
              <a:gd name="connsiteX0" fmla="*/ 448609 w 448609"/>
              <a:gd name="connsiteY0" fmla="*/ 1646625 h 1646625"/>
              <a:gd name="connsiteX1" fmla="*/ 6609 w 448609"/>
              <a:gd name="connsiteY1" fmla="*/ 0 h 1646625"/>
              <a:gd name="connsiteX0" fmla="*/ 443315 w 443315"/>
              <a:gd name="connsiteY0" fmla="*/ 1646625 h 1646625"/>
              <a:gd name="connsiteX1" fmla="*/ 1315 w 443315"/>
              <a:gd name="connsiteY1" fmla="*/ 0 h 1646625"/>
            </a:gdLst>
            <a:ahLst/>
            <a:cxnLst>
              <a:cxn ang="0">
                <a:pos x="connsiteX0" y="connsiteY0"/>
              </a:cxn>
              <a:cxn ang="0">
                <a:pos x="connsiteX1" y="connsiteY1"/>
              </a:cxn>
            </a:cxnLst>
            <a:rect l="l" t="t" r="r" b="b"/>
            <a:pathLst>
              <a:path w="443315" h="1646625">
                <a:moveTo>
                  <a:pt x="443315" y="1646625"/>
                </a:moveTo>
                <a:cubicBezTo>
                  <a:pt x="204412" y="1593957"/>
                  <a:pt x="-19230" y="1579457"/>
                  <a:pt x="1315" y="0"/>
                </a:cubicBezTo>
              </a:path>
            </a:pathLst>
          </a:custGeom>
          <a:noFill/>
          <a:ln w="19050">
            <a:solidFill>
              <a:srgbClr val="0F1923"/>
            </a:solidFill>
            <a:prstDash val="dash"/>
            <a:miter lim="800000"/>
            <a:headEnd type="triangle" w="med" len="med"/>
            <a:tailEnd type="triangl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cxnSp>
        <p:nvCxnSpPr>
          <p:cNvPr id="31" name="Gerade Verbindung mit Pfeil 30"/>
          <p:cNvCxnSpPr>
            <a:stCxn id="12" idx="2"/>
            <a:endCxn id="13" idx="0"/>
          </p:cNvCxnSpPr>
          <p:nvPr/>
        </p:nvCxnSpPr>
        <p:spPr bwMode="auto">
          <a:xfrm>
            <a:off x="3236745" y="2571715"/>
            <a:ext cx="0" cy="245806"/>
          </a:xfrm>
          <a:prstGeom prst="straightConnector1">
            <a:avLst/>
          </a:prstGeom>
          <a:solidFill>
            <a:schemeClr val="tx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Gerade Verbindung mit Pfeil 31"/>
          <p:cNvCxnSpPr>
            <a:stCxn id="13" idx="2"/>
            <a:endCxn id="15" idx="0"/>
          </p:cNvCxnSpPr>
          <p:nvPr/>
        </p:nvCxnSpPr>
        <p:spPr bwMode="auto">
          <a:xfrm>
            <a:off x="3236745" y="3299302"/>
            <a:ext cx="0" cy="214679"/>
          </a:xfrm>
          <a:prstGeom prst="straightConnector1">
            <a:avLst/>
          </a:prstGeom>
          <a:solidFill>
            <a:schemeClr val="tx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3" name="Gerade Verbindung mit Pfeil 32"/>
          <p:cNvCxnSpPr>
            <a:stCxn id="15" idx="2"/>
            <a:endCxn id="14" idx="0"/>
          </p:cNvCxnSpPr>
          <p:nvPr/>
        </p:nvCxnSpPr>
        <p:spPr bwMode="auto">
          <a:xfrm>
            <a:off x="3236745" y="4665981"/>
            <a:ext cx="0" cy="294960"/>
          </a:xfrm>
          <a:prstGeom prst="straightConnector1">
            <a:avLst/>
          </a:prstGeom>
          <a:solidFill>
            <a:schemeClr val="tx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Textfeld 33"/>
          <p:cNvSpPr txBox="1"/>
          <p:nvPr/>
        </p:nvSpPr>
        <p:spPr>
          <a:xfrm>
            <a:off x="627063" y="5627914"/>
            <a:ext cx="553037" cy="187424"/>
          </a:xfrm>
          <a:prstGeom prst="rect">
            <a:avLst/>
          </a:prstGeom>
          <a:noFill/>
        </p:spPr>
        <p:txBody>
          <a:bodyPr wrap="none" lIns="0" tIns="0" rIns="0" bIns="0" rtlCol="0">
            <a:spAutoFit/>
          </a:bodyPr>
          <a:lstStyle/>
          <a:p>
            <a:pPr algn="l">
              <a:lnSpc>
                <a:spcPct val="110000"/>
              </a:lnSpc>
              <a:spcBef>
                <a:spcPts val="0"/>
              </a:spcBef>
            </a:pPr>
            <a:r>
              <a:rPr lang="en-US" sz="1200" dirty="0">
                <a:solidFill>
                  <a:schemeClr val="tx1"/>
                </a:solidFill>
              </a:rPr>
              <a:t>Legend:</a:t>
            </a:r>
          </a:p>
        </p:txBody>
      </p:sp>
      <p:sp>
        <p:nvSpPr>
          <p:cNvPr id="35" name="Textfeld 34"/>
          <p:cNvSpPr txBox="1"/>
          <p:nvPr/>
        </p:nvSpPr>
        <p:spPr>
          <a:xfrm>
            <a:off x="2228745" y="5627914"/>
            <a:ext cx="1707199" cy="609398"/>
          </a:xfrm>
          <a:prstGeom prst="rect">
            <a:avLst/>
          </a:prstGeom>
          <a:noFill/>
        </p:spPr>
        <p:txBody>
          <a:bodyPr wrap="none" lIns="0" tIns="0" rIns="0" bIns="0" rtlCol="0">
            <a:spAutoFit/>
          </a:bodyPr>
          <a:lstStyle/>
          <a:p>
            <a:pPr algn="l">
              <a:lnSpc>
                <a:spcPct val="110000"/>
              </a:lnSpc>
              <a:spcBef>
                <a:spcPts val="0"/>
              </a:spcBef>
            </a:pPr>
            <a:r>
              <a:rPr lang="en-US" sz="1200" dirty="0">
                <a:solidFill>
                  <a:schemeClr val="tx1"/>
                </a:solidFill>
              </a:rPr>
              <a:t>Access to hardware</a:t>
            </a:r>
          </a:p>
          <a:p>
            <a:pPr algn="l">
              <a:lnSpc>
                <a:spcPct val="110000"/>
              </a:lnSpc>
              <a:spcBef>
                <a:spcPts val="0"/>
              </a:spcBef>
            </a:pPr>
            <a:r>
              <a:rPr lang="en-US" sz="1200" dirty="0">
                <a:solidFill>
                  <a:schemeClr val="tx1"/>
                </a:solidFill>
              </a:rPr>
              <a:t>Access to process image</a:t>
            </a:r>
          </a:p>
          <a:p>
            <a:pPr algn="l">
              <a:lnSpc>
                <a:spcPct val="110000"/>
              </a:lnSpc>
              <a:spcBef>
                <a:spcPts val="0"/>
              </a:spcBef>
            </a:pPr>
            <a:r>
              <a:rPr lang="en-US" sz="1200" dirty="0">
                <a:solidFill>
                  <a:schemeClr val="tx1"/>
                </a:solidFill>
              </a:rPr>
              <a:t>Processing sequence</a:t>
            </a:r>
          </a:p>
        </p:txBody>
      </p:sp>
      <p:cxnSp>
        <p:nvCxnSpPr>
          <p:cNvPr id="36" name="Gerade Verbindung mit Pfeil 35"/>
          <p:cNvCxnSpPr/>
          <p:nvPr/>
        </p:nvCxnSpPr>
        <p:spPr bwMode="auto">
          <a:xfrm flipH="1">
            <a:off x="1543665" y="5721626"/>
            <a:ext cx="612000" cy="0"/>
          </a:xfrm>
          <a:prstGeom prst="straightConnector1">
            <a:avLst/>
          </a:prstGeom>
          <a:solidFill>
            <a:schemeClr val="tx2"/>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mit Pfeil 36"/>
          <p:cNvCxnSpPr/>
          <p:nvPr/>
        </p:nvCxnSpPr>
        <p:spPr bwMode="auto">
          <a:xfrm flipH="1">
            <a:off x="1543665" y="5922781"/>
            <a:ext cx="612000" cy="0"/>
          </a:xfrm>
          <a:prstGeom prst="straightConnector1">
            <a:avLst/>
          </a:prstGeom>
          <a:solidFill>
            <a:schemeClr val="tx2"/>
          </a:solidFill>
          <a:ln w="19050" cap="flat" cmpd="sng" algn="ctr">
            <a:solidFill>
              <a:srgbClr val="000000"/>
            </a:solidFill>
            <a:prstDash val="dash"/>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mit Pfeil 37"/>
          <p:cNvCxnSpPr/>
          <p:nvPr/>
        </p:nvCxnSpPr>
        <p:spPr bwMode="auto">
          <a:xfrm flipH="1">
            <a:off x="1543665" y="6119426"/>
            <a:ext cx="612000" cy="0"/>
          </a:xfrm>
          <a:prstGeom prst="straightConnector1">
            <a:avLst/>
          </a:prstGeom>
          <a:solidFill>
            <a:schemeClr val="tx2"/>
          </a:solidFill>
          <a:ln w="19050" cap="flat" cmpd="sng" algn="ctr">
            <a:solidFill>
              <a:srgbClr val="0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2"/>
    </p:custDataLst>
    <p:extLst>
      <p:ext uri="{BB962C8B-B14F-4D97-AF65-F5344CB8AC3E}">
        <p14:creationId xmlns:p14="http://schemas.microsoft.com/office/powerpoint/2010/main" val="41855233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52716"/>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a:solidFill>
                  <a:schemeClr val="tx1"/>
                </a:solidFill>
                <a:latin typeface="Arial" charset="0"/>
              </a:rPr>
              <a:t>AS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CPU (with PROFIBUS)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ET 200M (with PROFIBUS)</a:t>
            </a:r>
          </a:p>
          <a:p>
            <a:pPr marL="714375" lvl="4" indent="-174625">
              <a:spcBef>
                <a:spcPts val="600"/>
              </a:spcBef>
              <a:buClr>
                <a:schemeClr val="accent1"/>
              </a:buClr>
              <a:buFont typeface="Arial" pitchFamily="34" charset="0"/>
              <a:buChar char="•"/>
            </a:pPr>
            <a:r>
              <a:rPr lang="en-US" sz="1600" dirty="0">
                <a:solidFill>
                  <a:schemeClr val="tx1"/>
                </a:solidFill>
                <a:latin typeface="Arial" charset="0"/>
              </a:rPr>
              <a:t>7x DI</a:t>
            </a:r>
          </a:p>
          <a:p>
            <a:pPr marL="714375" lvl="4" indent="-174625">
              <a:spcBef>
                <a:spcPts val="600"/>
              </a:spcBef>
              <a:buClr>
                <a:schemeClr val="accent1"/>
              </a:buClr>
              <a:buFont typeface="Arial" pitchFamily="34" charset="0"/>
              <a:buChar char="•"/>
            </a:pPr>
            <a:r>
              <a:rPr lang="en-US" sz="1600" dirty="0">
                <a:solidFill>
                  <a:schemeClr val="tx1"/>
                </a:solidFill>
                <a:latin typeface="Arial" charset="0"/>
              </a:rPr>
              <a:t>3x DO</a:t>
            </a:r>
          </a:p>
          <a:p>
            <a:pPr marL="714375" lvl="4" indent="-174625">
              <a:spcBef>
                <a:spcPts val="600"/>
              </a:spcBef>
              <a:buClr>
                <a:schemeClr val="accent1"/>
              </a:buClr>
              <a:buFont typeface="Arial" pitchFamily="34" charset="0"/>
              <a:buChar char="•"/>
            </a:pPr>
            <a:r>
              <a:rPr lang="en-US" sz="1600" dirty="0">
                <a:solidFill>
                  <a:schemeClr val="tx1"/>
                </a:solidFill>
                <a:latin typeface="Arial" charset="0"/>
              </a:rPr>
              <a:t>1x AI</a:t>
            </a:r>
          </a:p>
          <a:p>
            <a:pPr marL="714375" lvl="4" indent="-174625">
              <a:spcBef>
                <a:spcPts val="600"/>
              </a:spcBef>
              <a:buClr>
                <a:schemeClr val="accent1"/>
              </a:buClr>
              <a:buFont typeface="Arial" pitchFamily="34" charset="0"/>
              <a:buChar char="•"/>
            </a:pPr>
            <a:r>
              <a:rPr lang="en-US" sz="1600" dirty="0">
                <a:solidFill>
                  <a:schemeClr val="tx1"/>
                </a:solidFill>
                <a:latin typeface="Arial" charset="0"/>
              </a:rPr>
              <a:t>1x AO</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CP (with Ethernet)</a:t>
            </a:r>
          </a:p>
          <a:p>
            <a:pPr marL="82550" lvl="2" indent="-182563">
              <a:spcBef>
                <a:spcPts val="600"/>
              </a:spcBef>
              <a:buClr>
                <a:schemeClr val="accent1"/>
              </a:buClr>
              <a:buFont typeface="Arial" pitchFamily="34" charset="0"/>
              <a:buChar char="•"/>
            </a:pPr>
            <a:r>
              <a:rPr lang="en-US" sz="1600" dirty="0">
                <a:solidFill>
                  <a:schemeClr val="tx1"/>
                </a:solidFill>
                <a:latin typeface="Arial" charset="0"/>
              </a:rPr>
              <a:t>OS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PC (with Ethernet)</a:t>
            </a:r>
          </a:p>
        </p:txBody>
      </p:sp>
      <p:sp>
        <p:nvSpPr>
          <p:cNvPr id="21507" name="Rectangle 10"/>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P01-02 Hardware configuration</a:t>
            </a:r>
          </a:p>
        </p:txBody>
      </p:sp>
      <p:sp>
        <p:nvSpPr>
          <p:cNvPr id="8"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Hardware configuration of the laboratory plant</a:t>
            </a:r>
          </a:p>
        </p:txBody>
      </p:sp>
      <p:sp>
        <p:nvSpPr>
          <p:cNvPr id="6" name="Rechteck 5"/>
          <p:cNvSpPr/>
          <p:nvPr/>
        </p:nvSpPr>
        <p:spPr bwMode="auto">
          <a:xfrm>
            <a:off x="6243637" y="1922996"/>
            <a:ext cx="5463965" cy="4278312"/>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9" name="Gerade Verbindung 8"/>
          <p:cNvCxnSpPr/>
          <p:nvPr/>
        </p:nvCxnSpPr>
        <p:spPr bwMode="auto">
          <a:xfrm>
            <a:off x="7908308" y="3004800"/>
            <a:ext cx="0" cy="963561"/>
          </a:xfrm>
          <a:prstGeom prst="line">
            <a:avLst/>
          </a:prstGeom>
          <a:solidFill>
            <a:schemeClr val="tx2"/>
          </a:solidFill>
          <a:ln w="762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p:nvCxnSpPr>
        <p:spPr bwMode="auto">
          <a:xfrm>
            <a:off x="7908308" y="5040078"/>
            <a:ext cx="0" cy="963561"/>
          </a:xfrm>
          <a:prstGeom prst="line">
            <a:avLst/>
          </a:prstGeom>
          <a:solidFill>
            <a:schemeClr val="tx2"/>
          </a:solidFill>
          <a:ln w="76200" cap="flat" cmpd="sng" algn="ctr">
            <a:solidFill>
              <a:srgbClr val="81499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p:nvCxnSpPr>
        <p:spPr bwMode="auto">
          <a:xfrm flipH="1">
            <a:off x="7927972" y="5637312"/>
            <a:ext cx="747252" cy="0"/>
          </a:xfrm>
          <a:prstGeom prst="line">
            <a:avLst/>
          </a:prstGeom>
          <a:solidFill>
            <a:schemeClr val="tx2"/>
          </a:solidFill>
          <a:ln w="76200" cap="flat" cmpd="sng" algn="ctr">
            <a:solidFill>
              <a:srgbClr val="81499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Textfeld 11"/>
          <p:cNvSpPr txBox="1"/>
          <p:nvPr/>
        </p:nvSpPr>
        <p:spPr>
          <a:xfrm>
            <a:off x="8483193" y="2048986"/>
            <a:ext cx="2393284" cy="812530"/>
          </a:xfrm>
          <a:prstGeom prst="rect">
            <a:avLst/>
          </a:prstGeom>
          <a:noFill/>
        </p:spPr>
        <p:txBody>
          <a:bodyPr wrap="none" lIns="0" tIns="0" rIns="0" bIns="0" rtlCol="0">
            <a:spAutoFit/>
          </a:bodyPr>
          <a:lstStyle/>
          <a:p>
            <a:pPr algn="l">
              <a:lnSpc>
                <a:spcPct val="110000"/>
              </a:lnSpc>
              <a:spcBef>
                <a:spcPts val="0"/>
              </a:spcBef>
            </a:pPr>
            <a:r>
              <a:rPr lang="en-US" sz="1600" dirty="0">
                <a:solidFill>
                  <a:schemeClr val="tx1"/>
                </a:solidFill>
              </a:rPr>
              <a:t>PC station as ES and OS</a:t>
            </a:r>
            <a:br>
              <a:rPr lang="en-US" sz="1600" dirty="0">
                <a:solidFill>
                  <a:schemeClr val="tx1"/>
                </a:solidFill>
              </a:rPr>
            </a:br>
            <a:r>
              <a:rPr lang="en-US" sz="1600" dirty="0">
                <a:solidFill>
                  <a:schemeClr val="tx1"/>
                </a:solidFill>
              </a:rPr>
              <a:t>with PCS 7 software and</a:t>
            </a:r>
            <a:br>
              <a:rPr lang="en-US" sz="1600" dirty="0">
                <a:solidFill>
                  <a:schemeClr val="tx1"/>
                </a:solidFill>
              </a:rPr>
            </a:br>
            <a:r>
              <a:rPr lang="en-US" sz="1600" dirty="0">
                <a:solidFill>
                  <a:schemeClr val="tx1"/>
                </a:solidFill>
              </a:rPr>
              <a:t>WinCC for visualization</a:t>
            </a:r>
          </a:p>
        </p:txBody>
      </p:sp>
      <p:sp>
        <p:nvSpPr>
          <p:cNvPr id="13" name="Textfeld 12"/>
          <p:cNvSpPr txBox="1"/>
          <p:nvPr/>
        </p:nvSpPr>
        <p:spPr>
          <a:xfrm>
            <a:off x="8004721" y="3342010"/>
            <a:ext cx="1824217" cy="270843"/>
          </a:xfrm>
          <a:prstGeom prst="rect">
            <a:avLst/>
          </a:prstGeom>
          <a:noFill/>
        </p:spPr>
        <p:txBody>
          <a:bodyPr wrap="none" lIns="0" tIns="0" rIns="0" bIns="0" rtlCol="0">
            <a:spAutoFit/>
          </a:bodyPr>
          <a:lstStyle/>
          <a:p>
            <a:pPr algn="l">
              <a:lnSpc>
                <a:spcPct val="110000"/>
              </a:lnSpc>
              <a:spcBef>
                <a:spcPts val="0"/>
              </a:spcBef>
            </a:pPr>
            <a:r>
              <a:rPr lang="en-US" sz="1600">
                <a:solidFill>
                  <a:schemeClr val="tx1"/>
                </a:solidFill>
              </a:rPr>
              <a:t>Ethernet connection</a:t>
            </a:r>
            <a:endParaRPr lang="en-US" sz="1600" dirty="0">
              <a:solidFill>
                <a:schemeClr val="tx1"/>
              </a:solidFill>
            </a:endParaRPr>
          </a:p>
        </p:txBody>
      </p:sp>
      <p:sp>
        <p:nvSpPr>
          <p:cNvPr id="14" name="Textfeld 13"/>
          <p:cNvSpPr txBox="1"/>
          <p:nvPr/>
        </p:nvSpPr>
        <p:spPr>
          <a:xfrm>
            <a:off x="8775078" y="3686158"/>
            <a:ext cx="1902765" cy="541687"/>
          </a:xfrm>
          <a:prstGeom prst="rect">
            <a:avLst/>
          </a:prstGeom>
          <a:noFill/>
        </p:spPr>
        <p:txBody>
          <a:bodyPr wrap="none" lIns="0" tIns="0" rIns="0" bIns="0" rtlCol="0">
            <a:spAutoFit/>
          </a:bodyPr>
          <a:lstStyle/>
          <a:p>
            <a:pPr algn="l">
              <a:lnSpc>
                <a:spcPct val="110000"/>
              </a:lnSpc>
              <a:spcBef>
                <a:spcPts val="0"/>
              </a:spcBef>
            </a:pPr>
            <a:r>
              <a:rPr lang="en-US" sz="1600">
                <a:solidFill>
                  <a:schemeClr val="tx1"/>
                </a:solidFill>
              </a:rPr>
              <a:t>S7 station as AS </a:t>
            </a:r>
            <a:br>
              <a:rPr lang="en-US" sz="1600">
                <a:solidFill>
                  <a:schemeClr val="tx1"/>
                </a:solidFill>
              </a:rPr>
            </a:br>
            <a:r>
              <a:rPr lang="en-US" sz="1600">
                <a:solidFill>
                  <a:schemeClr val="tx1"/>
                </a:solidFill>
              </a:rPr>
              <a:t>(here: CPU414-3DP)</a:t>
            </a:r>
            <a:endParaRPr lang="en-US" sz="1600" dirty="0">
              <a:solidFill>
                <a:schemeClr val="tx1"/>
              </a:solidFill>
            </a:endParaRPr>
          </a:p>
        </p:txBody>
      </p:sp>
      <p:sp>
        <p:nvSpPr>
          <p:cNvPr id="15" name="Textfeld 14"/>
          <p:cNvSpPr txBox="1"/>
          <p:nvPr/>
        </p:nvSpPr>
        <p:spPr>
          <a:xfrm>
            <a:off x="9689667" y="5366468"/>
            <a:ext cx="1208664" cy="541687"/>
          </a:xfrm>
          <a:prstGeom prst="rect">
            <a:avLst/>
          </a:prstGeom>
          <a:noFill/>
        </p:spPr>
        <p:txBody>
          <a:bodyPr wrap="none" lIns="0" tIns="0" rIns="0" bIns="0" rtlCol="0">
            <a:spAutoFit/>
          </a:bodyPr>
          <a:lstStyle/>
          <a:p>
            <a:pPr algn="l">
              <a:lnSpc>
                <a:spcPct val="110000"/>
              </a:lnSpc>
              <a:spcBef>
                <a:spcPts val="0"/>
              </a:spcBef>
            </a:pPr>
            <a:r>
              <a:rPr lang="en-US" sz="1600" dirty="0">
                <a:solidFill>
                  <a:schemeClr val="tx1"/>
                </a:solidFill>
              </a:rPr>
              <a:t>ET 200M for </a:t>
            </a:r>
            <a:br>
              <a:rPr lang="en-US" sz="1600" dirty="0">
                <a:solidFill>
                  <a:schemeClr val="tx1"/>
                </a:solidFill>
              </a:rPr>
            </a:br>
            <a:r>
              <a:rPr lang="en-US" sz="1600" dirty="0">
                <a:solidFill>
                  <a:schemeClr val="tx1"/>
                </a:solidFill>
              </a:rPr>
              <a:t>I/O coupling</a:t>
            </a:r>
          </a:p>
        </p:txBody>
      </p:sp>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3279" y="2059034"/>
            <a:ext cx="1210058" cy="1060706"/>
          </a:xfrm>
          <a:prstGeom prst="rect">
            <a:avLst/>
          </a:prstGeom>
        </p:spPr>
      </p:pic>
      <p:pic>
        <p:nvPicPr>
          <p:cNvPr id="17" name="Picture 2" descr="C:\arbeit\00_GJ_14_15\Knaus\Automation Days Safety\archive67646\G_SY02_XX_01361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2677" y="5369306"/>
            <a:ext cx="1481441" cy="5950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arbeit\00_GJ_14_15\Janouskovcova\G_SY02_XX_00036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9294" y="3668578"/>
            <a:ext cx="1114409" cy="14206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p:cNvSpPr txBox="1"/>
          <p:nvPr/>
        </p:nvSpPr>
        <p:spPr>
          <a:xfrm>
            <a:off x="6327039" y="5235200"/>
            <a:ext cx="1388201" cy="270843"/>
          </a:xfrm>
          <a:prstGeom prst="rect">
            <a:avLst/>
          </a:prstGeom>
          <a:noFill/>
        </p:spPr>
        <p:txBody>
          <a:bodyPr wrap="none" lIns="0" tIns="0" rIns="0" bIns="0" rtlCol="0">
            <a:spAutoFit/>
          </a:bodyPr>
          <a:lstStyle/>
          <a:p>
            <a:pPr algn="l">
              <a:lnSpc>
                <a:spcPct val="110000"/>
              </a:lnSpc>
              <a:spcBef>
                <a:spcPts val="0"/>
              </a:spcBef>
            </a:pPr>
            <a:r>
              <a:rPr lang="en-US" sz="1600" dirty="0">
                <a:solidFill>
                  <a:schemeClr val="tx1"/>
                </a:solidFill>
              </a:rPr>
              <a:t>PROFIBUS DP</a:t>
            </a:r>
          </a:p>
        </p:txBody>
      </p:sp>
    </p:spTree>
    <p:custDataLst>
      <p:tags r:id="rId1"/>
    </p:custDataLst>
    <p:extLst>
      <p:ext uri="{BB962C8B-B14F-4D97-AF65-F5344CB8AC3E}">
        <p14:creationId xmlns:p14="http://schemas.microsoft.com/office/powerpoint/2010/main" val="19150176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P01-03 Plant hierarchy</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Structuring the laboratory plant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Deriving the visualization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Plant hierarchy (PH) and structure of visualization</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Opening the plant view</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the plant hierarchy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Basic settings of the plant hierarchy</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25525519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332237" y="1452716"/>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Structuring based on function aspect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Hierarchical breakdown into units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Unit 1: </a:t>
            </a:r>
            <a:r>
              <a:rPr lang="en-US" sz="1600" dirty="0" err="1">
                <a:solidFill>
                  <a:schemeClr val="tx1"/>
                </a:solidFill>
                <a:latin typeface="Arial" charset="0"/>
              </a:rPr>
              <a:t>educt</a:t>
            </a:r>
            <a:r>
              <a:rPr lang="en-US" sz="1600" dirty="0">
                <a:solidFill>
                  <a:schemeClr val="tx1"/>
                </a:solidFill>
                <a:latin typeface="Arial" charset="0"/>
              </a:rPr>
              <a:t> tanks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Unit 2: reactors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Unit 3: product tanks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Unit 4: rinsing</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Design of an identification system according to ISA-88</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cell: A1</a:t>
            </a:r>
          </a:p>
          <a:p>
            <a:pPr marL="357188" lvl="3" indent="-174625">
              <a:spcBef>
                <a:spcPts val="600"/>
              </a:spcBef>
              <a:buClr>
                <a:schemeClr val="accent1"/>
              </a:buClr>
              <a:buFont typeface="Arial" pitchFamily="34" charset="0"/>
              <a:buChar char="•"/>
            </a:pPr>
            <a:r>
              <a:rPr lang="en-US" sz="1600" dirty="0">
                <a:solidFill>
                  <a:schemeClr val="tx1"/>
                </a:solidFill>
                <a:latin typeface="Arial" charset="0"/>
              </a:rPr>
              <a:t>Unit: T1 .. T4</a:t>
            </a:r>
          </a:p>
          <a:p>
            <a:pPr marL="539750" lvl="4" indent="-182563">
              <a:spcBef>
                <a:spcPts val="600"/>
              </a:spcBef>
              <a:buClr>
                <a:schemeClr val="accent1"/>
              </a:buClr>
              <a:buFont typeface="Arial" pitchFamily="34" charset="0"/>
              <a:buChar char="•"/>
            </a:pPr>
            <a:r>
              <a:rPr lang="en-US" sz="1600" dirty="0">
                <a:solidFill>
                  <a:schemeClr val="tx1"/>
                </a:solidFill>
                <a:latin typeface="Arial" charset="0"/>
              </a:rPr>
              <a:t>Equipment module: B001, …, B003, R001, …</a:t>
            </a:r>
          </a:p>
          <a:p>
            <a:pPr marL="539750" lvl="4" indent="-182563">
              <a:spcBef>
                <a:spcPts val="600"/>
              </a:spcBef>
              <a:buClr>
                <a:schemeClr val="accent1"/>
              </a:buClr>
              <a:buFont typeface="Arial" pitchFamily="34" charset="0"/>
              <a:buChar char="•"/>
            </a:pPr>
            <a:r>
              <a:rPr lang="en-US" sz="1600" dirty="0">
                <a:solidFill>
                  <a:schemeClr val="tx1"/>
                </a:solidFill>
                <a:latin typeface="Arial" charset="0"/>
              </a:rPr>
              <a:t>Control module: pump, valve, level, agitator, …</a:t>
            </a:r>
          </a:p>
        </p:txBody>
      </p:sp>
      <p:sp>
        <p:nvSpPr>
          <p:cNvPr id="12"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Structuring the laboratory plant</a:t>
            </a:r>
          </a:p>
        </p:txBody>
      </p:sp>
      <p:sp>
        <p:nvSpPr>
          <p:cNvPr id="23556" name="Rectangle 19"/>
          <p:cNvSpPr>
            <a:spLocks noGrp="1" noChangeArrowheads="1"/>
          </p:cNvSpPr>
          <p:nvPr>
            <p:ph type="title"/>
          </p:nvPr>
        </p:nvSpPr>
        <p:spPr/>
        <p:txBody>
          <a:bodyPr/>
          <a:lstStyle/>
          <a:p>
            <a:r>
              <a:rPr lang="en-US" noProof="1"/>
              <a:t>Learn-/Training Documents PCS 7</a:t>
            </a:r>
            <a:br>
              <a:rPr lang="en-US" noProof="1"/>
            </a:br>
            <a:r>
              <a:rPr lang="en-US" b="0" dirty="0"/>
              <a:t>Module 1 P01-03 Plant hierarchy</a:t>
            </a:r>
          </a:p>
        </p:txBody>
      </p:sp>
      <p:pic>
        <p:nvPicPr>
          <p:cNvPr id="23558" name="Grafik 7" descr="Anlage#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76145" y="2108733"/>
            <a:ext cx="2831458"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Freeform 14"/>
          <p:cNvSpPr>
            <a:spLocks/>
          </p:cNvSpPr>
          <p:nvPr/>
        </p:nvSpPr>
        <p:spPr bwMode="auto">
          <a:xfrm>
            <a:off x="2786744" y="2670710"/>
            <a:ext cx="6371066" cy="92868"/>
          </a:xfrm>
          <a:custGeom>
            <a:avLst/>
            <a:gdLst>
              <a:gd name="T0" fmla="*/ 0 w 1830"/>
              <a:gd name="T1" fmla="*/ 2147483647 h 234"/>
              <a:gd name="T2" fmla="*/ 2147483647 w 1830"/>
              <a:gd name="T3" fmla="*/ 2147483647 h 234"/>
              <a:gd name="T4" fmla="*/ 2147483647 w 1830"/>
              <a:gd name="T5" fmla="*/ 0 h 234"/>
              <a:gd name="T6" fmla="*/ 2147483647 w 1830"/>
              <a:gd name="T7" fmla="*/ 0 h 234"/>
              <a:gd name="T8" fmla="*/ 0 60000 65536"/>
              <a:gd name="T9" fmla="*/ 0 60000 65536"/>
              <a:gd name="T10" fmla="*/ 0 60000 65536"/>
              <a:gd name="T11" fmla="*/ 0 60000 65536"/>
              <a:gd name="T12" fmla="*/ 0 w 1830"/>
              <a:gd name="T13" fmla="*/ 0 h 234"/>
              <a:gd name="T14" fmla="*/ 1830 w 1830"/>
              <a:gd name="T15" fmla="*/ 234 h 234"/>
            </a:gdLst>
            <a:ahLst/>
            <a:cxnLst>
              <a:cxn ang="T8">
                <a:pos x="T0" y="T1"/>
              </a:cxn>
              <a:cxn ang="T9">
                <a:pos x="T2" y="T3"/>
              </a:cxn>
              <a:cxn ang="T10">
                <a:pos x="T4" y="T5"/>
              </a:cxn>
              <a:cxn ang="T11">
                <a:pos x="T6" y="T7"/>
              </a:cxn>
            </a:cxnLst>
            <a:rect l="T12" t="T13" r="T14" b="T15"/>
            <a:pathLst>
              <a:path w="1830" h="234">
                <a:moveTo>
                  <a:pt x="0" y="234"/>
                </a:moveTo>
                <a:lnTo>
                  <a:pt x="1552" y="234"/>
                </a:lnTo>
                <a:lnTo>
                  <a:pt x="1552" y="0"/>
                </a:lnTo>
                <a:lnTo>
                  <a:pt x="1830" y="0"/>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23560" name="Freeform 15"/>
          <p:cNvSpPr>
            <a:spLocks/>
          </p:cNvSpPr>
          <p:nvPr/>
        </p:nvSpPr>
        <p:spPr bwMode="auto">
          <a:xfrm>
            <a:off x="2438400" y="3074749"/>
            <a:ext cx="7092136" cy="1053284"/>
          </a:xfrm>
          <a:custGeom>
            <a:avLst/>
            <a:gdLst>
              <a:gd name="T0" fmla="*/ 0 w 2224"/>
              <a:gd name="T1" fmla="*/ 0 h 476"/>
              <a:gd name="T2" fmla="*/ 2147483647 w 2224"/>
              <a:gd name="T3" fmla="*/ 2147483647 h 476"/>
              <a:gd name="T4" fmla="*/ 2147483647 w 2224"/>
              <a:gd name="T5" fmla="*/ 2147483647 h 476"/>
              <a:gd name="T6" fmla="*/ 2147483647 w 2224"/>
              <a:gd name="T7" fmla="*/ 2147483647 h 476"/>
              <a:gd name="T8" fmla="*/ 0 60000 65536"/>
              <a:gd name="T9" fmla="*/ 0 60000 65536"/>
              <a:gd name="T10" fmla="*/ 0 60000 65536"/>
              <a:gd name="T11" fmla="*/ 0 60000 65536"/>
              <a:gd name="T12" fmla="*/ 0 w 2224"/>
              <a:gd name="T13" fmla="*/ 0 h 476"/>
              <a:gd name="T14" fmla="*/ 2224 w 2224"/>
              <a:gd name="T15" fmla="*/ 476 h 476"/>
            </a:gdLst>
            <a:ahLst/>
            <a:cxnLst>
              <a:cxn ang="T8">
                <a:pos x="T0" y="T1"/>
              </a:cxn>
              <a:cxn ang="T9">
                <a:pos x="T2" y="T3"/>
              </a:cxn>
              <a:cxn ang="T10">
                <a:pos x="T4" y="T5"/>
              </a:cxn>
              <a:cxn ang="T11">
                <a:pos x="T6" y="T7"/>
              </a:cxn>
            </a:cxnLst>
            <a:rect l="T12" t="T13" r="T14" b="T15"/>
            <a:pathLst>
              <a:path w="2224" h="476">
                <a:moveTo>
                  <a:pt x="0" y="0"/>
                </a:moveTo>
                <a:lnTo>
                  <a:pt x="1860" y="1"/>
                </a:lnTo>
                <a:lnTo>
                  <a:pt x="1860" y="476"/>
                </a:lnTo>
                <a:lnTo>
                  <a:pt x="2224" y="475"/>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23561" name="Freeform 16"/>
          <p:cNvSpPr>
            <a:spLocks/>
          </p:cNvSpPr>
          <p:nvPr/>
        </p:nvSpPr>
        <p:spPr bwMode="auto">
          <a:xfrm>
            <a:off x="2873830" y="3396967"/>
            <a:ext cx="6779538" cy="1929628"/>
          </a:xfrm>
          <a:custGeom>
            <a:avLst/>
            <a:gdLst>
              <a:gd name="T0" fmla="*/ 0 w 1957"/>
              <a:gd name="T1" fmla="*/ 0 h 1062"/>
              <a:gd name="T2" fmla="*/ 2147483647 w 1957"/>
              <a:gd name="T3" fmla="*/ 0 h 1062"/>
              <a:gd name="T4" fmla="*/ 2147483647 w 1957"/>
              <a:gd name="T5" fmla="*/ 2147483647 h 1062"/>
              <a:gd name="T6" fmla="*/ 2147483647 w 1957"/>
              <a:gd name="T7" fmla="*/ 2147483647 h 1062"/>
              <a:gd name="T8" fmla="*/ 0 60000 65536"/>
              <a:gd name="T9" fmla="*/ 0 60000 65536"/>
              <a:gd name="T10" fmla="*/ 0 60000 65536"/>
              <a:gd name="T11" fmla="*/ 0 60000 65536"/>
              <a:gd name="T12" fmla="*/ 0 w 1957"/>
              <a:gd name="T13" fmla="*/ 0 h 1062"/>
              <a:gd name="T14" fmla="*/ 1957 w 1957"/>
              <a:gd name="T15" fmla="*/ 1062 h 1062"/>
            </a:gdLst>
            <a:ahLst/>
            <a:cxnLst>
              <a:cxn ang="T8">
                <a:pos x="T0" y="T1"/>
              </a:cxn>
              <a:cxn ang="T9">
                <a:pos x="T2" y="T3"/>
              </a:cxn>
              <a:cxn ang="T10">
                <a:pos x="T4" y="T5"/>
              </a:cxn>
              <a:cxn ang="T11">
                <a:pos x="T6" y="T7"/>
              </a:cxn>
            </a:cxnLst>
            <a:rect l="T12" t="T13" r="T14" b="T15"/>
            <a:pathLst>
              <a:path w="1957" h="1062">
                <a:moveTo>
                  <a:pt x="0" y="0"/>
                </a:moveTo>
                <a:lnTo>
                  <a:pt x="1486" y="0"/>
                </a:lnTo>
                <a:lnTo>
                  <a:pt x="1486" y="1062"/>
                </a:lnTo>
                <a:lnTo>
                  <a:pt x="1957" y="1062"/>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23562" name="Freeform 18"/>
          <p:cNvSpPr>
            <a:spLocks/>
          </p:cNvSpPr>
          <p:nvPr/>
        </p:nvSpPr>
        <p:spPr bwMode="auto">
          <a:xfrm>
            <a:off x="2281646" y="3751796"/>
            <a:ext cx="8943105" cy="1782762"/>
          </a:xfrm>
          <a:custGeom>
            <a:avLst/>
            <a:gdLst>
              <a:gd name="T0" fmla="*/ 0 w 3216"/>
              <a:gd name="T1" fmla="*/ 0 h 762"/>
              <a:gd name="T2" fmla="*/ 2147483647 w 3216"/>
              <a:gd name="T3" fmla="*/ 0 h 762"/>
              <a:gd name="T4" fmla="*/ 2147483647 w 3216"/>
              <a:gd name="T5" fmla="*/ 2147483647 h 762"/>
              <a:gd name="T6" fmla="*/ 2147483647 w 3216"/>
              <a:gd name="T7" fmla="*/ 2147483647 h 762"/>
              <a:gd name="T8" fmla="*/ 0 60000 65536"/>
              <a:gd name="T9" fmla="*/ 0 60000 65536"/>
              <a:gd name="T10" fmla="*/ 0 60000 65536"/>
              <a:gd name="T11" fmla="*/ 0 60000 65536"/>
              <a:gd name="T12" fmla="*/ 0 w 3216"/>
              <a:gd name="T13" fmla="*/ 0 h 762"/>
              <a:gd name="T14" fmla="*/ 3216 w 3216"/>
              <a:gd name="T15" fmla="*/ 762 h 762"/>
            </a:gdLst>
            <a:ahLst/>
            <a:cxnLst>
              <a:cxn ang="T8">
                <a:pos x="T0" y="T1"/>
              </a:cxn>
              <a:cxn ang="T9">
                <a:pos x="T2" y="T3"/>
              </a:cxn>
              <a:cxn ang="T10">
                <a:pos x="T4" y="T5"/>
              </a:cxn>
              <a:cxn ang="T11">
                <a:pos x="T6" y="T7"/>
              </a:cxn>
            </a:cxnLst>
            <a:rect l="T12" t="T13" r="T14" b="T15"/>
            <a:pathLst>
              <a:path w="3216" h="762">
                <a:moveTo>
                  <a:pt x="0" y="0"/>
                </a:moveTo>
                <a:lnTo>
                  <a:pt x="1962" y="0"/>
                </a:lnTo>
                <a:lnTo>
                  <a:pt x="1962" y="758"/>
                </a:lnTo>
                <a:lnTo>
                  <a:pt x="3216" y="762"/>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Tree>
    <p:custDataLst>
      <p:tags r:id="rId1"/>
    </p:custDataLst>
    <p:extLst>
      <p:ext uri="{BB962C8B-B14F-4D97-AF65-F5344CB8AC3E}">
        <p14:creationId xmlns:p14="http://schemas.microsoft.com/office/powerpoint/2010/main" val="24271387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P01-03 Plant hierarchy</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Deriving the visualization in the operator system (OS) through the following steps: </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Structuring the laboratory plant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the plant hierarchy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Selection of a hierarchy level as OS area</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Running the generating process (see P02-01 HMI generation)</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All hierarchy levels below the level defined as OS area can be displayed automatically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Area identification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Navigation hierarchy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Operating icons for implemented function blocks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Group alarms</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Deriving the visualization</a:t>
            </a:r>
            <a:endParaRPr lang="en-US" b="1" dirty="0">
              <a:solidFill>
                <a:schemeClr val="bg1"/>
              </a:solidFill>
            </a:endParaRPr>
          </a:p>
        </p:txBody>
      </p:sp>
    </p:spTree>
    <p:custDataLst>
      <p:tags r:id="rId1"/>
    </p:custDataLst>
    <p:extLst>
      <p:ext uri="{BB962C8B-B14F-4D97-AF65-F5344CB8AC3E}">
        <p14:creationId xmlns:p14="http://schemas.microsoft.com/office/powerpoint/2010/main" val="30511528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94809" y="1916299"/>
            <a:ext cx="11287709" cy="4267200"/>
          </a:xfrm>
          <a:prstGeom prst="rect">
            <a:avLst/>
          </a:prstGeom>
          <a:solidFill>
            <a:schemeClr val="bg1"/>
          </a:solidFill>
          <a:ln>
            <a:noFill/>
          </a:ln>
        </p:spPr>
        <p:txBody>
          <a:bodyPr lIns="72000" tIns="72000" rIns="108000" bIns="108000"/>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lnSpc>
                <a:spcPct val="140000"/>
              </a:lnSpc>
            </a:pPr>
            <a:endParaRPr lang="en-US" sz="1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600"/>
          </a:p>
          <a:p>
            <a:pPr lvl="1" eaLnBrk="1" hangingPunct="1">
              <a:lnSpc>
                <a:spcPct val="90000"/>
              </a:lnSpc>
              <a:buFont typeface="Wingdings" pitchFamily="2" charset="2"/>
              <a:buChar char="§"/>
            </a:pPr>
            <a:endParaRPr lang="en-US" sz="100" dirty="0"/>
          </a:p>
        </p:txBody>
      </p:sp>
      <p:pic>
        <p:nvPicPr>
          <p:cNvPr id="25603" name="Picture 19" descr="N:\SCE_V8\P03_01_eng\SCE_Folie_15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43" y="2159979"/>
            <a:ext cx="9202047" cy="402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23"/>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P01-03 Plant hierarchy</a:t>
            </a:r>
          </a:p>
        </p:txBody>
      </p:sp>
      <p:sp>
        <p:nvSpPr>
          <p:cNvPr id="25619" name="Rechteck 19"/>
          <p:cNvSpPr>
            <a:spLocks noChangeArrowheads="1"/>
          </p:cNvSpPr>
          <p:nvPr/>
        </p:nvSpPr>
        <p:spPr bwMode="auto">
          <a:xfrm>
            <a:off x="4061882" y="3264880"/>
            <a:ext cx="1039825" cy="222250"/>
          </a:xfrm>
          <a:prstGeom prst="rect">
            <a:avLst/>
          </a:prstGeom>
          <a:solidFill>
            <a:schemeClr val="bg2"/>
          </a:solidFill>
          <a:ln w="9525" algn="ctr">
            <a:solidFill>
              <a:schemeClr val="bg2"/>
            </a:solidFill>
            <a:round/>
            <a:headEnd/>
            <a:tailEnd/>
          </a:ln>
        </p:spPr>
        <p:txBody>
          <a:bodyPr wrap="none" lIns="0" tIns="0" rIns="0" bIns="0">
            <a:noAutofit/>
          </a:bodyPr>
          <a:lstStyle/>
          <a:p>
            <a:endParaRPr lang="en-US"/>
          </a:p>
        </p:txBody>
      </p:sp>
      <p:sp>
        <p:nvSpPr>
          <p:cNvPr id="20" name="Rectangle 10"/>
          <p:cNvSpPr>
            <a:spLocks noChangeArrowheads="1"/>
          </p:cNvSpPr>
          <p:nvPr/>
        </p:nvSpPr>
        <p:spPr bwMode="auto">
          <a:xfrm>
            <a:off x="626400" y="144878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Plant hierarchy and the effect on visualization</a:t>
            </a:r>
            <a:endParaRPr lang="de-DE" b="1" dirty="0">
              <a:solidFill>
                <a:schemeClr val="bg1"/>
              </a:solidFill>
            </a:endParaRPr>
          </a:p>
        </p:txBody>
      </p:sp>
      <p:sp>
        <p:nvSpPr>
          <p:cNvPr id="21" name="Rechteck 20"/>
          <p:cNvSpPr/>
          <p:nvPr/>
        </p:nvSpPr>
        <p:spPr bwMode="auto">
          <a:xfrm>
            <a:off x="3613490" y="3162563"/>
            <a:ext cx="8102259" cy="27460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22" name="Textfeld 16"/>
          <p:cNvSpPr txBox="1">
            <a:spLocks noChangeArrowheads="1"/>
          </p:cNvSpPr>
          <p:nvPr/>
        </p:nvSpPr>
        <p:spPr bwMode="auto">
          <a:xfrm>
            <a:off x="9190541" y="3465834"/>
            <a:ext cx="960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dirty="0">
                <a:solidFill>
                  <a:schemeClr val="accent3"/>
                </a:solidFill>
              </a:rPr>
              <a:t>OS area</a:t>
            </a:r>
          </a:p>
        </p:txBody>
      </p:sp>
      <p:sp>
        <p:nvSpPr>
          <p:cNvPr id="23" name="Textfeld 29"/>
          <p:cNvSpPr txBox="1">
            <a:spLocks noChangeArrowheads="1"/>
          </p:cNvSpPr>
          <p:nvPr/>
        </p:nvSpPr>
        <p:spPr bwMode="auto">
          <a:xfrm>
            <a:off x="7407763" y="5530682"/>
            <a:ext cx="1986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dirty="0">
                <a:solidFill>
                  <a:schemeClr val="accent3"/>
                </a:solidFill>
              </a:rPr>
              <a:t>Operating screens</a:t>
            </a:r>
          </a:p>
        </p:txBody>
      </p:sp>
      <p:sp>
        <p:nvSpPr>
          <p:cNvPr id="24" name="Freeform 24"/>
          <p:cNvSpPr>
            <a:spLocks/>
          </p:cNvSpPr>
          <p:nvPr/>
        </p:nvSpPr>
        <p:spPr bwMode="auto">
          <a:xfrm>
            <a:off x="5035479" y="4794572"/>
            <a:ext cx="2372284" cy="893762"/>
          </a:xfrm>
          <a:custGeom>
            <a:avLst/>
            <a:gdLst>
              <a:gd name="T0" fmla="*/ 0 w 1168"/>
              <a:gd name="T1" fmla="*/ 0 h 533"/>
              <a:gd name="T2" fmla="*/ 0 w 1168"/>
              <a:gd name="T3" fmla="*/ 2147483647 h 533"/>
              <a:gd name="T4" fmla="*/ 2147483647 w 1168"/>
              <a:gd name="T5" fmla="*/ 2147483647 h 533"/>
              <a:gd name="T6" fmla="*/ 0 60000 65536"/>
              <a:gd name="T7" fmla="*/ 0 60000 65536"/>
              <a:gd name="T8" fmla="*/ 0 60000 65536"/>
              <a:gd name="T9" fmla="*/ 0 w 1168"/>
              <a:gd name="T10" fmla="*/ 0 h 533"/>
              <a:gd name="T11" fmla="*/ 1168 w 1168"/>
              <a:gd name="T12" fmla="*/ 533 h 533"/>
            </a:gdLst>
            <a:ahLst/>
            <a:cxnLst>
              <a:cxn ang="T6">
                <a:pos x="T0" y="T1"/>
              </a:cxn>
              <a:cxn ang="T7">
                <a:pos x="T2" y="T3"/>
              </a:cxn>
              <a:cxn ang="T8">
                <a:pos x="T4" y="T5"/>
              </a:cxn>
            </a:cxnLst>
            <a:rect l="T9" t="T10" r="T11" b="T12"/>
            <a:pathLst>
              <a:path w="1168" h="533">
                <a:moveTo>
                  <a:pt x="0" y="0"/>
                </a:moveTo>
                <a:lnTo>
                  <a:pt x="0" y="533"/>
                </a:lnTo>
                <a:lnTo>
                  <a:pt x="1168" y="533"/>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25" name="Freeform 25"/>
          <p:cNvSpPr>
            <a:spLocks/>
          </p:cNvSpPr>
          <p:nvPr/>
        </p:nvSpPr>
        <p:spPr bwMode="auto">
          <a:xfrm flipH="1">
            <a:off x="9337139" y="4824734"/>
            <a:ext cx="1668329" cy="863600"/>
          </a:xfrm>
          <a:custGeom>
            <a:avLst/>
            <a:gdLst>
              <a:gd name="T0" fmla="*/ 0 w 1168"/>
              <a:gd name="T1" fmla="*/ 0 h 533"/>
              <a:gd name="T2" fmla="*/ 0 w 1168"/>
              <a:gd name="T3" fmla="*/ 2147483647 h 533"/>
              <a:gd name="T4" fmla="*/ 2147483647 w 1168"/>
              <a:gd name="T5" fmla="*/ 2147483647 h 533"/>
              <a:gd name="T6" fmla="*/ 0 60000 65536"/>
              <a:gd name="T7" fmla="*/ 0 60000 65536"/>
              <a:gd name="T8" fmla="*/ 0 60000 65536"/>
              <a:gd name="T9" fmla="*/ 0 w 1168"/>
              <a:gd name="T10" fmla="*/ 0 h 533"/>
              <a:gd name="T11" fmla="*/ 1168 w 1168"/>
              <a:gd name="T12" fmla="*/ 533 h 533"/>
            </a:gdLst>
            <a:ahLst/>
            <a:cxnLst>
              <a:cxn ang="T6">
                <a:pos x="T0" y="T1"/>
              </a:cxn>
              <a:cxn ang="T7">
                <a:pos x="T2" y="T3"/>
              </a:cxn>
              <a:cxn ang="T8">
                <a:pos x="T4" y="T5"/>
              </a:cxn>
            </a:cxnLst>
            <a:rect l="T9" t="T10" r="T11" b="T12"/>
            <a:pathLst>
              <a:path w="1168" h="533">
                <a:moveTo>
                  <a:pt x="0" y="0"/>
                </a:moveTo>
                <a:lnTo>
                  <a:pt x="0" y="533"/>
                </a:lnTo>
                <a:lnTo>
                  <a:pt x="1168" y="533"/>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26" name="Freeform 26"/>
          <p:cNvSpPr>
            <a:spLocks/>
          </p:cNvSpPr>
          <p:nvPr/>
        </p:nvSpPr>
        <p:spPr bwMode="auto">
          <a:xfrm>
            <a:off x="8070242" y="4496122"/>
            <a:ext cx="296488" cy="982662"/>
          </a:xfrm>
          <a:custGeom>
            <a:avLst/>
            <a:gdLst>
              <a:gd name="T0" fmla="*/ 0 w 181"/>
              <a:gd name="T1" fmla="*/ 0 h 631"/>
              <a:gd name="T2" fmla="*/ 2147483647 w 181"/>
              <a:gd name="T3" fmla="*/ 0 h 631"/>
              <a:gd name="T4" fmla="*/ 2147483647 w 181"/>
              <a:gd name="T5" fmla="*/ 2147483647 h 631"/>
              <a:gd name="T6" fmla="*/ 0 60000 65536"/>
              <a:gd name="T7" fmla="*/ 0 60000 65536"/>
              <a:gd name="T8" fmla="*/ 0 60000 65536"/>
              <a:gd name="T9" fmla="*/ 0 w 181"/>
              <a:gd name="T10" fmla="*/ 0 h 631"/>
              <a:gd name="T11" fmla="*/ 181 w 181"/>
              <a:gd name="T12" fmla="*/ 631 h 631"/>
            </a:gdLst>
            <a:ahLst/>
            <a:cxnLst>
              <a:cxn ang="T6">
                <a:pos x="T0" y="T1"/>
              </a:cxn>
              <a:cxn ang="T7">
                <a:pos x="T2" y="T3"/>
              </a:cxn>
              <a:cxn ang="T8">
                <a:pos x="T4" y="T5"/>
              </a:cxn>
            </a:cxnLst>
            <a:rect l="T9" t="T10" r="T11" b="T12"/>
            <a:pathLst>
              <a:path w="181" h="631">
                <a:moveTo>
                  <a:pt x="0" y="0"/>
                </a:moveTo>
                <a:lnTo>
                  <a:pt x="181" y="0"/>
                </a:lnTo>
                <a:lnTo>
                  <a:pt x="181" y="631"/>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27" name="Freeform 27"/>
          <p:cNvSpPr>
            <a:spLocks/>
          </p:cNvSpPr>
          <p:nvPr/>
        </p:nvSpPr>
        <p:spPr bwMode="auto">
          <a:xfrm flipH="1">
            <a:off x="8584860" y="4496122"/>
            <a:ext cx="249897" cy="982662"/>
          </a:xfrm>
          <a:custGeom>
            <a:avLst/>
            <a:gdLst>
              <a:gd name="T0" fmla="*/ 0 w 181"/>
              <a:gd name="T1" fmla="*/ 0 h 631"/>
              <a:gd name="T2" fmla="*/ 2147483647 w 181"/>
              <a:gd name="T3" fmla="*/ 0 h 631"/>
              <a:gd name="T4" fmla="*/ 2147483647 w 181"/>
              <a:gd name="T5" fmla="*/ 2147483647 h 631"/>
              <a:gd name="T6" fmla="*/ 0 60000 65536"/>
              <a:gd name="T7" fmla="*/ 0 60000 65536"/>
              <a:gd name="T8" fmla="*/ 0 60000 65536"/>
              <a:gd name="T9" fmla="*/ 0 w 181"/>
              <a:gd name="T10" fmla="*/ 0 h 631"/>
              <a:gd name="T11" fmla="*/ 181 w 181"/>
              <a:gd name="T12" fmla="*/ 631 h 631"/>
            </a:gdLst>
            <a:ahLst/>
            <a:cxnLst>
              <a:cxn ang="T6">
                <a:pos x="T0" y="T1"/>
              </a:cxn>
              <a:cxn ang="T7">
                <a:pos x="T2" y="T3"/>
              </a:cxn>
              <a:cxn ang="T8">
                <a:pos x="T4" y="T5"/>
              </a:cxn>
            </a:cxnLst>
            <a:rect l="T9" t="T10" r="T11" b="T12"/>
            <a:pathLst>
              <a:path w="181" h="631">
                <a:moveTo>
                  <a:pt x="0" y="0"/>
                </a:moveTo>
                <a:lnTo>
                  <a:pt x="181" y="0"/>
                </a:lnTo>
                <a:lnTo>
                  <a:pt x="181" y="631"/>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28" name="Line 28"/>
          <p:cNvSpPr>
            <a:spLocks noChangeShapeType="1"/>
          </p:cNvSpPr>
          <p:nvPr/>
        </p:nvSpPr>
        <p:spPr bwMode="auto">
          <a:xfrm>
            <a:off x="8188837" y="3661097"/>
            <a:ext cx="997469" cy="1588"/>
          </a:xfrm>
          <a:prstGeom prst="line">
            <a:avLst/>
          </a:prstGeom>
          <a:noFill/>
          <a:ln w="28575">
            <a:solidFill>
              <a:srgbClr val="EB780A"/>
            </a:solidFill>
            <a:round/>
            <a:headEnd type="arrow" w="med" len="med"/>
            <a:tailEn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29" name="Rechteck 28"/>
          <p:cNvSpPr/>
          <p:nvPr/>
        </p:nvSpPr>
        <p:spPr bwMode="auto">
          <a:xfrm>
            <a:off x="6825141" y="3427353"/>
            <a:ext cx="1225437" cy="4548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1100" b="1">
                <a:solidFill>
                  <a:schemeClr val="tx1"/>
                </a:solidFill>
              </a:rPr>
              <a:t>A1_multipurpose plant</a:t>
            </a:r>
            <a:endParaRPr lang="en-US" sz="1100" b="1" dirty="0">
              <a:solidFill>
                <a:schemeClr val="tx1"/>
              </a:solidFill>
            </a:endParaRPr>
          </a:p>
        </p:txBody>
      </p:sp>
      <p:sp>
        <p:nvSpPr>
          <p:cNvPr id="30" name="Rechteck 29"/>
          <p:cNvSpPr/>
          <p:nvPr/>
        </p:nvSpPr>
        <p:spPr bwMode="auto">
          <a:xfrm>
            <a:off x="6958139" y="4320083"/>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T2_reaction</a:t>
            </a:r>
            <a:endParaRPr lang="en-US" sz="900" b="1" dirty="0">
              <a:solidFill>
                <a:schemeClr val="tx1"/>
              </a:solidFill>
            </a:endParaRPr>
          </a:p>
        </p:txBody>
      </p:sp>
      <p:sp>
        <p:nvSpPr>
          <p:cNvPr id="31" name="Rechteck 30"/>
          <p:cNvSpPr/>
          <p:nvPr/>
        </p:nvSpPr>
        <p:spPr bwMode="auto">
          <a:xfrm>
            <a:off x="6676304" y="5060187"/>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Reactor</a:t>
            </a:r>
            <a:br>
              <a:rPr lang="en-US" sz="900" b="1">
                <a:solidFill>
                  <a:schemeClr val="tx1"/>
                </a:solidFill>
              </a:rPr>
            </a:br>
            <a:r>
              <a:rPr lang="en-US" sz="900" b="1">
                <a:solidFill>
                  <a:schemeClr val="tx1"/>
                </a:solidFill>
              </a:rPr>
              <a:t>R001</a:t>
            </a:r>
            <a:endParaRPr lang="en-US" sz="900" b="1" dirty="0">
              <a:solidFill>
                <a:schemeClr val="tx1"/>
              </a:solidFill>
            </a:endParaRPr>
          </a:p>
        </p:txBody>
      </p:sp>
      <p:sp>
        <p:nvSpPr>
          <p:cNvPr id="32" name="Rechteck 31"/>
          <p:cNvSpPr/>
          <p:nvPr/>
        </p:nvSpPr>
        <p:spPr bwMode="auto">
          <a:xfrm>
            <a:off x="7527554" y="5060187"/>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Reactor</a:t>
            </a:r>
            <a:br>
              <a:rPr lang="en-US" sz="900" b="1">
                <a:solidFill>
                  <a:schemeClr val="tx1"/>
                </a:solidFill>
              </a:rPr>
            </a:br>
            <a:r>
              <a:rPr lang="en-US" sz="900" b="1">
                <a:solidFill>
                  <a:schemeClr val="tx1"/>
                </a:solidFill>
              </a:rPr>
              <a:t>R002</a:t>
            </a:r>
            <a:endParaRPr lang="en-US" sz="900" b="1" dirty="0">
              <a:solidFill>
                <a:schemeClr val="tx1"/>
              </a:solidFill>
            </a:endParaRPr>
          </a:p>
        </p:txBody>
      </p:sp>
      <p:cxnSp>
        <p:nvCxnSpPr>
          <p:cNvPr id="33" name="Gerade Verbindung 32"/>
          <p:cNvCxnSpPr>
            <a:stCxn id="29" idx="2"/>
            <a:endCxn id="30" idx="0"/>
          </p:cNvCxnSpPr>
          <p:nvPr/>
        </p:nvCxnSpPr>
        <p:spPr bwMode="auto">
          <a:xfrm>
            <a:off x="7437860" y="3882197"/>
            <a:ext cx="966" cy="437886"/>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4" name="Gewinkelte Verbindung 33"/>
          <p:cNvCxnSpPr>
            <a:stCxn id="30" idx="2"/>
            <a:endCxn id="31" idx="0"/>
          </p:cNvCxnSpPr>
          <p:nvPr/>
        </p:nvCxnSpPr>
        <p:spPr bwMode="auto">
          <a:xfrm rot="5400000">
            <a:off x="7061626" y="4682986"/>
            <a:ext cx="377573" cy="376828"/>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Gewinkelte Verbindung 34"/>
          <p:cNvCxnSpPr>
            <a:stCxn id="30" idx="2"/>
            <a:endCxn id="32" idx="0"/>
          </p:cNvCxnSpPr>
          <p:nvPr/>
        </p:nvCxnSpPr>
        <p:spPr bwMode="auto">
          <a:xfrm rot="16200000" flipH="1">
            <a:off x="7487251" y="4634189"/>
            <a:ext cx="377573" cy="474422"/>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6" name="Rechteck 35"/>
          <p:cNvSpPr/>
          <p:nvPr/>
        </p:nvSpPr>
        <p:spPr bwMode="auto">
          <a:xfrm>
            <a:off x="9050993" y="4320083"/>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T3_product</a:t>
            </a:r>
            <a:br>
              <a:rPr lang="en-US" sz="900" b="1">
                <a:solidFill>
                  <a:schemeClr val="tx1"/>
                </a:solidFill>
              </a:rPr>
            </a:br>
            <a:r>
              <a:rPr lang="en-US" sz="900" b="1">
                <a:solidFill>
                  <a:schemeClr val="tx1"/>
                </a:solidFill>
              </a:rPr>
              <a:t>tanks</a:t>
            </a:r>
            <a:endParaRPr lang="en-US" sz="900" b="1" dirty="0">
              <a:solidFill>
                <a:schemeClr val="tx1"/>
              </a:solidFill>
            </a:endParaRPr>
          </a:p>
        </p:txBody>
      </p:sp>
      <p:sp>
        <p:nvSpPr>
          <p:cNvPr id="37" name="Rechteck 36"/>
          <p:cNvSpPr/>
          <p:nvPr/>
        </p:nvSpPr>
        <p:spPr bwMode="auto">
          <a:xfrm>
            <a:off x="8769158" y="5060187"/>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Product tank</a:t>
            </a:r>
            <a:br>
              <a:rPr lang="en-US" sz="900" b="1">
                <a:solidFill>
                  <a:schemeClr val="tx1"/>
                </a:solidFill>
              </a:rPr>
            </a:br>
            <a:r>
              <a:rPr lang="en-US" sz="900" b="1">
                <a:solidFill>
                  <a:schemeClr val="tx1"/>
                </a:solidFill>
              </a:rPr>
              <a:t>B001</a:t>
            </a:r>
            <a:endParaRPr lang="en-US" sz="900" b="1" dirty="0">
              <a:solidFill>
                <a:schemeClr val="tx1"/>
              </a:solidFill>
            </a:endParaRPr>
          </a:p>
        </p:txBody>
      </p:sp>
      <p:sp>
        <p:nvSpPr>
          <p:cNvPr id="38" name="Rechteck 37"/>
          <p:cNvSpPr/>
          <p:nvPr/>
        </p:nvSpPr>
        <p:spPr bwMode="auto">
          <a:xfrm>
            <a:off x="9620408" y="5060187"/>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Product tank</a:t>
            </a:r>
            <a:br>
              <a:rPr lang="en-US" sz="900" b="1">
                <a:solidFill>
                  <a:schemeClr val="tx1"/>
                </a:solidFill>
              </a:rPr>
            </a:br>
            <a:r>
              <a:rPr lang="en-US" sz="900" b="1">
                <a:solidFill>
                  <a:schemeClr val="tx1"/>
                </a:solidFill>
              </a:rPr>
              <a:t>B002</a:t>
            </a:r>
            <a:endParaRPr lang="en-US" sz="900" b="1" dirty="0">
              <a:solidFill>
                <a:schemeClr val="tx1"/>
              </a:solidFill>
            </a:endParaRPr>
          </a:p>
        </p:txBody>
      </p:sp>
      <p:cxnSp>
        <p:nvCxnSpPr>
          <p:cNvPr id="39" name="Gerade Verbindung 38"/>
          <p:cNvCxnSpPr>
            <a:endCxn id="36" idx="0"/>
          </p:cNvCxnSpPr>
          <p:nvPr/>
        </p:nvCxnSpPr>
        <p:spPr bwMode="auto">
          <a:xfrm>
            <a:off x="9531680" y="4110871"/>
            <a:ext cx="0" cy="209212"/>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winkelte Verbindung 39"/>
          <p:cNvCxnSpPr>
            <a:stCxn id="36" idx="2"/>
            <a:endCxn id="37" idx="0"/>
          </p:cNvCxnSpPr>
          <p:nvPr/>
        </p:nvCxnSpPr>
        <p:spPr bwMode="auto">
          <a:xfrm rot="5400000">
            <a:off x="9154480" y="4682986"/>
            <a:ext cx="377573" cy="376828"/>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winkelte Verbindung 40"/>
          <p:cNvCxnSpPr>
            <a:stCxn id="36" idx="2"/>
            <a:endCxn id="38" idx="0"/>
          </p:cNvCxnSpPr>
          <p:nvPr/>
        </p:nvCxnSpPr>
        <p:spPr bwMode="auto">
          <a:xfrm rot="16200000" flipH="1">
            <a:off x="9580105" y="4634189"/>
            <a:ext cx="377573" cy="474422"/>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Rechteck 41"/>
          <p:cNvSpPr/>
          <p:nvPr/>
        </p:nvSpPr>
        <p:spPr bwMode="auto">
          <a:xfrm>
            <a:off x="10585431" y="4320083"/>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T4_rinsing</a:t>
            </a:r>
            <a:endParaRPr lang="en-US" sz="900" b="1" dirty="0">
              <a:solidFill>
                <a:schemeClr val="tx1"/>
              </a:solidFill>
            </a:endParaRPr>
          </a:p>
        </p:txBody>
      </p:sp>
      <p:sp>
        <p:nvSpPr>
          <p:cNvPr id="43" name="Rechteck 42"/>
          <p:cNvSpPr/>
          <p:nvPr/>
        </p:nvSpPr>
        <p:spPr bwMode="auto">
          <a:xfrm>
            <a:off x="10680424" y="5060187"/>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Rinsing tank B001</a:t>
            </a:r>
            <a:endParaRPr lang="en-US" sz="900" b="1" dirty="0">
              <a:solidFill>
                <a:schemeClr val="tx1"/>
              </a:solidFill>
            </a:endParaRPr>
          </a:p>
        </p:txBody>
      </p:sp>
      <p:sp>
        <p:nvSpPr>
          <p:cNvPr id="44" name="Rechteck 43"/>
          <p:cNvSpPr/>
          <p:nvPr/>
        </p:nvSpPr>
        <p:spPr bwMode="auto">
          <a:xfrm>
            <a:off x="4624844" y="4320084"/>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dirty="0">
                <a:solidFill>
                  <a:schemeClr val="tx1"/>
                </a:solidFill>
              </a:rPr>
              <a:t>T1_educt</a:t>
            </a:r>
            <a:br>
              <a:rPr lang="en-US" sz="900" b="1" dirty="0">
                <a:solidFill>
                  <a:schemeClr val="tx1"/>
                </a:solidFill>
              </a:rPr>
            </a:br>
            <a:r>
              <a:rPr lang="en-US" sz="900" b="1" dirty="0">
                <a:solidFill>
                  <a:schemeClr val="tx1"/>
                </a:solidFill>
              </a:rPr>
              <a:t>tanks</a:t>
            </a:r>
          </a:p>
        </p:txBody>
      </p:sp>
      <p:cxnSp>
        <p:nvCxnSpPr>
          <p:cNvPr id="45" name="Gewinkelte Verbindung 44"/>
          <p:cNvCxnSpPr>
            <a:stCxn id="44" idx="2"/>
            <a:endCxn id="46" idx="0"/>
          </p:cNvCxnSpPr>
          <p:nvPr/>
        </p:nvCxnSpPr>
        <p:spPr bwMode="auto">
          <a:xfrm rot="5400000">
            <a:off x="4488160" y="4442816"/>
            <a:ext cx="377573" cy="857170"/>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6" name="Rechteck 45"/>
          <p:cNvSpPr/>
          <p:nvPr/>
        </p:nvSpPr>
        <p:spPr bwMode="auto">
          <a:xfrm>
            <a:off x="3862667" y="5060188"/>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Educt tank</a:t>
            </a:r>
            <a:br>
              <a:rPr lang="en-US" sz="900" b="1">
                <a:solidFill>
                  <a:schemeClr val="tx1"/>
                </a:solidFill>
              </a:rPr>
            </a:br>
            <a:r>
              <a:rPr lang="en-US" sz="900" b="1">
                <a:solidFill>
                  <a:schemeClr val="tx1"/>
                </a:solidFill>
              </a:rPr>
              <a:t>B001</a:t>
            </a:r>
            <a:endParaRPr lang="en-US" sz="900" b="1" dirty="0">
              <a:solidFill>
                <a:schemeClr val="tx1"/>
              </a:solidFill>
            </a:endParaRPr>
          </a:p>
        </p:txBody>
      </p:sp>
      <p:sp>
        <p:nvSpPr>
          <p:cNvPr id="47" name="Rechteck 46"/>
          <p:cNvSpPr/>
          <p:nvPr/>
        </p:nvSpPr>
        <p:spPr bwMode="auto">
          <a:xfrm>
            <a:off x="4719836" y="5060188"/>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Educt tank B002</a:t>
            </a:r>
            <a:endParaRPr lang="en-US" sz="900" b="1" dirty="0">
              <a:solidFill>
                <a:schemeClr val="tx1"/>
              </a:solidFill>
            </a:endParaRPr>
          </a:p>
        </p:txBody>
      </p:sp>
      <p:sp>
        <p:nvSpPr>
          <p:cNvPr id="48" name="Rechteck 47"/>
          <p:cNvSpPr/>
          <p:nvPr/>
        </p:nvSpPr>
        <p:spPr bwMode="auto">
          <a:xfrm>
            <a:off x="5577006" y="5060188"/>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a:solidFill>
                  <a:schemeClr val="tx1"/>
                </a:solidFill>
              </a:rPr>
              <a:t>Educt tank B003</a:t>
            </a:r>
            <a:endParaRPr lang="en-US" sz="900" b="1" dirty="0">
              <a:solidFill>
                <a:schemeClr val="tx1"/>
              </a:solidFill>
            </a:endParaRPr>
          </a:p>
        </p:txBody>
      </p:sp>
      <p:cxnSp>
        <p:nvCxnSpPr>
          <p:cNvPr id="49" name="Gewinkelte Verbindung 48"/>
          <p:cNvCxnSpPr>
            <a:stCxn id="44" idx="2"/>
            <a:endCxn id="48" idx="0"/>
          </p:cNvCxnSpPr>
          <p:nvPr/>
        </p:nvCxnSpPr>
        <p:spPr bwMode="auto">
          <a:xfrm rot="16200000" flipH="1">
            <a:off x="5345329" y="4442816"/>
            <a:ext cx="377573" cy="857169"/>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Gewinkelte Verbindung 49"/>
          <p:cNvCxnSpPr>
            <a:stCxn id="44" idx="2"/>
            <a:endCxn id="47" idx="0"/>
          </p:cNvCxnSpPr>
          <p:nvPr/>
        </p:nvCxnSpPr>
        <p:spPr bwMode="auto">
          <a:xfrm rot="5400000">
            <a:off x="4916745" y="4871401"/>
            <a:ext cx="377573" cy="1"/>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winkelte Verbindung 50"/>
          <p:cNvCxnSpPr>
            <a:stCxn id="44" idx="0"/>
            <a:endCxn id="42" idx="0"/>
          </p:cNvCxnSpPr>
          <p:nvPr/>
        </p:nvCxnSpPr>
        <p:spPr bwMode="auto">
          <a:xfrm rot="5400000" flipH="1" flipV="1">
            <a:off x="8085824" y="1339791"/>
            <a:ext cx="1" cy="5960587"/>
          </a:xfrm>
          <a:prstGeom prst="bentConnector3">
            <a:avLst>
              <a:gd name="adj1" fmla="val 22860100000"/>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2" name="Ellipse 23"/>
          <p:cNvSpPr>
            <a:spLocks noChangeArrowheads="1"/>
          </p:cNvSpPr>
          <p:nvPr/>
        </p:nvSpPr>
        <p:spPr bwMode="auto">
          <a:xfrm>
            <a:off x="6710634" y="4191322"/>
            <a:ext cx="1355372"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53" name="Ellipse 26"/>
          <p:cNvSpPr>
            <a:spLocks noChangeArrowheads="1"/>
          </p:cNvSpPr>
          <p:nvPr/>
        </p:nvSpPr>
        <p:spPr bwMode="auto">
          <a:xfrm>
            <a:off x="6625923" y="3294384"/>
            <a:ext cx="1541736" cy="7112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54" name="Ellipse 23"/>
          <p:cNvSpPr>
            <a:spLocks noChangeArrowheads="1"/>
          </p:cNvSpPr>
          <p:nvPr/>
        </p:nvSpPr>
        <p:spPr bwMode="auto">
          <a:xfrm>
            <a:off x="8849581" y="4191322"/>
            <a:ext cx="1353254"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55" name="Ellipse 23"/>
          <p:cNvSpPr>
            <a:spLocks noChangeArrowheads="1"/>
          </p:cNvSpPr>
          <p:nvPr/>
        </p:nvSpPr>
        <p:spPr bwMode="auto">
          <a:xfrm>
            <a:off x="10351079" y="4191322"/>
            <a:ext cx="1355372"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56" name="Ellipse 23"/>
          <p:cNvSpPr>
            <a:spLocks noChangeArrowheads="1"/>
          </p:cNvSpPr>
          <p:nvPr/>
        </p:nvSpPr>
        <p:spPr bwMode="auto">
          <a:xfrm>
            <a:off x="4370499" y="4162747"/>
            <a:ext cx="1355372" cy="6223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cxnSp>
        <p:nvCxnSpPr>
          <p:cNvPr id="57" name="Gerade Verbindung 56"/>
          <p:cNvCxnSpPr>
            <a:stCxn id="42" idx="2"/>
            <a:endCxn id="43" idx="0"/>
          </p:cNvCxnSpPr>
          <p:nvPr/>
        </p:nvCxnSpPr>
        <p:spPr bwMode="auto">
          <a:xfrm>
            <a:off x="11066118" y="4682614"/>
            <a:ext cx="0" cy="377573"/>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6029774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P01-04 Individual drive functions</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Terminology of individual drive functions (IDF)</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Individual drive functions in PCS 7</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Individual drive function Motor</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symbol tables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CFC for IDF Motor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Testing the IDF</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30937537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Hierarchical structuring of the plant according to DIN EN 61512</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Level 0: Control module</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Control module is a recurring element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Project wide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For more than one project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Reusing possible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Advantages:</a:t>
            </a:r>
          </a:p>
          <a:p>
            <a:pPr marL="539750" lvl="2" indent="-182563">
              <a:spcBef>
                <a:spcPts val="600"/>
              </a:spcBef>
              <a:buClr>
                <a:schemeClr val="accent1"/>
              </a:buClr>
              <a:buFont typeface="Arial" pitchFamily="34" charset="0"/>
              <a:buChar char="•"/>
            </a:pPr>
            <a:r>
              <a:rPr lang="en-US" sz="1600" dirty="0">
                <a:solidFill>
                  <a:schemeClr val="tx1"/>
                </a:solidFill>
                <a:latin typeface="Arial" charset="0"/>
              </a:rPr>
              <a:t>Parameterization instead of programming</a:t>
            </a:r>
          </a:p>
          <a:p>
            <a:pPr marL="539750" lvl="2" indent="-182563">
              <a:spcBef>
                <a:spcPts val="600"/>
              </a:spcBef>
              <a:buClr>
                <a:schemeClr val="accent1"/>
              </a:buClr>
              <a:buFont typeface="Arial" pitchFamily="34" charset="0"/>
              <a:buChar char="•"/>
            </a:pPr>
            <a:r>
              <a:rPr lang="en-US" sz="1600" dirty="0">
                <a:solidFill>
                  <a:schemeClr val="tx1"/>
                </a:solidFill>
                <a:latin typeface="Arial" charset="0"/>
              </a:rPr>
              <a:t>Tested functionality</a:t>
            </a:r>
          </a:p>
          <a:p>
            <a:pPr marL="539750" lvl="2" indent="-182563">
              <a:spcBef>
                <a:spcPts val="600"/>
              </a:spcBef>
              <a:buClr>
                <a:schemeClr val="accent1"/>
              </a:buClr>
              <a:buFont typeface="Arial" pitchFamily="34" charset="0"/>
              <a:buChar char="•"/>
            </a:pPr>
            <a:r>
              <a:rPr lang="en-US" sz="1600" dirty="0">
                <a:solidFill>
                  <a:schemeClr val="tx1"/>
                </a:solidFill>
                <a:latin typeface="Arial" charset="0"/>
              </a:rPr>
              <a:t>Consistent handling and visualization</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Type definition of control modules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e. g. motor, valve, …</a:t>
            </a:r>
          </a:p>
        </p:txBody>
      </p:sp>
      <p:sp>
        <p:nvSpPr>
          <p:cNvPr id="7"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Individual drive functions (IDF)</a:t>
            </a:r>
          </a:p>
        </p:txBody>
      </p:sp>
      <p:sp>
        <p:nvSpPr>
          <p:cNvPr id="3077" name="Rectangle 9"/>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P01-04 Individual drive functions</a:t>
            </a:r>
          </a:p>
        </p:txBody>
      </p:sp>
      <p:sp>
        <p:nvSpPr>
          <p:cNvPr id="8" name="Rechteck 7"/>
          <p:cNvSpPr/>
          <p:nvPr/>
        </p:nvSpPr>
        <p:spPr bwMode="auto">
          <a:xfrm>
            <a:off x="9390894" y="1970621"/>
            <a:ext cx="1047974" cy="357231"/>
          </a:xfrm>
          <a:prstGeom prst="rect">
            <a:avLst/>
          </a:prstGeom>
          <a:solidFill>
            <a:srgbClr val="CDD9E1"/>
          </a:solidFill>
          <a:ln w="9525">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a:solidFill>
                  <a:schemeClr val="tx1"/>
                </a:solidFill>
              </a:rPr>
              <a:t>Enterprise</a:t>
            </a:r>
            <a:endParaRPr lang="en-US" sz="1000" b="1" dirty="0">
              <a:solidFill>
                <a:schemeClr val="tx1"/>
              </a:solidFill>
            </a:endParaRPr>
          </a:p>
        </p:txBody>
      </p:sp>
      <p:sp>
        <p:nvSpPr>
          <p:cNvPr id="9" name="Rechteck 8"/>
          <p:cNvSpPr/>
          <p:nvPr/>
        </p:nvSpPr>
        <p:spPr bwMode="auto">
          <a:xfrm>
            <a:off x="9390894" y="5540344"/>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90000"/>
              </a:lnSpc>
              <a:spcBef>
                <a:spcPct val="0"/>
              </a:spcBef>
              <a:buFont typeface="Wingdings" charset="0"/>
              <a:buNone/>
            </a:pPr>
            <a:r>
              <a:rPr lang="en-US" sz="1000" b="1">
                <a:solidFill>
                  <a:schemeClr val="tx1"/>
                </a:solidFill>
              </a:rPr>
              <a:t>Control</a:t>
            </a:r>
            <a:br>
              <a:rPr lang="en-US" sz="1000" b="1">
                <a:solidFill>
                  <a:schemeClr val="tx1"/>
                </a:solidFill>
              </a:rPr>
            </a:br>
            <a:r>
              <a:rPr lang="en-US" sz="1000" b="1">
                <a:solidFill>
                  <a:schemeClr val="tx1"/>
                </a:solidFill>
              </a:rPr>
              <a:t>module</a:t>
            </a:r>
            <a:endParaRPr lang="en-US" sz="1000" b="1" dirty="0">
              <a:solidFill>
                <a:schemeClr val="tx1"/>
              </a:solidFill>
            </a:endParaRPr>
          </a:p>
        </p:txBody>
      </p:sp>
      <p:sp>
        <p:nvSpPr>
          <p:cNvPr id="10" name="Gleichschenkliges Dreieck 3"/>
          <p:cNvSpPr/>
          <p:nvPr/>
        </p:nvSpPr>
        <p:spPr bwMode="auto">
          <a:xfrm>
            <a:off x="9878390" y="2495711"/>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11" name="Gerade Verbindung 10"/>
          <p:cNvCxnSpPr>
            <a:stCxn id="8" idx="2"/>
            <a:endCxn id="9" idx="0"/>
          </p:cNvCxnSpPr>
          <p:nvPr/>
        </p:nvCxnSpPr>
        <p:spPr bwMode="auto">
          <a:xfrm>
            <a:off x="9914881" y="2327852"/>
            <a:ext cx="0" cy="32124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p:nvCxnSpPr>
        <p:spPr bwMode="auto">
          <a:xfrm>
            <a:off x="9886305" y="2364322"/>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feld 12"/>
          <p:cNvSpPr txBox="1"/>
          <p:nvPr/>
        </p:nvSpPr>
        <p:spPr>
          <a:xfrm>
            <a:off x="9961512" y="2373624"/>
            <a:ext cx="556243" cy="135422"/>
          </a:xfrm>
          <a:prstGeom prst="rect">
            <a:avLst/>
          </a:prstGeom>
          <a:noFill/>
        </p:spPr>
        <p:txBody>
          <a:bodyPr wrap="none" lIns="0" tIns="0" rIns="0" bIns="0" rtlCol="0">
            <a:spAutoFit/>
          </a:bodyPr>
          <a:lstStyle/>
          <a:p>
            <a:pPr algn="l">
              <a:lnSpc>
                <a:spcPct val="110000"/>
              </a:lnSpc>
              <a:spcBef>
                <a:spcPts val="0"/>
              </a:spcBef>
            </a:pPr>
            <a:r>
              <a:rPr lang="en-US" sz="800">
                <a:solidFill>
                  <a:schemeClr val="tx1"/>
                </a:solidFill>
              </a:rPr>
              <a:t>may contain</a:t>
            </a:r>
            <a:endParaRPr lang="en-US" sz="800" dirty="0">
              <a:solidFill>
                <a:schemeClr val="tx1"/>
              </a:solidFill>
            </a:endParaRPr>
          </a:p>
        </p:txBody>
      </p:sp>
      <p:sp>
        <p:nvSpPr>
          <p:cNvPr id="14" name="Gleichschenkliges Dreieck 3"/>
          <p:cNvSpPr/>
          <p:nvPr/>
        </p:nvSpPr>
        <p:spPr bwMode="auto">
          <a:xfrm>
            <a:off x="9878390" y="3072047"/>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15" name="Gerade Verbindung 14"/>
          <p:cNvCxnSpPr/>
          <p:nvPr/>
        </p:nvCxnSpPr>
        <p:spPr bwMode="auto">
          <a:xfrm>
            <a:off x="9886305" y="2940658"/>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 name="Textfeld 15"/>
          <p:cNvSpPr txBox="1"/>
          <p:nvPr/>
        </p:nvSpPr>
        <p:spPr>
          <a:xfrm>
            <a:off x="9961512" y="2949960"/>
            <a:ext cx="556243" cy="135422"/>
          </a:xfrm>
          <a:prstGeom prst="rect">
            <a:avLst/>
          </a:prstGeom>
          <a:noFill/>
        </p:spPr>
        <p:txBody>
          <a:bodyPr wrap="none" lIns="0" tIns="0" rIns="0" bIns="0" rtlCol="0">
            <a:spAutoFit/>
          </a:bodyPr>
          <a:lstStyle/>
          <a:p>
            <a:pPr>
              <a:lnSpc>
                <a:spcPct val="110000"/>
              </a:lnSpc>
              <a:spcBef>
                <a:spcPts val="0"/>
              </a:spcBef>
            </a:pPr>
            <a:r>
              <a:rPr lang="en-US" sz="800">
                <a:solidFill>
                  <a:schemeClr val="tx1"/>
                </a:solidFill>
              </a:rPr>
              <a:t>may contain</a:t>
            </a:r>
            <a:endParaRPr lang="en-US" sz="800" dirty="0">
              <a:solidFill>
                <a:schemeClr val="tx1"/>
              </a:solidFill>
            </a:endParaRPr>
          </a:p>
        </p:txBody>
      </p:sp>
      <p:sp>
        <p:nvSpPr>
          <p:cNvPr id="17" name="Gleichschenkliges Dreieck 3"/>
          <p:cNvSpPr/>
          <p:nvPr/>
        </p:nvSpPr>
        <p:spPr bwMode="auto">
          <a:xfrm>
            <a:off x="9878390" y="3636723"/>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18" name="Gerade Verbindung 17"/>
          <p:cNvCxnSpPr/>
          <p:nvPr/>
        </p:nvCxnSpPr>
        <p:spPr bwMode="auto">
          <a:xfrm>
            <a:off x="9886305" y="3505334"/>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Textfeld 18"/>
          <p:cNvSpPr txBox="1"/>
          <p:nvPr/>
        </p:nvSpPr>
        <p:spPr>
          <a:xfrm>
            <a:off x="9961512" y="3514636"/>
            <a:ext cx="556243" cy="135422"/>
          </a:xfrm>
          <a:prstGeom prst="rect">
            <a:avLst/>
          </a:prstGeom>
          <a:noFill/>
        </p:spPr>
        <p:txBody>
          <a:bodyPr wrap="none" lIns="0" tIns="0" rIns="0" bIns="0" rtlCol="0">
            <a:spAutoFit/>
          </a:bodyPr>
          <a:lstStyle/>
          <a:p>
            <a:pPr>
              <a:lnSpc>
                <a:spcPct val="110000"/>
              </a:lnSpc>
              <a:spcBef>
                <a:spcPts val="0"/>
              </a:spcBef>
            </a:pPr>
            <a:r>
              <a:rPr lang="en-US" sz="800">
                <a:solidFill>
                  <a:schemeClr val="tx1"/>
                </a:solidFill>
              </a:rPr>
              <a:t>may contain</a:t>
            </a:r>
            <a:endParaRPr lang="en-US" sz="800" dirty="0">
              <a:solidFill>
                <a:schemeClr val="tx1"/>
              </a:solidFill>
            </a:endParaRPr>
          </a:p>
        </p:txBody>
      </p:sp>
      <p:sp>
        <p:nvSpPr>
          <p:cNvPr id="20" name="Gleichschenkliges Dreieck 3"/>
          <p:cNvSpPr/>
          <p:nvPr/>
        </p:nvSpPr>
        <p:spPr bwMode="auto">
          <a:xfrm>
            <a:off x="9878390" y="4220128"/>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21" name="Gerade Verbindung 20"/>
          <p:cNvCxnSpPr/>
          <p:nvPr/>
        </p:nvCxnSpPr>
        <p:spPr bwMode="auto">
          <a:xfrm>
            <a:off x="9886305" y="4088739"/>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2" name="Textfeld 21"/>
          <p:cNvSpPr txBox="1"/>
          <p:nvPr/>
        </p:nvSpPr>
        <p:spPr>
          <a:xfrm>
            <a:off x="9961512" y="4098041"/>
            <a:ext cx="585097" cy="135422"/>
          </a:xfrm>
          <a:prstGeom prst="rect">
            <a:avLst/>
          </a:prstGeom>
          <a:noFill/>
        </p:spPr>
        <p:txBody>
          <a:bodyPr wrap="none" lIns="0" tIns="0" rIns="0" bIns="0" rtlCol="0">
            <a:spAutoFit/>
          </a:bodyPr>
          <a:lstStyle/>
          <a:p>
            <a:pPr>
              <a:lnSpc>
                <a:spcPct val="110000"/>
              </a:lnSpc>
              <a:spcBef>
                <a:spcPts val="0"/>
              </a:spcBef>
            </a:pPr>
            <a:r>
              <a:rPr lang="en-US" sz="800">
                <a:solidFill>
                  <a:schemeClr val="tx1"/>
                </a:solidFill>
              </a:rPr>
              <a:t>must contain</a:t>
            </a:r>
            <a:endParaRPr lang="en-US" sz="800" dirty="0">
              <a:solidFill>
                <a:schemeClr val="tx1"/>
              </a:solidFill>
            </a:endParaRPr>
          </a:p>
        </p:txBody>
      </p:sp>
      <p:sp>
        <p:nvSpPr>
          <p:cNvPr id="23" name="Rechteck 22"/>
          <p:cNvSpPr/>
          <p:nvPr/>
        </p:nvSpPr>
        <p:spPr bwMode="auto">
          <a:xfrm>
            <a:off x="9390894" y="2542921"/>
            <a:ext cx="1047974" cy="357231"/>
          </a:xfrm>
          <a:prstGeom prst="rect">
            <a:avLst/>
          </a:prstGeom>
          <a:solidFill>
            <a:srgbClr val="CDD9E1"/>
          </a:solidFill>
          <a:ln w="9525">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a:solidFill>
                  <a:schemeClr val="tx1"/>
                </a:solidFill>
              </a:rPr>
              <a:t>Site</a:t>
            </a:r>
            <a:endParaRPr lang="en-US" sz="1000" b="1" dirty="0">
              <a:solidFill>
                <a:schemeClr val="tx1"/>
              </a:solidFill>
            </a:endParaRPr>
          </a:p>
        </p:txBody>
      </p:sp>
      <p:sp>
        <p:nvSpPr>
          <p:cNvPr id="24" name="Rechteck 23"/>
          <p:cNvSpPr/>
          <p:nvPr/>
        </p:nvSpPr>
        <p:spPr bwMode="auto">
          <a:xfrm>
            <a:off x="9390894" y="3117989"/>
            <a:ext cx="1047974" cy="357231"/>
          </a:xfrm>
          <a:prstGeom prst="rect">
            <a:avLst/>
          </a:prstGeom>
          <a:solidFill>
            <a:srgbClr val="CDD9E1"/>
          </a:solidFill>
          <a:ln w="9525">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a:solidFill>
                  <a:schemeClr val="tx1"/>
                </a:solidFill>
              </a:rPr>
              <a:t>Area</a:t>
            </a:r>
            <a:endParaRPr lang="en-US" sz="1000" b="1" dirty="0">
              <a:solidFill>
                <a:schemeClr val="tx1"/>
              </a:solidFill>
            </a:endParaRPr>
          </a:p>
        </p:txBody>
      </p:sp>
      <p:sp>
        <p:nvSpPr>
          <p:cNvPr id="25" name="Rechteck 24"/>
          <p:cNvSpPr/>
          <p:nvPr/>
        </p:nvSpPr>
        <p:spPr bwMode="auto">
          <a:xfrm>
            <a:off x="9390894" y="3684749"/>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a:solidFill>
                  <a:schemeClr val="tx1"/>
                </a:solidFill>
              </a:rPr>
              <a:t>Process cell</a:t>
            </a:r>
            <a:endParaRPr lang="en-US" sz="1000" b="1" dirty="0">
              <a:solidFill>
                <a:schemeClr val="tx1"/>
              </a:solidFill>
            </a:endParaRPr>
          </a:p>
        </p:txBody>
      </p:sp>
      <p:sp>
        <p:nvSpPr>
          <p:cNvPr id="26" name="Rechteck 25"/>
          <p:cNvSpPr/>
          <p:nvPr/>
        </p:nvSpPr>
        <p:spPr bwMode="auto">
          <a:xfrm>
            <a:off x="9390894" y="4276659"/>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a:solidFill>
                  <a:schemeClr val="tx1"/>
                </a:solidFill>
              </a:rPr>
              <a:t>Unit</a:t>
            </a:r>
            <a:endParaRPr lang="en-US" sz="1000" b="1" dirty="0">
              <a:solidFill>
                <a:schemeClr val="tx1"/>
              </a:solidFill>
            </a:endParaRPr>
          </a:p>
        </p:txBody>
      </p:sp>
      <p:sp>
        <p:nvSpPr>
          <p:cNvPr id="27" name="Gleichschenkliges Dreieck 3"/>
          <p:cNvSpPr/>
          <p:nvPr/>
        </p:nvSpPr>
        <p:spPr bwMode="auto">
          <a:xfrm>
            <a:off x="9878390" y="4790519"/>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28" name="Gerade Verbindung 27"/>
          <p:cNvCxnSpPr/>
          <p:nvPr/>
        </p:nvCxnSpPr>
        <p:spPr bwMode="auto">
          <a:xfrm>
            <a:off x="9886305" y="4659130"/>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9" name="Textfeld 28"/>
          <p:cNvSpPr txBox="1"/>
          <p:nvPr/>
        </p:nvSpPr>
        <p:spPr>
          <a:xfrm>
            <a:off x="9961512" y="4668432"/>
            <a:ext cx="556243" cy="135422"/>
          </a:xfrm>
          <a:prstGeom prst="rect">
            <a:avLst/>
          </a:prstGeom>
          <a:noFill/>
        </p:spPr>
        <p:txBody>
          <a:bodyPr wrap="none" lIns="0" tIns="0" rIns="0" bIns="0" rtlCol="0">
            <a:spAutoFit/>
          </a:bodyPr>
          <a:lstStyle/>
          <a:p>
            <a:pPr>
              <a:lnSpc>
                <a:spcPct val="110000"/>
              </a:lnSpc>
              <a:spcBef>
                <a:spcPts val="0"/>
              </a:spcBef>
            </a:pPr>
            <a:r>
              <a:rPr lang="en-US" sz="800">
                <a:solidFill>
                  <a:schemeClr val="tx1"/>
                </a:solidFill>
              </a:rPr>
              <a:t>may contain</a:t>
            </a:r>
            <a:endParaRPr lang="en-US" sz="800" dirty="0">
              <a:solidFill>
                <a:schemeClr val="tx1"/>
              </a:solidFill>
            </a:endParaRPr>
          </a:p>
        </p:txBody>
      </p:sp>
      <p:sp>
        <p:nvSpPr>
          <p:cNvPr id="30" name="Gleichschenkliges Dreieck 3"/>
          <p:cNvSpPr/>
          <p:nvPr/>
        </p:nvSpPr>
        <p:spPr bwMode="auto">
          <a:xfrm>
            <a:off x="9878390" y="5489999"/>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31" name="Gerade Verbindung 30"/>
          <p:cNvCxnSpPr/>
          <p:nvPr/>
        </p:nvCxnSpPr>
        <p:spPr bwMode="auto">
          <a:xfrm>
            <a:off x="9886305" y="5233011"/>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2" name="Textfeld 31"/>
          <p:cNvSpPr txBox="1"/>
          <p:nvPr/>
        </p:nvSpPr>
        <p:spPr>
          <a:xfrm>
            <a:off x="9961512" y="5396940"/>
            <a:ext cx="556243" cy="135422"/>
          </a:xfrm>
          <a:prstGeom prst="rect">
            <a:avLst/>
          </a:prstGeom>
          <a:noFill/>
        </p:spPr>
        <p:txBody>
          <a:bodyPr wrap="none" lIns="0" tIns="0" rIns="0" bIns="0" rtlCol="0">
            <a:spAutoFit/>
          </a:bodyPr>
          <a:lstStyle/>
          <a:p>
            <a:pPr>
              <a:lnSpc>
                <a:spcPct val="110000"/>
              </a:lnSpc>
              <a:spcBef>
                <a:spcPts val="0"/>
              </a:spcBef>
            </a:pPr>
            <a:r>
              <a:rPr lang="en-US" sz="800" dirty="0">
                <a:solidFill>
                  <a:schemeClr val="tx1"/>
                </a:solidFill>
              </a:rPr>
              <a:t>may contain</a:t>
            </a:r>
          </a:p>
        </p:txBody>
      </p:sp>
      <p:sp>
        <p:nvSpPr>
          <p:cNvPr id="33" name="Freihandform 32"/>
          <p:cNvSpPr/>
          <p:nvPr/>
        </p:nvSpPr>
        <p:spPr bwMode="auto">
          <a:xfrm>
            <a:off x="10153650" y="5014653"/>
            <a:ext cx="454819" cy="369332"/>
          </a:xfrm>
          <a:custGeom>
            <a:avLst/>
            <a:gdLst>
              <a:gd name="connsiteX0" fmla="*/ 0 w 454819"/>
              <a:gd name="connsiteY0" fmla="*/ 178594 h 295275"/>
              <a:gd name="connsiteX1" fmla="*/ 0 w 454819"/>
              <a:gd name="connsiteY1" fmla="*/ 295275 h 295275"/>
              <a:gd name="connsiteX2" fmla="*/ 454819 w 454819"/>
              <a:gd name="connsiteY2" fmla="*/ 295275 h 295275"/>
              <a:gd name="connsiteX3" fmla="*/ 454819 w 454819"/>
              <a:gd name="connsiteY3" fmla="*/ 0 h 295275"/>
              <a:gd name="connsiteX4" fmla="*/ 290513 w 454819"/>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19" h="295275">
                <a:moveTo>
                  <a:pt x="0" y="178594"/>
                </a:moveTo>
                <a:lnTo>
                  <a:pt x="0" y="295275"/>
                </a:lnTo>
                <a:lnTo>
                  <a:pt x="454819" y="295275"/>
                </a:lnTo>
                <a:lnTo>
                  <a:pt x="454819" y="0"/>
                </a:lnTo>
                <a:lnTo>
                  <a:pt x="290513" y="0"/>
                </a:lnTo>
              </a:path>
            </a:pathLst>
          </a:cu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4" name="Textfeld 33"/>
          <p:cNvSpPr txBox="1"/>
          <p:nvPr/>
        </p:nvSpPr>
        <p:spPr>
          <a:xfrm>
            <a:off x="10537160" y="5125689"/>
            <a:ext cx="556243" cy="135422"/>
          </a:xfrm>
          <a:prstGeom prst="rect">
            <a:avLst/>
          </a:prstGeom>
          <a:solidFill>
            <a:schemeClr val="bg1"/>
          </a:solidFill>
        </p:spPr>
        <p:txBody>
          <a:bodyPr wrap="none" lIns="0" tIns="0" rIns="0" bIns="0" rtlCol="0">
            <a:spAutoFit/>
          </a:bodyPr>
          <a:lstStyle/>
          <a:p>
            <a:pPr>
              <a:lnSpc>
                <a:spcPct val="110000"/>
              </a:lnSpc>
              <a:spcBef>
                <a:spcPts val="0"/>
              </a:spcBef>
            </a:pPr>
            <a:r>
              <a:rPr lang="en-US" sz="800">
                <a:solidFill>
                  <a:schemeClr val="tx1"/>
                </a:solidFill>
              </a:rPr>
              <a:t>may contain</a:t>
            </a:r>
            <a:endParaRPr lang="en-US" sz="800" dirty="0">
              <a:solidFill>
                <a:schemeClr val="tx1"/>
              </a:solidFill>
            </a:endParaRPr>
          </a:p>
        </p:txBody>
      </p:sp>
      <p:cxnSp>
        <p:nvCxnSpPr>
          <p:cNvPr id="35" name="Gerade Verbindung 34"/>
          <p:cNvCxnSpPr/>
          <p:nvPr/>
        </p:nvCxnSpPr>
        <p:spPr bwMode="auto">
          <a:xfrm>
            <a:off x="10120312" y="5233011"/>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6" name="Freihandform 35"/>
          <p:cNvSpPr/>
          <p:nvPr/>
        </p:nvSpPr>
        <p:spPr bwMode="auto">
          <a:xfrm>
            <a:off x="10153650" y="5713858"/>
            <a:ext cx="454819" cy="369332"/>
          </a:xfrm>
          <a:custGeom>
            <a:avLst/>
            <a:gdLst>
              <a:gd name="connsiteX0" fmla="*/ 0 w 454819"/>
              <a:gd name="connsiteY0" fmla="*/ 178594 h 295275"/>
              <a:gd name="connsiteX1" fmla="*/ 0 w 454819"/>
              <a:gd name="connsiteY1" fmla="*/ 295275 h 295275"/>
              <a:gd name="connsiteX2" fmla="*/ 454819 w 454819"/>
              <a:gd name="connsiteY2" fmla="*/ 295275 h 295275"/>
              <a:gd name="connsiteX3" fmla="*/ 454819 w 454819"/>
              <a:gd name="connsiteY3" fmla="*/ 0 h 295275"/>
              <a:gd name="connsiteX4" fmla="*/ 290513 w 454819"/>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19" h="295275">
                <a:moveTo>
                  <a:pt x="0" y="178594"/>
                </a:moveTo>
                <a:lnTo>
                  <a:pt x="0" y="295275"/>
                </a:lnTo>
                <a:lnTo>
                  <a:pt x="454819" y="295275"/>
                </a:lnTo>
                <a:lnTo>
                  <a:pt x="454819" y="0"/>
                </a:lnTo>
                <a:lnTo>
                  <a:pt x="290513" y="0"/>
                </a:lnTo>
              </a:path>
            </a:pathLst>
          </a:cu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7" name="Textfeld 36"/>
          <p:cNvSpPr txBox="1"/>
          <p:nvPr/>
        </p:nvSpPr>
        <p:spPr>
          <a:xfrm>
            <a:off x="10537160" y="5824894"/>
            <a:ext cx="556243" cy="135422"/>
          </a:xfrm>
          <a:prstGeom prst="rect">
            <a:avLst/>
          </a:prstGeom>
          <a:solidFill>
            <a:schemeClr val="bg1"/>
          </a:solidFill>
        </p:spPr>
        <p:txBody>
          <a:bodyPr wrap="none" lIns="0" tIns="0" rIns="0" bIns="0" rtlCol="0">
            <a:spAutoFit/>
          </a:bodyPr>
          <a:lstStyle/>
          <a:p>
            <a:pPr>
              <a:lnSpc>
                <a:spcPct val="110000"/>
              </a:lnSpc>
              <a:spcBef>
                <a:spcPts val="0"/>
              </a:spcBef>
            </a:pPr>
            <a:r>
              <a:rPr lang="en-US" sz="800">
                <a:solidFill>
                  <a:schemeClr val="tx1"/>
                </a:solidFill>
              </a:rPr>
              <a:t>may contain</a:t>
            </a:r>
            <a:endParaRPr lang="en-US" sz="800" dirty="0">
              <a:solidFill>
                <a:schemeClr val="tx1"/>
              </a:solidFill>
            </a:endParaRPr>
          </a:p>
        </p:txBody>
      </p:sp>
      <p:cxnSp>
        <p:nvCxnSpPr>
          <p:cNvPr id="38" name="Gerade Verbindung 37"/>
          <p:cNvCxnSpPr/>
          <p:nvPr/>
        </p:nvCxnSpPr>
        <p:spPr bwMode="auto">
          <a:xfrm>
            <a:off x="10120312" y="5932216"/>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9" name="Rechteck 38"/>
          <p:cNvSpPr/>
          <p:nvPr/>
        </p:nvSpPr>
        <p:spPr bwMode="auto">
          <a:xfrm>
            <a:off x="9390894" y="4836169"/>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90000"/>
              </a:lnSpc>
              <a:spcBef>
                <a:spcPct val="0"/>
              </a:spcBef>
              <a:buFont typeface="Wingdings" charset="0"/>
              <a:buNone/>
            </a:pPr>
            <a:r>
              <a:rPr lang="en-US" sz="1000" b="1">
                <a:solidFill>
                  <a:schemeClr val="tx1"/>
                </a:solidFill>
              </a:rPr>
              <a:t>Equipment</a:t>
            </a:r>
            <a:br>
              <a:rPr lang="en-US" sz="1000" b="1">
                <a:solidFill>
                  <a:schemeClr val="tx1"/>
                </a:solidFill>
              </a:rPr>
            </a:br>
            <a:r>
              <a:rPr lang="en-US" sz="1000" b="1">
                <a:solidFill>
                  <a:schemeClr val="tx1"/>
                </a:solidFill>
              </a:rPr>
              <a:t>module</a:t>
            </a:r>
            <a:endParaRPr lang="en-US" sz="1000" b="1" dirty="0">
              <a:solidFill>
                <a:schemeClr val="tx1"/>
              </a:solidFill>
            </a:endParaRPr>
          </a:p>
        </p:txBody>
      </p:sp>
    </p:spTree>
    <p:custDataLst>
      <p:tags r:id="rId1"/>
    </p:custDataLst>
    <p:extLst>
      <p:ext uri="{BB962C8B-B14F-4D97-AF65-F5344CB8AC3E}">
        <p14:creationId xmlns:p14="http://schemas.microsoft.com/office/powerpoint/2010/main" val="35739510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 blocks as object-oriented model of an equipment module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e. g. motors and valves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Control and control mode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Protection and monitoring functions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Operator control and visualization functions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Messaging and alarm functions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 block as object-oriented model of a (measuring) signal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e.g. digital output, digital input, analog output, analog input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Scaling the digital value to the physical value range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Monitoring the signal quality</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Individual drive functions in PCS 7</a:t>
            </a:r>
            <a:endParaRPr lang="en-US" b="1" dirty="0">
              <a:solidFill>
                <a:schemeClr val="bg1"/>
              </a:solidFill>
            </a:endParaRPr>
          </a:p>
        </p:txBody>
      </p:sp>
      <p:sp>
        <p:nvSpPr>
          <p:cNvPr id="27652"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P01-04 Individual drive functions</a:t>
            </a:r>
          </a:p>
        </p:txBody>
      </p:sp>
    </p:spTree>
    <p:custDataLst>
      <p:tags r:id="rId1"/>
    </p:custDataLst>
    <p:extLst>
      <p:ext uri="{BB962C8B-B14F-4D97-AF65-F5344CB8AC3E}">
        <p14:creationId xmlns:p14="http://schemas.microsoft.com/office/powerpoint/2010/main" val="12434005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 block </a:t>
            </a:r>
            <a:r>
              <a:rPr lang="en-US" sz="1600" dirty="0" err="1">
                <a:solidFill>
                  <a:schemeClr val="tx1"/>
                </a:solidFill>
                <a:latin typeface="Arial" charset="0"/>
              </a:rPr>
              <a:t>MotL</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Used for controlling pumps/agitators in the laboratory plant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Properties: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Control with one control signal (on/off)</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Monitoring function through running feedback</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Advantages: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No programming of the control, protection and monitoring functions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Uniform parameters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Uniform visualization (see P02-01 HMI generation)</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p:txBody>
      </p:sp>
      <p:sp>
        <p:nvSpPr>
          <p:cNvPr id="8"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Individual drive function </a:t>
            </a:r>
            <a:r>
              <a:rPr lang="en-US" b="1" dirty="0" err="1">
                <a:solidFill>
                  <a:schemeClr val="bg1"/>
                </a:solidFill>
              </a:rPr>
              <a:t>MotL</a:t>
            </a:r>
            <a:r>
              <a:rPr lang="en-US" b="1" dirty="0">
                <a:solidFill>
                  <a:schemeClr val="bg1"/>
                </a:solidFill>
              </a:rPr>
              <a:t> (PCS 7 Advanced Process Library)</a:t>
            </a:r>
          </a:p>
        </p:txBody>
      </p:sp>
      <p:sp>
        <p:nvSpPr>
          <p:cNvPr id="28677" name="Rectangle 9"/>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P01-04 Individual drive functions</a:t>
            </a:r>
          </a:p>
        </p:txBody>
      </p:sp>
      <p:pic>
        <p:nvPicPr>
          <p:cNvPr id="9" name="Grafik 8" descr="fig1c"/>
          <p:cNvPicPr/>
          <p:nvPr/>
        </p:nvPicPr>
        <p:blipFill>
          <a:blip r:embed="rId4">
            <a:extLst>
              <a:ext uri="{28A0092B-C50C-407E-A947-70E740481C1C}">
                <a14:useLocalDpi xmlns:a14="http://schemas.microsoft.com/office/drawing/2010/main" val="0"/>
              </a:ext>
            </a:extLst>
          </a:blip>
          <a:srcRect/>
          <a:stretch>
            <a:fillRect/>
          </a:stretch>
        </p:blipFill>
        <p:spPr bwMode="auto">
          <a:xfrm>
            <a:off x="8836024" y="2269620"/>
            <a:ext cx="2639695" cy="3931688"/>
          </a:xfrm>
          <a:prstGeom prst="rect">
            <a:avLst/>
          </a:prstGeom>
          <a:noFill/>
          <a:ln>
            <a:noFill/>
          </a:ln>
        </p:spPr>
      </p:pic>
    </p:spTree>
    <p:custDataLst>
      <p:tags r:id="rId1"/>
    </p:custDataLst>
    <p:extLst>
      <p:ext uri="{BB962C8B-B14F-4D97-AF65-F5344CB8AC3E}">
        <p14:creationId xmlns:p14="http://schemas.microsoft.com/office/powerpoint/2010/main" val="31458512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t="22552" b="6247"/>
          <a:stretch/>
        </p:blipFill>
        <p:spPr>
          <a:xfrm>
            <a:off x="8836025" y="1880333"/>
            <a:ext cx="2871577" cy="2727125"/>
          </a:xfrm>
          <a:prstGeom prst="rect">
            <a:avLst/>
          </a:prstGeom>
        </p:spPr>
      </p:pic>
      <p:sp>
        <p:nvSpPr>
          <p:cNvPr id="12295" name="Rectangle 11"/>
          <p:cNvSpPr>
            <a:spLocks noGrp="1" noChangeArrowheads="1"/>
          </p:cNvSpPr>
          <p:nvPr>
            <p:ph type="title"/>
          </p:nvPr>
        </p:nvSpPr>
        <p:spPr/>
        <p:txBody>
          <a:bodyPr/>
          <a:lstStyle/>
          <a:p>
            <a:r>
              <a:rPr lang="en-US" noProof="1"/>
              <a:t>Learn-/Training Documents PCS 7</a:t>
            </a:r>
            <a:r>
              <a:rPr lang="en-US" dirty="0"/>
              <a:t/>
            </a:r>
            <a:br>
              <a:rPr lang="en-US" dirty="0"/>
            </a:br>
            <a:r>
              <a:rPr lang="en-US" b="0" dirty="0"/>
              <a:t>Contents</a:t>
            </a:r>
          </a:p>
        </p:txBody>
      </p:sp>
      <p:sp>
        <p:nvSpPr>
          <p:cNvPr id="8" name="cdtPicture Placeholder 10 Id11"/>
          <p:cNvSpPr txBox="1">
            <a:spLocks/>
          </p:cNvSpPr>
          <p:nvPr>
            <p:custDataLst>
              <p:tags r:id="rId2"/>
            </p:custDataLst>
          </p:nvPr>
        </p:nvSpPr>
        <p:spPr>
          <a:xfrm>
            <a:off x="0" y="1412875"/>
            <a:ext cx="4514977" cy="4752975"/>
          </a:xfrm>
          <a:prstGeom prst="rect">
            <a:avLst/>
          </a:prstGeom>
        </p:spPr>
        <p:txBody>
          <a:bodyPr/>
          <a:lstStyle>
            <a:lvl1pPr marL="0" indent="0" algn="l" rtl="0" fontAlgn="base">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kern="0"/>
              <a:t> </a:t>
            </a:r>
            <a:endParaRPr lang="en-US" kern="0" dirty="0"/>
          </a:p>
        </p:txBody>
      </p:sp>
      <p:sp>
        <p:nvSpPr>
          <p:cNvPr id="10" name="Text Box 7"/>
          <p:cNvSpPr txBox="1">
            <a:spLocks noChangeArrowheads="1"/>
          </p:cNvSpPr>
          <p:nvPr/>
        </p:nvSpPr>
        <p:spPr bwMode="auto">
          <a:xfrm>
            <a:off x="332237" y="1452717"/>
            <a:ext cx="11364703" cy="3694868"/>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P01-01 Process description</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P01-02 Hardware configuration</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P01-03 Plant hierarchy </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P01-04 Individual drive functions                    </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P01-05 Functional safety                          </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P01-06 Control loop and other control functions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P01-07 Importing plant design data</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P01-08 Sequential control systems    </a:t>
            </a:r>
          </a:p>
        </p:txBody>
      </p:sp>
      <p:sp>
        <p:nvSpPr>
          <p:cNvPr id="11" name="Text Box 8"/>
          <p:cNvSpPr txBox="1">
            <a:spLocks noChangeArrowheads="1"/>
          </p:cNvSpPr>
          <p:nvPr/>
        </p:nvSpPr>
        <p:spPr bwMode="auto">
          <a:xfrm>
            <a:off x="332237" y="4715585"/>
            <a:ext cx="11375366" cy="1485723"/>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vl2pPr marL="742950" lvl="1" indent="-285750">
              <a:buFont typeface="Wingdings" pitchFamily="2" charset="2"/>
              <a:buChar char="§"/>
              <a:defRPr sz="1600">
                <a:solidFill>
                  <a:schemeClr val="tx1"/>
                </a:solidFill>
                <a:latin typeface="Arial" charset="0"/>
              </a:defRPr>
            </a:lvl2pPr>
          </a:lstStyle>
          <a:p>
            <a:pPr marL="180975" lvl="1" indent="-180975">
              <a:spcBef>
                <a:spcPts val="600"/>
              </a:spcBef>
              <a:buClr>
                <a:schemeClr val="accent1"/>
              </a:buClr>
              <a:buFont typeface="Arial" pitchFamily="34" charset="0"/>
              <a:buChar char="•"/>
            </a:pPr>
            <a:r>
              <a:rPr lang="en-US" dirty="0"/>
              <a:t>P02-01 HMI generation                          </a:t>
            </a:r>
          </a:p>
          <a:p>
            <a:pPr marL="180975" lvl="1" indent="-180975">
              <a:spcBef>
                <a:spcPts val="600"/>
              </a:spcBef>
              <a:buClr>
                <a:schemeClr val="accent1"/>
              </a:buClr>
              <a:buFont typeface="Arial" pitchFamily="34" charset="0"/>
              <a:buChar char="•"/>
            </a:pPr>
            <a:r>
              <a:rPr lang="en-US" dirty="0"/>
              <a:t>P02-02 Alarm engineering                       </a:t>
            </a:r>
          </a:p>
          <a:p>
            <a:pPr marL="180975" lvl="1" indent="-180975">
              <a:spcBef>
                <a:spcPts val="600"/>
              </a:spcBef>
              <a:buClr>
                <a:schemeClr val="accent1"/>
              </a:buClr>
              <a:buFont typeface="Arial" pitchFamily="34" charset="0"/>
              <a:buChar char="•"/>
            </a:pPr>
            <a:r>
              <a:rPr lang="en-US" dirty="0"/>
              <a:t>P02-03 Archiving and trend reporting</a:t>
            </a:r>
          </a:p>
          <a:p>
            <a:pPr lvl="1">
              <a:spcBef>
                <a:spcPts val="600"/>
              </a:spcBef>
            </a:pPr>
            <a:endParaRPr lang="de-CH" dirty="0"/>
          </a:p>
        </p:txBody>
      </p:sp>
      <p:sp>
        <p:nvSpPr>
          <p:cNvPr id="12" name="Rectangle 12"/>
          <p:cNvSpPr>
            <a:spLocks noChangeArrowheads="1"/>
          </p:cNvSpPr>
          <p:nvPr/>
        </p:nvSpPr>
        <p:spPr bwMode="auto">
          <a:xfrm>
            <a:off x="626400" y="4715585"/>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pPr>
              <a:spcBef>
                <a:spcPts val="0"/>
              </a:spcBef>
            </a:pPr>
            <a:r>
              <a:rPr lang="en-US" b="1">
                <a:solidFill>
                  <a:schemeClr val="bg1"/>
                </a:solidFill>
              </a:rPr>
              <a:t>MODULE 2</a:t>
            </a:r>
            <a:endParaRPr lang="en-US" b="1" dirty="0">
              <a:solidFill>
                <a:schemeClr val="bg1"/>
              </a:solidFill>
            </a:endParaRPr>
          </a:p>
        </p:txBody>
      </p:sp>
      <p:sp>
        <p:nvSpPr>
          <p:cNvPr id="13"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pPr>
              <a:spcBef>
                <a:spcPts val="0"/>
              </a:spcBef>
            </a:pPr>
            <a:r>
              <a:rPr lang="en-US" b="1">
                <a:solidFill>
                  <a:schemeClr val="bg1"/>
                </a:solidFill>
              </a:rPr>
              <a:t>MODULE 1 </a:t>
            </a:r>
            <a:endParaRPr lang="en-US" b="1" dirty="0">
              <a:solidFill>
                <a:schemeClr val="bg1"/>
              </a:solidFill>
            </a:endParaRPr>
          </a:p>
        </p:txBody>
      </p:sp>
    </p:spTree>
    <p:custDataLst>
      <p:tags r:id="rId1"/>
    </p:custDataLst>
    <p:extLst>
      <p:ext uri="{BB962C8B-B14F-4D97-AF65-F5344CB8AC3E}">
        <p14:creationId xmlns:p14="http://schemas.microsoft.com/office/powerpoint/2010/main" val="10635260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Pump SCE.A1.T2-P001 for draining the reactor content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Pump is driven by a motor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Motor has the following signals: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Signal for control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Signal for running feedback</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Template from PCS 7 AP library</a:t>
            </a:r>
          </a:p>
          <a:p>
            <a:pPr marL="357188" lvl="2" indent="-174625">
              <a:spcBef>
                <a:spcPts val="600"/>
              </a:spcBef>
              <a:buClr>
                <a:schemeClr val="accent1"/>
              </a:buClr>
              <a:buFont typeface="Arial" pitchFamily="34" charset="0"/>
              <a:buChar char="•"/>
            </a:pPr>
            <a:r>
              <a:rPr lang="en-US" sz="1600" dirty="0" err="1">
                <a:solidFill>
                  <a:schemeClr val="tx1"/>
                </a:solidFill>
                <a:latin typeface="Arial" charset="0"/>
              </a:rPr>
              <a:t>MotorLean</a:t>
            </a:r>
            <a:endParaRPr lang="en-US" sz="1600" dirty="0">
              <a:solidFill>
                <a:schemeClr val="tx1"/>
              </a:solidFill>
              <a:latin typeface="Arial" charset="0"/>
            </a:endParaRPr>
          </a:p>
        </p:txBody>
      </p:sp>
      <p:sp>
        <p:nvSpPr>
          <p:cNvPr id="8"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Implementation of a pump of the laboratory plant</a:t>
            </a:r>
          </a:p>
        </p:txBody>
      </p:sp>
      <p:sp>
        <p:nvSpPr>
          <p:cNvPr id="29700" name="Rectangle 33"/>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P01-04 Individual drive functions</a:t>
            </a:r>
          </a:p>
        </p:txBody>
      </p:sp>
      <p:graphicFrame>
        <p:nvGraphicFramePr>
          <p:cNvPr id="29753" name="Group 57"/>
          <p:cNvGraphicFramePr>
            <a:graphicFrameLocks noGrp="1"/>
          </p:cNvGraphicFramePr>
          <p:nvPr>
            <p:extLst>
              <p:ext uri="{D42A27DB-BD31-4B8C-83A1-F6EECF244321}">
                <p14:modId xmlns:p14="http://schemas.microsoft.com/office/powerpoint/2010/main" val="3581547049"/>
              </p:ext>
            </p:extLst>
          </p:nvPr>
        </p:nvGraphicFramePr>
        <p:xfrm>
          <a:off x="627063" y="4772560"/>
          <a:ext cx="11069877" cy="1408113"/>
        </p:xfrm>
        <a:graphic>
          <a:graphicData uri="http://schemas.openxmlformats.org/drawingml/2006/table">
            <a:tbl>
              <a:tblPr/>
              <a:tblGrid>
                <a:gridCol w="4236565">
                  <a:extLst>
                    <a:ext uri="{9D8B030D-6E8A-4147-A177-3AD203B41FA5}">
                      <a16:colId xmlns:a16="http://schemas.microsoft.com/office/drawing/2014/main" xmlns="" val="20000"/>
                    </a:ext>
                  </a:extLst>
                </a:gridCol>
                <a:gridCol w="1677387">
                  <a:extLst>
                    <a:ext uri="{9D8B030D-6E8A-4147-A177-3AD203B41FA5}">
                      <a16:colId xmlns:a16="http://schemas.microsoft.com/office/drawing/2014/main" xmlns="" val="20001"/>
                    </a:ext>
                  </a:extLst>
                </a:gridCol>
                <a:gridCol w="1790098">
                  <a:extLst>
                    <a:ext uri="{9D8B030D-6E8A-4147-A177-3AD203B41FA5}">
                      <a16:colId xmlns:a16="http://schemas.microsoft.com/office/drawing/2014/main" xmlns="" val="20002"/>
                    </a:ext>
                  </a:extLst>
                </a:gridCol>
                <a:gridCol w="3365827">
                  <a:extLst>
                    <a:ext uri="{9D8B030D-6E8A-4147-A177-3AD203B41FA5}">
                      <a16:colId xmlns:a16="http://schemas.microsoft.com/office/drawing/2014/main" xmlns="" val="20003"/>
                    </a:ext>
                  </a:extLst>
                </a:gridCol>
              </a:tblGrid>
              <a:tr h="371559">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chemeClr val="bg1"/>
                          </a:solidFill>
                          <a:effectLst/>
                          <a:latin typeface="Arial" charset="0"/>
                          <a:cs typeface="Arial" charset="0"/>
                        </a:rPr>
                        <a:t>Symbol</a:t>
                      </a:r>
                    </a:p>
                  </a:txBody>
                  <a:tcPr marL="121984" marR="121984" marT="45730" marB="45730" horzOverflow="overflow">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chemeClr val="bg1"/>
                          </a:solidFill>
                          <a:effectLst/>
                          <a:latin typeface="Arial" charset="0"/>
                          <a:cs typeface="Arial" charset="0"/>
                        </a:rPr>
                        <a:t>Address</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chemeClr val="bg1"/>
                          </a:solidFill>
                          <a:effectLst/>
                          <a:latin typeface="Arial" charset="0"/>
                          <a:cs typeface="Arial" charset="0"/>
                        </a:rPr>
                        <a:t>Data type</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chemeClr val="bg1"/>
                          </a:solidFill>
                          <a:effectLst/>
                          <a:latin typeface="Arial" charset="0"/>
                          <a:cs typeface="Arial" charset="0"/>
                        </a:rPr>
                        <a:t>Symbol comment</a:t>
                      </a:r>
                    </a:p>
                  </a:txBody>
                  <a:tcPr marL="121984" marR="121984" marT="45730" marB="45730" horzOverflow="overflow">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extLst>
                  <a:ext uri="{0D108BD9-81ED-4DB2-BD59-A6C34878D82A}">
                    <a16:rowId xmlns:a16="http://schemas.microsoft.com/office/drawing/2014/main" xmlns="" val="10000"/>
                  </a:ext>
                </a:extLst>
              </a:tr>
              <a:tr h="51827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A1.T2.A1T2S003.SO+.O+</a:t>
                      </a:r>
                    </a:p>
                  </a:txBody>
                  <a:tcPr marL="121984" marR="121984" marT="45730" marB="45730"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I 1.3</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a:ln>
                            <a:noFill/>
                          </a:ln>
                          <a:solidFill>
                            <a:srgbClr val="000000"/>
                          </a:solidFill>
                          <a:effectLst/>
                          <a:latin typeface="Arial" charset="0"/>
                          <a:cs typeface="Arial" charset="0"/>
                        </a:rPr>
                        <a:t>pump outlet reactor R001 </a:t>
                      </a:r>
                      <a:br>
                        <a:rPr kumimoji="0" lang="en-US" sz="1400" b="0" i="0" u="none" strike="noStrike" cap="none" normalizeH="0" baseline="0" dirty="0">
                          <a:ln>
                            <a:noFill/>
                          </a:ln>
                          <a:solidFill>
                            <a:srgbClr val="000000"/>
                          </a:solidFill>
                          <a:effectLst/>
                          <a:latin typeface="Arial" charset="0"/>
                          <a:cs typeface="Arial" charset="0"/>
                        </a:rPr>
                      </a:br>
                      <a:r>
                        <a:rPr kumimoji="0" lang="en-US" sz="1400" b="0" i="0" u="none" strike="noStrike" cap="none" normalizeH="0" baseline="0" dirty="0">
                          <a:ln>
                            <a:noFill/>
                          </a:ln>
                          <a:solidFill>
                            <a:srgbClr val="000000"/>
                          </a:solidFill>
                          <a:effectLst/>
                          <a:latin typeface="Arial" charset="0"/>
                          <a:cs typeface="Arial" charset="0"/>
                        </a:rPr>
                        <a:t>feedback on</a:t>
                      </a:r>
                      <a:endParaRPr kumimoji="0" lang="de-DE" sz="1400" b="0" i="0" u="none" strike="noStrike" cap="none" normalizeH="0" baseline="0" dirty="0">
                        <a:ln>
                          <a:noFill/>
                        </a:ln>
                        <a:solidFill>
                          <a:srgbClr val="000000"/>
                        </a:solidFill>
                        <a:effectLst/>
                        <a:latin typeface="Arial" charset="0"/>
                        <a:cs typeface="Arial" charset="0"/>
                      </a:endParaRPr>
                    </a:p>
                  </a:txBody>
                  <a:tcPr marL="121984" marR="121984" marT="45730" marB="4573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1"/>
                  </a:ext>
                </a:extLst>
              </a:tr>
              <a:tr h="51827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A1.T2.A1T2S003.SV.C</a:t>
                      </a:r>
                    </a:p>
                  </a:txBody>
                  <a:tcPr marL="121984" marR="121984" marT="45730" marB="45730"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Q 3.4</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Arial" charset="0"/>
                        </a:rPr>
                        <a:t>pump outlet reactor R001 </a:t>
                      </a:r>
                      <a:br>
                        <a:rPr kumimoji="0" lang="de-DE" sz="1400" b="0" i="0" u="none" strike="noStrike" cap="none" normalizeH="0" baseline="0" dirty="0">
                          <a:ln>
                            <a:noFill/>
                          </a:ln>
                          <a:solidFill>
                            <a:srgbClr val="000000"/>
                          </a:solidFill>
                          <a:effectLst/>
                          <a:latin typeface="Arial" charset="0"/>
                          <a:cs typeface="Arial" charset="0"/>
                        </a:rPr>
                      </a:br>
                      <a:r>
                        <a:rPr kumimoji="0" lang="de-DE" sz="1400" b="0" i="0" u="none" strike="noStrike" cap="none" normalizeH="0" baseline="0" dirty="0">
                          <a:ln>
                            <a:noFill/>
                          </a:ln>
                          <a:solidFill>
                            <a:srgbClr val="000000"/>
                          </a:solidFill>
                          <a:effectLst/>
                          <a:latin typeface="Arial" charset="0"/>
                          <a:cs typeface="Arial" charset="0"/>
                        </a:rPr>
                        <a:t>actuating signal</a:t>
                      </a:r>
                    </a:p>
                  </a:txBody>
                  <a:tcPr marL="121984" marR="121984" marT="45730" marB="4573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extLst>
                  <a:ext uri="{0D108BD9-81ED-4DB2-BD59-A6C34878D82A}">
                    <a16:rowId xmlns:a16="http://schemas.microsoft.com/office/drawing/2014/main" xmlns="" val="10002"/>
                  </a:ext>
                </a:extLst>
              </a:tr>
            </a:tbl>
          </a:graphicData>
        </a:graphic>
      </p:graphicFrame>
      <p:grpSp>
        <p:nvGrpSpPr>
          <p:cNvPr id="3" name="Gruppieren 2"/>
          <p:cNvGrpSpPr/>
          <p:nvPr/>
        </p:nvGrpSpPr>
        <p:grpSpPr>
          <a:xfrm>
            <a:off x="7134283" y="2176332"/>
            <a:ext cx="4573320" cy="2211729"/>
            <a:chOff x="7134283" y="2140873"/>
            <a:chExt cx="4573320" cy="2211729"/>
          </a:xfrm>
        </p:grpSpPr>
        <p:pic>
          <p:nvPicPr>
            <p:cNvPr id="9" name="Grafik 8" descr="P01-04_fig_Pumpe.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4283" y="2140873"/>
              <a:ext cx="4573320" cy="221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9867569" y="2608028"/>
              <a:ext cx="626775" cy="218586"/>
            </a:xfrm>
            <a:prstGeom prst="rect">
              <a:avLst/>
            </a:prstGeom>
            <a:solidFill>
              <a:srgbClr val="FFFFFF"/>
            </a:solidFill>
          </p:spPr>
          <p:txBody>
            <a:bodyPr wrap="none" lIns="0" tIns="0" rIns="0" bIns="0" rtlCol="0">
              <a:spAutoFit/>
            </a:bodyPr>
            <a:lstStyle/>
            <a:p>
              <a:pPr algn="l">
                <a:lnSpc>
                  <a:spcPct val="110000"/>
                </a:lnSpc>
                <a:spcBef>
                  <a:spcPts val="0"/>
                </a:spcBef>
              </a:pPr>
              <a:r>
                <a:rPr lang="en-US" sz="1400" dirty="0">
                  <a:solidFill>
                    <a:schemeClr val="tx1"/>
                  </a:solidFill>
                </a:rPr>
                <a:t>Reactor</a:t>
              </a:r>
            </a:p>
          </p:txBody>
        </p:sp>
      </p:grpSp>
    </p:spTree>
    <p:custDataLst>
      <p:tags r:id="rId1"/>
    </p:custDataLst>
    <p:extLst>
      <p:ext uri="{BB962C8B-B14F-4D97-AF65-F5344CB8AC3E}">
        <p14:creationId xmlns:p14="http://schemas.microsoft.com/office/powerpoint/2010/main" val="35514370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P01-05 Functional safety</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Functional safety with tools of process control engineering (PCE)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Standard circuits for functional safety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Design of an interlock for the laboratory plant</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CFC for manual operation of the motor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Adding the interlock for motor in CFC</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Interconnections between CFCs </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25482255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3"/>
            </p:custDataLst>
            <p:extLst>
              <p:ext uri="{D42A27DB-BD31-4B8C-83A1-F6EECF244321}">
                <p14:modId xmlns:p14="http://schemas.microsoft.com/office/powerpoint/2010/main" val="2211916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2" name="think-cell Folie" r:id="rId6" imgW="360" imgH="360" progId="">
                  <p:embed/>
                </p:oleObj>
              </mc:Choice>
              <mc:Fallback>
                <p:oleObj name="think-cell Foli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p:nvSpPr>
        <p:spPr bwMode="auto">
          <a:xfrm>
            <a:off x="332237" y="144410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Protection of process plants against fault states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In reference to the process variables, there </a:t>
            </a:r>
            <a:br>
              <a:rPr lang="en-US" sz="1600" dirty="0">
                <a:solidFill>
                  <a:schemeClr val="tx1"/>
                </a:solidFill>
                <a:latin typeface="Arial" charset="0"/>
              </a:rPr>
            </a:br>
            <a:r>
              <a:rPr lang="en-US" sz="1600" dirty="0">
                <a:solidFill>
                  <a:schemeClr val="tx1"/>
                </a:solidFill>
                <a:latin typeface="Arial" charset="0"/>
              </a:rPr>
              <a:t>are 3 value ranges</a:t>
            </a:r>
          </a:p>
        </p:txBody>
      </p:sp>
      <p:sp>
        <p:nvSpPr>
          <p:cNvPr id="7" name="Rectangle 10"/>
          <p:cNvSpPr>
            <a:spLocks noChangeArrowheads="1"/>
          </p:cNvSpPr>
          <p:nvPr/>
        </p:nvSpPr>
        <p:spPr bwMode="auto">
          <a:xfrm>
            <a:off x="626400" y="143972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Functional safety with tools of process control engineering (PCE)</a:t>
            </a:r>
          </a:p>
        </p:txBody>
      </p:sp>
      <p:sp>
        <p:nvSpPr>
          <p:cNvPr id="31748" name="Rectangle 9"/>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P01-05 Functional safety</a:t>
            </a:r>
          </a:p>
        </p:txBody>
      </p:sp>
      <p:sp>
        <p:nvSpPr>
          <p:cNvPr id="8" name="Rechteck 7"/>
          <p:cNvSpPr/>
          <p:nvPr/>
        </p:nvSpPr>
        <p:spPr bwMode="auto">
          <a:xfrm>
            <a:off x="7053618" y="2365497"/>
            <a:ext cx="914400" cy="1219200"/>
          </a:xfrm>
          <a:prstGeom prst="rect">
            <a:avLst/>
          </a:prstGeom>
          <a:solidFill>
            <a:srgbClr val="AFB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9" name="Rechteck 8"/>
          <p:cNvSpPr/>
          <p:nvPr/>
        </p:nvSpPr>
        <p:spPr bwMode="auto">
          <a:xfrm>
            <a:off x="7053618" y="3584697"/>
            <a:ext cx="914400" cy="1219200"/>
          </a:xfrm>
          <a:prstGeom prst="rect">
            <a:avLst/>
          </a:prstGeom>
          <a:solidFill>
            <a:srgbClr val="C8D2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0" name="Rechteck 9"/>
          <p:cNvSpPr/>
          <p:nvPr/>
        </p:nvSpPr>
        <p:spPr bwMode="auto">
          <a:xfrm>
            <a:off x="7053618" y="4803895"/>
            <a:ext cx="914400" cy="1219200"/>
          </a:xfrm>
          <a:prstGeom prst="rect">
            <a:avLst/>
          </a:prstGeom>
          <a:solidFill>
            <a:srgbClr val="DCE1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1" name="Rechteck 10"/>
          <p:cNvSpPr/>
          <p:nvPr/>
        </p:nvSpPr>
        <p:spPr bwMode="auto">
          <a:xfrm>
            <a:off x="8339319" y="2365497"/>
            <a:ext cx="914400" cy="1219200"/>
          </a:xfrm>
          <a:prstGeom prst="rect">
            <a:avLst/>
          </a:prstGeom>
          <a:solidFill>
            <a:srgbClr val="AFB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2" name="Rechteck 11"/>
          <p:cNvSpPr/>
          <p:nvPr/>
        </p:nvSpPr>
        <p:spPr bwMode="auto">
          <a:xfrm>
            <a:off x="8339319" y="3584697"/>
            <a:ext cx="914400" cy="1219200"/>
          </a:xfrm>
          <a:prstGeom prst="rect">
            <a:avLst/>
          </a:prstGeom>
          <a:solidFill>
            <a:srgbClr val="C8D2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3" name="Rechteck 12"/>
          <p:cNvSpPr/>
          <p:nvPr/>
        </p:nvSpPr>
        <p:spPr bwMode="auto">
          <a:xfrm>
            <a:off x="8339319" y="4803895"/>
            <a:ext cx="914400" cy="1219200"/>
          </a:xfrm>
          <a:prstGeom prst="rect">
            <a:avLst/>
          </a:prstGeom>
          <a:solidFill>
            <a:srgbClr val="DCE1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4" name="Rechteck 13"/>
          <p:cNvSpPr/>
          <p:nvPr/>
        </p:nvSpPr>
        <p:spPr bwMode="auto">
          <a:xfrm>
            <a:off x="9630563" y="2365497"/>
            <a:ext cx="914400" cy="1219200"/>
          </a:xfrm>
          <a:prstGeom prst="rect">
            <a:avLst/>
          </a:prstGeom>
          <a:solidFill>
            <a:srgbClr val="AFB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5" name="Rechteck 14"/>
          <p:cNvSpPr/>
          <p:nvPr/>
        </p:nvSpPr>
        <p:spPr bwMode="auto">
          <a:xfrm>
            <a:off x="9630563" y="3584697"/>
            <a:ext cx="914400" cy="1219200"/>
          </a:xfrm>
          <a:prstGeom prst="rect">
            <a:avLst/>
          </a:prstGeom>
          <a:solidFill>
            <a:srgbClr val="C8D2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6" name="Rechteck 15"/>
          <p:cNvSpPr/>
          <p:nvPr/>
        </p:nvSpPr>
        <p:spPr bwMode="auto">
          <a:xfrm>
            <a:off x="9630563" y="4803895"/>
            <a:ext cx="914400" cy="1219200"/>
          </a:xfrm>
          <a:prstGeom prst="rect">
            <a:avLst/>
          </a:prstGeom>
          <a:solidFill>
            <a:srgbClr val="DCE1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7" name="Freihandform 16"/>
          <p:cNvSpPr/>
          <p:nvPr/>
        </p:nvSpPr>
        <p:spPr bwMode="auto">
          <a:xfrm>
            <a:off x="7286374" y="4371634"/>
            <a:ext cx="681644" cy="369332"/>
          </a:xfrm>
          <a:custGeom>
            <a:avLst/>
            <a:gdLst>
              <a:gd name="connsiteX0" fmla="*/ 0 w 681644"/>
              <a:gd name="connsiteY0" fmla="*/ 321426 h 321426"/>
              <a:gd name="connsiteX1" fmla="*/ 72044 w 681644"/>
              <a:gd name="connsiteY1" fmla="*/ 0 h 321426"/>
              <a:gd name="connsiteX2" fmla="*/ 681644 w 681644"/>
              <a:gd name="connsiteY2" fmla="*/ 0 h 321426"/>
            </a:gdLst>
            <a:ahLst/>
            <a:cxnLst>
              <a:cxn ang="0">
                <a:pos x="connsiteX0" y="connsiteY0"/>
              </a:cxn>
              <a:cxn ang="0">
                <a:pos x="connsiteX1" y="connsiteY1"/>
              </a:cxn>
              <a:cxn ang="0">
                <a:pos x="connsiteX2" y="connsiteY2"/>
              </a:cxn>
            </a:cxnLst>
            <a:rect l="l" t="t" r="r" b="b"/>
            <a:pathLst>
              <a:path w="681644" h="321426">
                <a:moveTo>
                  <a:pt x="0" y="321426"/>
                </a:moveTo>
                <a:lnTo>
                  <a:pt x="72044" y="0"/>
                </a:lnTo>
                <a:lnTo>
                  <a:pt x="681644" y="0"/>
                </a:lnTo>
              </a:path>
            </a:pathLst>
          </a:custGeom>
          <a:noFill/>
          <a:ln w="19050">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18" name="Freihandform 17"/>
          <p:cNvSpPr/>
          <p:nvPr/>
        </p:nvSpPr>
        <p:spPr bwMode="auto">
          <a:xfrm>
            <a:off x="8588701" y="3656740"/>
            <a:ext cx="493222" cy="369332"/>
          </a:xfrm>
          <a:custGeom>
            <a:avLst/>
            <a:gdLst>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Lst>
            <a:ahLst/>
            <a:cxnLst>
              <a:cxn ang="0">
                <a:pos x="connsiteX0" y="connsiteY0"/>
              </a:cxn>
              <a:cxn ang="0">
                <a:pos x="connsiteX1" y="connsiteY1"/>
              </a:cxn>
              <a:cxn ang="0">
                <a:pos x="connsiteX2" y="connsiteY2"/>
              </a:cxn>
            </a:cxnLst>
            <a:rect l="l" t="t" r="r" b="b"/>
            <a:pathLst>
              <a:path w="493222" h="1003069">
                <a:moveTo>
                  <a:pt x="0" y="1003069"/>
                </a:moveTo>
                <a:cubicBezTo>
                  <a:pt x="48029" y="635462"/>
                  <a:pt x="18473" y="168101"/>
                  <a:pt x="243840" y="0"/>
                </a:cubicBezTo>
                <a:cubicBezTo>
                  <a:pt x="415636" y="108989"/>
                  <a:pt x="432263" y="267854"/>
                  <a:pt x="493222" y="410094"/>
                </a:cubicBezTo>
              </a:path>
            </a:pathLst>
          </a:custGeom>
          <a:noFill/>
          <a:ln w="19050">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cxnSp>
        <p:nvCxnSpPr>
          <p:cNvPr id="19" name="Gerade Verbindung 18"/>
          <p:cNvCxnSpPr/>
          <p:nvPr/>
        </p:nvCxnSpPr>
        <p:spPr bwMode="auto">
          <a:xfrm flipV="1">
            <a:off x="9924279" y="2476333"/>
            <a:ext cx="254924" cy="1490749"/>
          </a:xfrm>
          <a:prstGeom prst="line">
            <a:avLst/>
          </a:prstGeom>
          <a:solidFill>
            <a:schemeClr val="tx2"/>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p:nvCxnSpPr>
        <p:spPr bwMode="auto">
          <a:xfrm>
            <a:off x="8339319" y="3765729"/>
            <a:ext cx="2455026" cy="0"/>
          </a:xfrm>
          <a:prstGeom prst="line">
            <a:avLst/>
          </a:prstGeom>
          <a:solidFill>
            <a:schemeClr val="tx2"/>
          </a:solidFill>
          <a:ln w="28575" cap="flat" cmpd="sng" algn="ctr">
            <a:solidFill>
              <a:srgbClr val="646E78"/>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p:nvCxnSpPr>
        <p:spPr bwMode="auto">
          <a:xfrm>
            <a:off x="7053618" y="4792812"/>
            <a:ext cx="3740727" cy="0"/>
          </a:xfrm>
          <a:prstGeom prst="line">
            <a:avLst/>
          </a:prstGeom>
          <a:solidFill>
            <a:schemeClr val="tx2"/>
          </a:solidFill>
          <a:ln w="28575" cap="flat" cmpd="sng" algn="ctr">
            <a:solidFill>
              <a:srgbClr val="646E78"/>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2" name="Textfeld 21"/>
          <p:cNvSpPr txBox="1"/>
          <p:nvPr/>
        </p:nvSpPr>
        <p:spPr>
          <a:xfrm>
            <a:off x="7242316" y="2153910"/>
            <a:ext cx="537006" cy="203133"/>
          </a:xfrm>
          <a:prstGeom prst="rect">
            <a:avLst/>
          </a:prstGeom>
          <a:noFill/>
        </p:spPr>
        <p:txBody>
          <a:bodyPr wrap="none" lIns="0" tIns="0" rIns="0" bIns="0" rtlCol="0">
            <a:spAutoFit/>
          </a:bodyPr>
          <a:lstStyle/>
          <a:p>
            <a:pPr algn="ctr">
              <a:lnSpc>
                <a:spcPct val="110000"/>
              </a:lnSpc>
              <a:spcBef>
                <a:spcPts val="0"/>
              </a:spcBef>
            </a:pPr>
            <a:r>
              <a:rPr lang="en-US" sz="1200">
                <a:solidFill>
                  <a:schemeClr val="tx1"/>
                </a:solidFill>
              </a:rPr>
              <a:t>Curve 1</a:t>
            </a:r>
            <a:endParaRPr lang="en-US" sz="1200" dirty="0">
              <a:solidFill>
                <a:schemeClr val="tx1"/>
              </a:solidFill>
            </a:endParaRPr>
          </a:p>
        </p:txBody>
      </p:sp>
      <p:sp>
        <p:nvSpPr>
          <p:cNvPr id="23" name="Textfeld 22"/>
          <p:cNvSpPr txBox="1"/>
          <p:nvPr/>
        </p:nvSpPr>
        <p:spPr>
          <a:xfrm>
            <a:off x="8528017" y="2153910"/>
            <a:ext cx="537006" cy="203133"/>
          </a:xfrm>
          <a:prstGeom prst="rect">
            <a:avLst/>
          </a:prstGeom>
          <a:noFill/>
        </p:spPr>
        <p:txBody>
          <a:bodyPr wrap="none" lIns="0" tIns="0" rIns="0" bIns="0" rtlCol="0">
            <a:spAutoFit/>
          </a:bodyPr>
          <a:lstStyle/>
          <a:p>
            <a:pPr algn="ctr">
              <a:lnSpc>
                <a:spcPct val="110000"/>
              </a:lnSpc>
              <a:spcBef>
                <a:spcPts val="0"/>
              </a:spcBef>
            </a:pPr>
            <a:r>
              <a:rPr lang="en-US" sz="1200">
                <a:solidFill>
                  <a:schemeClr val="tx1"/>
                </a:solidFill>
              </a:rPr>
              <a:t>Curve 2</a:t>
            </a:r>
            <a:endParaRPr lang="en-US" sz="1200" dirty="0">
              <a:solidFill>
                <a:schemeClr val="tx1"/>
              </a:solidFill>
            </a:endParaRPr>
          </a:p>
        </p:txBody>
      </p:sp>
      <p:sp>
        <p:nvSpPr>
          <p:cNvPr id="24" name="Textfeld 23"/>
          <p:cNvSpPr txBox="1"/>
          <p:nvPr/>
        </p:nvSpPr>
        <p:spPr>
          <a:xfrm>
            <a:off x="9819261" y="2153910"/>
            <a:ext cx="537006" cy="203133"/>
          </a:xfrm>
          <a:prstGeom prst="rect">
            <a:avLst/>
          </a:prstGeom>
          <a:noFill/>
        </p:spPr>
        <p:txBody>
          <a:bodyPr wrap="none" lIns="0" tIns="0" rIns="0" bIns="0" rtlCol="0">
            <a:spAutoFit/>
          </a:bodyPr>
          <a:lstStyle/>
          <a:p>
            <a:pPr algn="ctr">
              <a:lnSpc>
                <a:spcPct val="110000"/>
              </a:lnSpc>
              <a:spcBef>
                <a:spcPts val="0"/>
              </a:spcBef>
            </a:pPr>
            <a:r>
              <a:rPr lang="en-US" sz="1200">
                <a:solidFill>
                  <a:schemeClr val="tx1"/>
                </a:solidFill>
              </a:rPr>
              <a:t>Curve 3</a:t>
            </a:r>
            <a:endParaRPr lang="en-US" sz="1200" dirty="0">
              <a:solidFill>
                <a:schemeClr val="tx1"/>
              </a:solidFill>
            </a:endParaRPr>
          </a:p>
        </p:txBody>
      </p:sp>
      <p:sp>
        <p:nvSpPr>
          <p:cNvPr id="25" name="Textfeld 24"/>
          <p:cNvSpPr txBox="1"/>
          <p:nvPr/>
        </p:nvSpPr>
        <p:spPr>
          <a:xfrm>
            <a:off x="10811705" y="3773320"/>
            <a:ext cx="904094" cy="593689"/>
          </a:xfrm>
          <a:prstGeom prst="rect">
            <a:avLst/>
          </a:prstGeom>
          <a:noFill/>
        </p:spPr>
        <p:txBody>
          <a:bodyPr wrap="none" lIns="0" tIns="0" rIns="0" bIns="0" rtlCol="0">
            <a:spAutoFit/>
          </a:bodyPr>
          <a:lstStyle/>
          <a:p>
            <a:pPr algn="l">
              <a:lnSpc>
                <a:spcPct val="110000"/>
              </a:lnSpc>
              <a:spcBef>
                <a:spcPts val="0"/>
              </a:spcBef>
            </a:pPr>
            <a:r>
              <a:rPr lang="en-US" sz="1200" dirty="0">
                <a:solidFill>
                  <a:schemeClr val="tx1"/>
                </a:solidFill>
              </a:rPr>
              <a:t>Limit value of</a:t>
            </a:r>
            <a:br>
              <a:rPr lang="en-US" sz="1200" dirty="0">
                <a:solidFill>
                  <a:schemeClr val="tx1"/>
                </a:solidFill>
              </a:rPr>
            </a:br>
            <a:r>
              <a:rPr lang="en-US" sz="1200" dirty="0">
                <a:solidFill>
                  <a:schemeClr val="tx1"/>
                </a:solidFill>
              </a:rPr>
              <a:t>protective</a:t>
            </a:r>
            <a:br>
              <a:rPr lang="en-US" sz="1200" dirty="0">
                <a:solidFill>
                  <a:schemeClr val="tx1"/>
                </a:solidFill>
              </a:rPr>
            </a:br>
            <a:r>
              <a:rPr lang="en-US" sz="1200" dirty="0">
                <a:solidFill>
                  <a:schemeClr val="tx1"/>
                </a:solidFill>
              </a:rPr>
              <a:t>equipment</a:t>
            </a:r>
          </a:p>
        </p:txBody>
      </p:sp>
      <p:sp>
        <p:nvSpPr>
          <p:cNvPr id="26" name="Textfeld 25"/>
          <p:cNvSpPr txBox="1"/>
          <p:nvPr/>
        </p:nvSpPr>
        <p:spPr>
          <a:xfrm>
            <a:off x="10811705" y="4803895"/>
            <a:ext cx="904094" cy="593689"/>
          </a:xfrm>
          <a:prstGeom prst="rect">
            <a:avLst/>
          </a:prstGeom>
          <a:noFill/>
        </p:spPr>
        <p:txBody>
          <a:bodyPr wrap="none" lIns="0" tIns="0" rIns="0" bIns="0" rtlCol="0">
            <a:spAutoFit/>
          </a:bodyPr>
          <a:lstStyle/>
          <a:p>
            <a:pPr>
              <a:lnSpc>
                <a:spcPct val="110000"/>
              </a:lnSpc>
              <a:spcBef>
                <a:spcPts val="0"/>
              </a:spcBef>
            </a:pPr>
            <a:r>
              <a:rPr lang="en-US" sz="1200" dirty="0">
                <a:solidFill>
                  <a:schemeClr val="tx1"/>
                </a:solidFill>
              </a:rPr>
              <a:t>Limit value of</a:t>
            </a:r>
            <a:br>
              <a:rPr lang="en-US" sz="1200" dirty="0">
                <a:solidFill>
                  <a:schemeClr val="tx1"/>
                </a:solidFill>
              </a:rPr>
            </a:br>
            <a:r>
              <a:rPr lang="en-US" sz="1200" dirty="0">
                <a:solidFill>
                  <a:schemeClr val="tx1"/>
                </a:solidFill>
              </a:rPr>
              <a:t>monitoring</a:t>
            </a:r>
            <a:br>
              <a:rPr lang="en-US" sz="1200" dirty="0">
                <a:solidFill>
                  <a:schemeClr val="tx1"/>
                </a:solidFill>
              </a:rPr>
            </a:br>
            <a:r>
              <a:rPr lang="en-US" sz="1200" dirty="0">
                <a:solidFill>
                  <a:schemeClr val="tx1"/>
                </a:solidFill>
              </a:rPr>
              <a:t>device</a:t>
            </a:r>
          </a:p>
        </p:txBody>
      </p:sp>
      <p:sp>
        <p:nvSpPr>
          <p:cNvPr id="27" name="Textfeld 26"/>
          <p:cNvSpPr txBox="1"/>
          <p:nvPr/>
        </p:nvSpPr>
        <p:spPr>
          <a:xfrm>
            <a:off x="10811705" y="6034179"/>
            <a:ext cx="290144" cy="203133"/>
          </a:xfrm>
          <a:prstGeom prst="rect">
            <a:avLst/>
          </a:prstGeom>
          <a:noFill/>
        </p:spPr>
        <p:txBody>
          <a:bodyPr wrap="none" lIns="0" tIns="0" rIns="0" bIns="0" rtlCol="0">
            <a:spAutoFit/>
          </a:bodyPr>
          <a:lstStyle/>
          <a:p>
            <a:pPr algn="l">
              <a:lnSpc>
                <a:spcPct val="110000"/>
              </a:lnSpc>
              <a:spcBef>
                <a:spcPts val="0"/>
              </a:spcBef>
            </a:pPr>
            <a:r>
              <a:rPr lang="en-US" sz="1200">
                <a:solidFill>
                  <a:schemeClr val="tx1"/>
                </a:solidFill>
              </a:rPr>
              <a:t>time</a:t>
            </a:r>
            <a:endParaRPr lang="en-US" sz="1200" dirty="0">
              <a:solidFill>
                <a:schemeClr val="tx1"/>
              </a:solidFill>
            </a:endParaRPr>
          </a:p>
        </p:txBody>
      </p:sp>
      <p:sp>
        <p:nvSpPr>
          <p:cNvPr id="28" name="Textfeld 27"/>
          <p:cNvSpPr txBox="1"/>
          <p:nvPr/>
        </p:nvSpPr>
        <p:spPr>
          <a:xfrm>
            <a:off x="6234162" y="1914387"/>
            <a:ext cx="963405" cy="203133"/>
          </a:xfrm>
          <a:prstGeom prst="rect">
            <a:avLst/>
          </a:prstGeom>
          <a:noFill/>
        </p:spPr>
        <p:txBody>
          <a:bodyPr wrap="none" lIns="0" tIns="0" rIns="0" bIns="0" rtlCol="0">
            <a:spAutoFit/>
          </a:bodyPr>
          <a:lstStyle/>
          <a:p>
            <a:pPr algn="l">
              <a:lnSpc>
                <a:spcPct val="110000"/>
              </a:lnSpc>
              <a:spcBef>
                <a:spcPts val="0"/>
              </a:spcBef>
            </a:pPr>
            <a:r>
              <a:rPr lang="en-US" sz="1200">
                <a:solidFill>
                  <a:schemeClr val="tx1"/>
                </a:solidFill>
              </a:rPr>
              <a:t>process value</a:t>
            </a:r>
            <a:endParaRPr lang="en-US" sz="1200" dirty="0">
              <a:solidFill>
                <a:schemeClr val="tx1"/>
              </a:solidFill>
            </a:endParaRPr>
          </a:p>
        </p:txBody>
      </p:sp>
      <p:sp>
        <p:nvSpPr>
          <p:cNvPr id="29" name="Textfeld 28"/>
          <p:cNvSpPr txBox="1"/>
          <p:nvPr/>
        </p:nvSpPr>
        <p:spPr>
          <a:xfrm rot="16200000">
            <a:off x="4475616" y="4490782"/>
            <a:ext cx="2438399" cy="626225"/>
          </a:xfrm>
          <a:prstGeom prst="rect">
            <a:avLst/>
          </a:prstGeom>
          <a:solidFill>
            <a:srgbClr val="EBF0F5"/>
          </a:solidFill>
        </p:spPr>
        <p:txBody>
          <a:bodyPr wrap="none" lIns="0" tIns="0" rIns="0" bIns="0" rtlCol="0" anchor="ctr" anchorCtr="0">
            <a:noAutofit/>
          </a:bodyPr>
          <a:lstStyle/>
          <a:p>
            <a:pPr algn="ctr">
              <a:lnSpc>
                <a:spcPct val="110000"/>
              </a:lnSpc>
              <a:spcBef>
                <a:spcPts val="0"/>
              </a:spcBef>
            </a:pPr>
            <a:r>
              <a:rPr lang="en-US" sz="1200" dirty="0">
                <a:solidFill>
                  <a:schemeClr val="tx1"/>
                </a:solidFill>
              </a:rPr>
              <a:t>Intended use</a:t>
            </a:r>
          </a:p>
        </p:txBody>
      </p:sp>
      <p:sp>
        <p:nvSpPr>
          <p:cNvPr id="30" name="Textfeld 29"/>
          <p:cNvSpPr txBox="1"/>
          <p:nvPr/>
        </p:nvSpPr>
        <p:spPr>
          <a:xfrm rot="16200000">
            <a:off x="5738215" y="5100383"/>
            <a:ext cx="1219198" cy="626225"/>
          </a:xfrm>
          <a:prstGeom prst="rect">
            <a:avLst/>
          </a:prstGeom>
          <a:solidFill>
            <a:srgbClr val="DCE1E6"/>
          </a:solidFill>
        </p:spPr>
        <p:txBody>
          <a:bodyPr wrap="none" lIns="0" tIns="0" rIns="0" bIns="0" rtlCol="0" anchor="ctr" anchorCtr="0">
            <a:noAutofit/>
          </a:bodyPr>
          <a:lstStyle/>
          <a:p>
            <a:pPr algn="ctr">
              <a:lnSpc>
                <a:spcPct val="110000"/>
              </a:lnSpc>
              <a:spcBef>
                <a:spcPts val="0"/>
              </a:spcBef>
            </a:pPr>
            <a:r>
              <a:rPr lang="en-US" sz="1200">
                <a:solidFill>
                  <a:schemeClr val="tx1"/>
                </a:solidFill>
              </a:rPr>
              <a:t>Acceptance </a:t>
            </a:r>
            <a:br>
              <a:rPr lang="en-US" sz="1200">
                <a:solidFill>
                  <a:schemeClr val="tx1"/>
                </a:solidFill>
              </a:rPr>
            </a:br>
            <a:r>
              <a:rPr lang="en-US" sz="1200">
                <a:solidFill>
                  <a:schemeClr val="tx1"/>
                </a:solidFill>
              </a:rPr>
              <a:t>region</a:t>
            </a:r>
            <a:endParaRPr lang="en-US" sz="1200" dirty="0">
              <a:solidFill>
                <a:schemeClr val="tx1"/>
              </a:solidFill>
            </a:endParaRPr>
          </a:p>
        </p:txBody>
      </p:sp>
      <p:sp>
        <p:nvSpPr>
          <p:cNvPr id="31" name="Textfeld 30"/>
          <p:cNvSpPr txBox="1"/>
          <p:nvPr/>
        </p:nvSpPr>
        <p:spPr>
          <a:xfrm rot="16200000">
            <a:off x="5738216" y="3881185"/>
            <a:ext cx="1219198" cy="626225"/>
          </a:xfrm>
          <a:prstGeom prst="rect">
            <a:avLst/>
          </a:prstGeom>
          <a:solidFill>
            <a:srgbClr val="C8D2D7"/>
          </a:solidFill>
        </p:spPr>
        <p:txBody>
          <a:bodyPr wrap="none" lIns="0" tIns="0" rIns="0" bIns="0" rtlCol="0" anchor="ctr" anchorCtr="0">
            <a:noAutofit/>
          </a:bodyPr>
          <a:lstStyle/>
          <a:p>
            <a:pPr algn="ctr">
              <a:lnSpc>
                <a:spcPct val="110000"/>
              </a:lnSpc>
              <a:spcBef>
                <a:spcPts val="0"/>
              </a:spcBef>
            </a:pPr>
            <a:r>
              <a:rPr lang="en-US" sz="1200">
                <a:solidFill>
                  <a:schemeClr val="tx1"/>
                </a:solidFill>
              </a:rPr>
              <a:t>Permissible</a:t>
            </a:r>
            <a:br>
              <a:rPr lang="en-US" sz="1200">
                <a:solidFill>
                  <a:schemeClr val="tx1"/>
                </a:solidFill>
              </a:rPr>
            </a:br>
            <a:r>
              <a:rPr lang="en-US" sz="1200">
                <a:solidFill>
                  <a:schemeClr val="tx1"/>
                </a:solidFill>
              </a:rPr>
              <a:t>deviation</a:t>
            </a:r>
            <a:endParaRPr lang="en-US" sz="1200" dirty="0">
              <a:solidFill>
                <a:schemeClr val="tx1"/>
              </a:solidFill>
            </a:endParaRPr>
          </a:p>
        </p:txBody>
      </p:sp>
      <p:sp>
        <p:nvSpPr>
          <p:cNvPr id="32" name="Textfeld 31"/>
          <p:cNvSpPr txBox="1"/>
          <p:nvPr/>
        </p:nvSpPr>
        <p:spPr>
          <a:xfrm rot="16200000">
            <a:off x="5738217" y="2661985"/>
            <a:ext cx="1219198" cy="626225"/>
          </a:xfrm>
          <a:prstGeom prst="rect">
            <a:avLst/>
          </a:prstGeom>
          <a:solidFill>
            <a:srgbClr val="AFB9C3"/>
          </a:solidFill>
        </p:spPr>
        <p:txBody>
          <a:bodyPr wrap="none" lIns="0" tIns="0" rIns="0" bIns="0" rtlCol="0" anchor="ctr" anchorCtr="0">
            <a:noAutofit/>
          </a:bodyPr>
          <a:lstStyle/>
          <a:p>
            <a:pPr algn="ctr">
              <a:lnSpc>
                <a:spcPct val="110000"/>
              </a:lnSpc>
              <a:spcBef>
                <a:spcPts val="0"/>
              </a:spcBef>
            </a:pPr>
            <a:r>
              <a:rPr lang="en-US" sz="1200">
                <a:solidFill>
                  <a:schemeClr val="tx1"/>
                </a:solidFill>
              </a:rPr>
              <a:t>Non-permissible</a:t>
            </a:r>
            <a:br>
              <a:rPr lang="en-US" sz="1200">
                <a:solidFill>
                  <a:schemeClr val="tx1"/>
                </a:solidFill>
              </a:rPr>
            </a:br>
            <a:r>
              <a:rPr lang="en-US" sz="1200">
                <a:solidFill>
                  <a:schemeClr val="tx1"/>
                </a:solidFill>
              </a:rPr>
              <a:t>deviation</a:t>
            </a:r>
            <a:endParaRPr lang="en-US" sz="1200" dirty="0">
              <a:solidFill>
                <a:schemeClr val="tx1"/>
              </a:solidFill>
            </a:endParaRPr>
          </a:p>
        </p:txBody>
      </p:sp>
      <p:sp>
        <p:nvSpPr>
          <p:cNvPr id="33" name="Textfeld 32"/>
          <p:cNvSpPr txBox="1"/>
          <p:nvPr/>
        </p:nvSpPr>
        <p:spPr>
          <a:xfrm rot="16200000">
            <a:off x="5085216" y="2661984"/>
            <a:ext cx="1219200" cy="626225"/>
          </a:xfrm>
          <a:prstGeom prst="rect">
            <a:avLst/>
          </a:prstGeom>
          <a:solidFill>
            <a:srgbClr val="AFB9C3"/>
          </a:solidFill>
        </p:spPr>
        <p:txBody>
          <a:bodyPr wrap="none" lIns="0" tIns="0" rIns="0" bIns="0" rtlCol="0" anchor="ctr" anchorCtr="0">
            <a:noAutofit/>
          </a:bodyPr>
          <a:lstStyle/>
          <a:p>
            <a:pPr algn="ctr">
              <a:lnSpc>
                <a:spcPct val="110000"/>
              </a:lnSpc>
              <a:spcBef>
                <a:spcPts val="0"/>
              </a:spcBef>
            </a:pPr>
            <a:r>
              <a:rPr lang="en-US" sz="1200" dirty="0">
                <a:solidFill>
                  <a:schemeClr val="tx1"/>
                </a:solidFill>
              </a:rPr>
              <a:t>Non-intended </a:t>
            </a:r>
            <a:br>
              <a:rPr lang="en-US" sz="1200" dirty="0">
                <a:solidFill>
                  <a:schemeClr val="tx1"/>
                </a:solidFill>
              </a:rPr>
            </a:br>
            <a:r>
              <a:rPr lang="en-US" sz="1200" dirty="0">
                <a:solidFill>
                  <a:schemeClr val="tx1"/>
                </a:solidFill>
              </a:rPr>
              <a:t>use</a:t>
            </a:r>
          </a:p>
        </p:txBody>
      </p:sp>
      <p:sp>
        <p:nvSpPr>
          <p:cNvPr id="34" name="Freihandform 33"/>
          <p:cNvSpPr/>
          <p:nvPr/>
        </p:nvSpPr>
        <p:spPr bwMode="auto">
          <a:xfrm>
            <a:off x="6665690" y="2132740"/>
            <a:ext cx="4161906" cy="3868190"/>
          </a:xfrm>
          <a:custGeom>
            <a:avLst/>
            <a:gdLst>
              <a:gd name="connsiteX0" fmla="*/ 0 w 4161906"/>
              <a:gd name="connsiteY0" fmla="*/ 0 h 3679767"/>
              <a:gd name="connsiteX1" fmla="*/ 0 w 4161906"/>
              <a:gd name="connsiteY1" fmla="*/ 3679767 h 3679767"/>
              <a:gd name="connsiteX2" fmla="*/ 4161906 w 4161906"/>
              <a:gd name="connsiteY2" fmla="*/ 3679767 h 3679767"/>
            </a:gdLst>
            <a:ahLst/>
            <a:cxnLst>
              <a:cxn ang="0">
                <a:pos x="connsiteX0" y="connsiteY0"/>
              </a:cxn>
              <a:cxn ang="0">
                <a:pos x="connsiteX1" y="connsiteY1"/>
              </a:cxn>
              <a:cxn ang="0">
                <a:pos x="connsiteX2" y="connsiteY2"/>
              </a:cxn>
            </a:cxnLst>
            <a:rect l="l" t="t" r="r" b="b"/>
            <a:pathLst>
              <a:path w="4161906" h="3679767">
                <a:moveTo>
                  <a:pt x="0" y="0"/>
                </a:moveTo>
                <a:lnTo>
                  <a:pt x="0" y="3679767"/>
                </a:lnTo>
                <a:lnTo>
                  <a:pt x="4161906" y="3679767"/>
                </a:lnTo>
              </a:path>
            </a:pathLst>
          </a:custGeom>
          <a:noFill/>
          <a:ln w="28575">
            <a:solidFill>
              <a:schemeClr val="tx1"/>
            </a:solidFill>
            <a:miter lim="800000"/>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5" name="Freihandform 34"/>
          <p:cNvSpPr/>
          <p:nvPr/>
        </p:nvSpPr>
        <p:spPr bwMode="auto">
          <a:xfrm>
            <a:off x="7120119" y="4460304"/>
            <a:ext cx="725979" cy="369332"/>
          </a:xfrm>
          <a:custGeom>
            <a:avLst/>
            <a:gdLst>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Lst>
            <a:ahLst/>
            <a:cxnLst>
              <a:cxn ang="0">
                <a:pos x="connsiteX0" y="connsiteY0"/>
              </a:cxn>
              <a:cxn ang="0">
                <a:pos x="connsiteX1" y="connsiteY1"/>
              </a:cxn>
              <a:cxn ang="0">
                <a:pos x="connsiteX2" y="connsiteY2"/>
              </a:cxn>
            </a:cxnLst>
            <a:rect l="l" t="t" r="r" b="b"/>
            <a:pathLst>
              <a:path w="725979" h="1540625">
                <a:moveTo>
                  <a:pt x="0" y="1540625"/>
                </a:moveTo>
                <a:cubicBezTo>
                  <a:pt x="46241" y="1104669"/>
                  <a:pt x="90517" y="42487"/>
                  <a:pt x="326968" y="0"/>
                </a:cubicBezTo>
                <a:cubicBezTo>
                  <a:pt x="565267" y="24015"/>
                  <a:pt x="626226" y="502458"/>
                  <a:pt x="725979" y="753687"/>
                </a:cubicBezTo>
              </a:path>
            </a:pathLst>
          </a:custGeom>
          <a:noFill/>
          <a:ln w="1905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6" name="Freihandform 35"/>
          <p:cNvSpPr/>
          <p:nvPr/>
        </p:nvSpPr>
        <p:spPr bwMode="auto">
          <a:xfrm>
            <a:off x="8433530" y="4294050"/>
            <a:ext cx="725979" cy="1706880"/>
          </a:xfrm>
          <a:custGeom>
            <a:avLst/>
            <a:gdLst>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Lst>
            <a:ahLst/>
            <a:cxnLst>
              <a:cxn ang="0">
                <a:pos x="connsiteX0" y="connsiteY0"/>
              </a:cxn>
              <a:cxn ang="0">
                <a:pos x="connsiteX1" y="connsiteY1"/>
              </a:cxn>
              <a:cxn ang="0">
                <a:pos x="connsiteX2" y="connsiteY2"/>
              </a:cxn>
            </a:cxnLst>
            <a:rect l="l" t="t" r="r" b="b"/>
            <a:pathLst>
              <a:path w="725979" h="1540625">
                <a:moveTo>
                  <a:pt x="0" y="1540625"/>
                </a:moveTo>
                <a:cubicBezTo>
                  <a:pt x="46241" y="1113544"/>
                  <a:pt x="90517" y="42487"/>
                  <a:pt x="326968" y="0"/>
                </a:cubicBezTo>
                <a:cubicBezTo>
                  <a:pt x="565267" y="24015"/>
                  <a:pt x="626226" y="502458"/>
                  <a:pt x="725979" y="753687"/>
                </a:cubicBezTo>
              </a:path>
            </a:pathLst>
          </a:custGeom>
          <a:noFill/>
          <a:ln w="1905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7" name="Freihandform 36"/>
          <p:cNvSpPr/>
          <p:nvPr/>
        </p:nvSpPr>
        <p:spPr bwMode="auto">
          <a:xfrm>
            <a:off x="9730316" y="3584696"/>
            <a:ext cx="786938" cy="2416233"/>
          </a:xfrm>
          <a:custGeom>
            <a:avLst/>
            <a:gdLst>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37062"/>
              <a:gd name="connsiteY0" fmla="*/ 1540625 h 1540625"/>
              <a:gd name="connsiteX1" fmla="*/ 326968 w 737062"/>
              <a:gd name="connsiteY1" fmla="*/ 0 h 1540625"/>
              <a:gd name="connsiteX2" fmla="*/ 737062 w 737062"/>
              <a:gd name="connsiteY2" fmla="*/ 688660 h 1540625"/>
              <a:gd name="connsiteX0" fmla="*/ 0 w 737062"/>
              <a:gd name="connsiteY0" fmla="*/ 1540625 h 1540625"/>
              <a:gd name="connsiteX1" fmla="*/ 326968 w 737062"/>
              <a:gd name="connsiteY1" fmla="*/ 0 h 1540625"/>
              <a:gd name="connsiteX2" fmla="*/ 737062 w 737062"/>
              <a:gd name="connsiteY2" fmla="*/ 688660 h 1540625"/>
              <a:gd name="connsiteX0" fmla="*/ 0 w 737062"/>
              <a:gd name="connsiteY0" fmla="*/ 1540625 h 1540625"/>
              <a:gd name="connsiteX1" fmla="*/ 326968 w 737062"/>
              <a:gd name="connsiteY1" fmla="*/ 0 h 1540625"/>
              <a:gd name="connsiteX2" fmla="*/ 737062 w 737062"/>
              <a:gd name="connsiteY2" fmla="*/ 688660 h 1540625"/>
              <a:gd name="connsiteX0" fmla="*/ 0 w 786938"/>
              <a:gd name="connsiteY0" fmla="*/ 2180885 h 2180885"/>
              <a:gd name="connsiteX1" fmla="*/ 376844 w 786938"/>
              <a:gd name="connsiteY1" fmla="*/ 0 h 2180885"/>
              <a:gd name="connsiteX2" fmla="*/ 786938 w 786938"/>
              <a:gd name="connsiteY2" fmla="*/ 688660 h 2180885"/>
              <a:gd name="connsiteX0" fmla="*/ 0 w 786938"/>
              <a:gd name="connsiteY0" fmla="*/ 2180885 h 2180885"/>
              <a:gd name="connsiteX1" fmla="*/ 376844 w 786938"/>
              <a:gd name="connsiteY1" fmla="*/ 0 h 2180885"/>
              <a:gd name="connsiteX2" fmla="*/ 786938 w 786938"/>
              <a:gd name="connsiteY2" fmla="*/ 688660 h 2180885"/>
            </a:gdLst>
            <a:ahLst/>
            <a:cxnLst>
              <a:cxn ang="0">
                <a:pos x="connsiteX0" y="connsiteY0"/>
              </a:cxn>
              <a:cxn ang="0">
                <a:pos x="connsiteX1" y="connsiteY1"/>
              </a:cxn>
              <a:cxn ang="0">
                <a:pos x="connsiteX2" y="connsiteY2"/>
              </a:cxn>
            </a:cxnLst>
            <a:rect l="l" t="t" r="r" b="b"/>
            <a:pathLst>
              <a:path w="786938" h="2180885">
                <a:moveTo>
                  <a:pt x="0" y="2180885"/>
                </a:moveTo>
                <a:cubicBezTo>
                  <a:pt x="20319" y="1739927"/>
                  <a:pt x="129310" y="22478"/>
                  <a:pt x="376844" y="0"/>
                </a:cubicBezTo>
                <a:cubicBezTo>
                  <a:pt x="570809" y="34020"/>
                  <a:pt x="687185" y="437431"/>
                  <a:pt x="786938" y="688660"/>
                </a:cubicBezTo>
              </a:path>
            </a:pathLst>
          </a:custGeom>
          <a:noFill/>
          <a:ln w="1905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8" name="Ellipse 37"/>
          <p:cNvSpPr/>
          <p:nvPr/>
        </p:nvSpPr>
        <p:spPr bwMode="auto">
          <a:xfrm>
            <a:off x="7142287" y="4659809"/>
            <a:ext cx="243840" cy="243840"/>
          </a:xfrm>
          <a:prstGeom prst="ellipse">
            <a:avLst/>
          </a:prstGeom>
          <a:noFill/>
          <a:ln w="28575">
            <a:solidFill>
              <a:schemeClr val="tx1"/>
            </a:solidFill>
            <a:prstDash val="sysDash"/>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39" name="Ellipse 38"/>
          <p:cNvSpPr/>
          <p:nvPr/>
        </p:nvSpPr>
        <p:spPr bwMode="auto">
          <a:xfrm>
            <a:off x="8433530" y="4659809"/>
            <a:ext cx="243840" cy="243840"/>
          </a:xfrm>
          <a:prstGeom prst="ellipse">
            <a:avLst/>
          </a:prstGeom>
          <a:noFill/>
          <a:ln w="28575">
            <a:solidFill>
              <a:schemeClr val="tx1"/>
            </a:solidFill>
            <a:prstDash val="sysDash"/>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40" name="Ellipse 39"/>
          <p:cNvSpPr/>
          <p:nvPr/>
        </p:nvSpPr>
        <p:spPr bwMode="auto">
          <a:xfrm>
            <a:off x="8588701" y="3643809"/>
            <a:ext cx="243840" cy="243840"/>
          </a:xfrm>
          <a:prstGeom prst="ellipse">
            <a:avLst/>
          </a:prstGeom>
          <a:noFill/>
          <a:ln w="28575">
            <a:solidFill>
              <a:schemeClr val="tx1"/>
            </a:solidFill>
            <a:prstDash val="sysDash"/>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41" name="Ellipse 40"/>
          <p:cNvSpPr/>
          <p:nvPr/>
        </p:nvSpPr>
        <p:spPr bwMode="auto">
          <a:xfrm>
            <a:off x="9852236" y="3643809"/>
            <a:ext cx="243840" cy="243840"/>
          </a:xfrm>
          <a:prstGeom prst="ellipse">
            <a:avLst/>
          </a:prstGeom>
          <a:noFill/>
          <a:ln w="28575">
            <a:solidFill>
              <a:schemeClr val="tx1"/>
            </a:solidFill>
            <a:prstDash val="sysDash"/>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42" name="Legende mit Linie 2 41"/>
          <p:cNvSpPr/>
          <p:nvPr/>
        </p:nvSpPr>
        <p:spPr bwMode="auto">
          <a:xfrm>
            <a:off x="6815319" y="2498500"/>
            <a:ext cx="1385455" cy="745374"/>
          </a:xfrm>
          <a:prstGeom prst="borderCallout2">
            <a:avLst>
              <a:gd name="adj1" fmla="val 23211"/>
              <a:gd name="adj2" fmla="val 103267"/>
              <a:gd name="adj3" fmla="val 22468"/>
              <a:gd name="adj4" fmla="val 114533"/>
              <a:gd name="adj5" fmla="val 157110"/>
              <a:gd name="adj6" fmla="val 134533"/>
            </a:avLst>
          </a:prstGeom>
          <a:solidFill>
            <a:schemeClr val="bg1"/>
          </a:solidFill>
          <a:ln w="28575">
            <a:solidFill>
              <a:schemeClr val="tx1"/>
            </a:solidFill>
            <a:miter lim="800000"/>
            <a:headEnd/>
            <a:tailEnd/>
          </a:ln>
          <a:effec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1200" dirty="0">
                <a:solidFill>
                  <a:schemeClr val="tx1"/>
                </a:solidFill>
              </a:rPr>
              <a:t>Non-PCE</a:t>
            </a:r>
            <a:br>
              <a:rPr lang="en-US" sz="1200" dirty="0">
                <a:solidFill>
                  <a:schemeClr val="tx1"/>
                </a:solidFill>
              </a:rPr>
            </a:br>
            <a:r>
              <a:rPr lang="en-US" sz="1200" dirty="0">
                <a:solidFill>
                  <a:schemeClr val="tx1"/>
                </a:solidFill>
              </a:rPr>
              <a:t>protective device</a:t>
            </a:r>
            <a:br>
              <a:rPr lang="en-US" sz="1200" dirty="0">
                <a:solidFill>
                  <a:schemeClr val="tx1"/>
                </a:solidFill>
              </a:rPr>
            </a:br>
            <a:r>
              <a:rPr lang="en-US" sz="1200" dirty="0">
                <a:solidFill>
                  <a:schemeClr val="tx1"/>
                </a:solidFill>
              </a:rPr>
              <a:t>responds</a:t>
            </a:r>
          </a:p>
        </p:txBody>
      </p:sp>
      <p:sp>
        <p:nvSpPr>
          <p:cNvPr id="43" name="Legende mit Linie 2 42"/>
          <p:cNvSpPr/>
          <p:nvPr/>
        </p:nvSpPr>
        <p:spPr bwMode="auto">
          <a:xfrm>
            <a:off x="9469850" y="2498500"/>
            <a:ext cx="1717965" cy="745374"/>
          </a:xfrm>
          <a:prstGeom prst="borderCallout2">
            <a:avLst>
              <a:gd name="adj1" fmla="val 107226"/>
              <a:gd name="adj2" fmla="val 9396"/>
              <a:gd name="adj3" fmla="val 125814"/>
              <a:gd name="adj4" fmla="val 9372"/>
              <a:gd name="adj5" fmla="val 162314"/>
              <a:gd name="adj6" fmla="val 23565"/>
            </a:avLst>
          </a:prstGeom>
          <a:solidFill>
            <a:schemeClr val="bg1"/>
          </a:solidFill>
          <a:ln w="28575">
            <a:solidFill>
              <a:schemeClr val="tx1"/>
            </a:solidFill>
            <a:miter lim="800000"/>
            <a:headEnd/>
            <a:tailEnd/>
          </a:ln>
          <a:effec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1200" dirty="0">
                <a:solidFill>
                  <a:schemeClr val="tx1"/>
                </a:solidFill>
              </a:rPr>
              <a:t>Event-preventing PCE</a:t>
            </a:r>
            <a:br>
              <a:rPr lang="en-US" sz="1200" dirty="0">
                <a:solidFill>
                  <a:schemeClr val="tx1"/>
                </a:solidFill>
              </a:rPr>
            </a:br>
            <a:r>
              <a:rPr lang="en-US" sz="1200" dirty="0">
                <a:solidFill>
                  <a:schemeClr val="tx1"/>
                </a:solidFill>
              </a:rPr>
              <a:t>protective responds</a:t>
            </a:r>
          </a:p>
        </p:txBody>
      </p:sp>
      <p:sp>
        <p:nvSpPr>
          <p:cNvPr id="44" name="Legende mit Linie 2 43"/>
          <p:cNvSpPr/>
          <p:nvPr/>
        </p:nvSpPr>
        <p:spPr bwMode="auto">
          <a:xfrm>
            <a:off x="8976627" y="5067132"/>
            <a:ext cx="1717965" cy="745374"/>
          </a:xfrm>
          <a:prstGeom prst="borderCallout2">
            <a:avLst>
              <a:gd name="adj1" fmla="val 40312"/>
              <a:gd name="adj2" fmla="val -5765"/>
              <a:gd name="adj3" fmla="val 40312"/>
              <a:gd name="adj4" fmla="val -80628"/>
              <a:gd name="adj5" fmla="val -21329"/>
              <a:gd name="adj6" fmla="val -95790"/>
            </a:avLst>
          </a:prstGeom>
          <a:solidFill>
            <a:schemeClr val="bg1"/>
          </a:solidFill>
          <a:ln w="28575">
            <a:solidFill>
              <a:schemeClr val="tx1"/>
            </a:solidFill>
            <a:miter lim="800000"/>
            <a:headEnd/>
            <a:tailEnd/>
          </a:ln>
          <a:effec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1200" dirty="0">
                <a:solidFill>
                  <a:schemeClr val="tx1"/>
                </a:solidFill>
              </a:rPr>
              <a:t>PCE monitoring device</a:t>
            </a:r>
            <a:br>
              <a:rPr lang="en-US" sz="1200" dirty="0">
                <a:solidFill>
                  <a:schemeClr val="tx1"/>
                </a:solidFill>
              </a:rPr>
            </a:br>
            <a:r>
              <a:rPr lang="en-US" sz="1200" dirty="0">
                <a:solidFill>
                  <a:schemeClr val="tx1"/>
                </a:solidFill>
              </a:rPr>
              <a:t>responds</a:t>
            </a:r>
          </a:p>
        </p:txBody>
      </p:sp>
      <p:cxnSp>
        <p:nvCxnSpPr>
          <p:cNvPr id="45" name="Gerade Verbindung 44"/>
          <p:cNvCxnSpPr/>
          <p:nvPr/>
        </p:nvCxnSpPr>
        <p:spPr bwMode="auto">
          <a:xfrm>
            <a:off x="5381703" y="3579154"/>
            <a:ext cx="5412642" cy="0"/>
          </a:xfrm>
          <a:prstGeom prst="line">
            <a:avLst/>
          </a:prstGeom>
          <a:solidFill>
            <a:schemeClr val="tx2"/>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rade Verbindung 45"/>
          <p:cNvCxnSpPr>
            <a:stCxn id="29" idx="2"/>
          </p:cNvCxnSpPr>
          <p:nvPr/>
        </p:nvCxnSpPr>
        <p:spPr bwMode="auto">
          <a:xfrm flipV="1">
            <a:off x="6007928" y="4792812"/>
            <a:ext cx="1045690" cy="11082"/>
          </a:xfrm>
          <a:prstGeom prst="line">
            <a:avLst/>
          </a:prstGeom>
          <a:solidFill>
            <a:schemeClr val="tx2"/>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7" name="Textfeld 46"/>
          <p:cNvSpPr txBox="1"/>
          <p:nvPr/>
        </p:nvSpPr>
        <p:spPr>
          <a:xfrm>
            <a:off x="7353153" y="4057485"/>
            <a:ext cx="807913" cy="292837"/>
          </a:xfrm>
          <a:prstGeom prst="rect">
            <a:avLst/>
          </a:prstGeom>
          <a:noFill/>
        </p:spPr>
        <p:txBody>
          <a:bodyPr wrap="none" lIns="0" tIns="0" rIns="0" bIns="0" rtlCol="0">
            <a:spAutoFit/>
          </a:bodyPr>
          <a:lstStyle/>
          <a:p>
            <a:pPr algn="l">
              <a:lnSpc>
                <a:spcPct val="110000"/>
              </a:lnSpc>
              <a:spcBef>
                <a:spcPts val="0"/>
              </a:spcBef>
            </a:pPr>
            <a:r>
              <a:rPr lang="en-US" sz="900" dirty="0">
                <a:solidFill>
                  <a:schemeClr val="tx1"/>
                </a:solidFill>
              </a:rPr>
              <a:t>Process-related</a:t>
            </a:r>
            <a:br>
              <a:rPr lang="en-US" sz="900" dirty="0">
                <a:solidFill>
                  <a:schemeClr val="tx1"/>
                </a:solidFill>
              </a:rPr>
            </a:br>
            <a:r>
              <a:rPr lang="en-US" sz="900" dirty="0">
                <a:solidFill>
                  <a:schemeClr val="tx1"/>
                </a:solidFill>
              </a:rPr>
              <a:t>limit value</a:t>
            </a:r>
          </a:p>
        </p:txBody>
      </p:sp>
    </p:spTree>
    <p:custDataLst>
      <p:tags r:id="rId2"/>
    </p:custDataLst>
    <p:extLst>
      <p:ext uri="{BB962C8B-B14F-4D97-AF65-F5344CB8AC3E}">
        <p14:creationId xmlns:p14="http://schemas.microsoft.com/office/powerpoint/2010/main" val="31677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52716"/>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a:solidFill>
                  <a:schemeClr val="tx1"/>
                </a:solidFill>
                <a:latin typeface="Arial" charset="0"/>
              </a:rPr>
              <a:t>The pump may only be turned on when the main switch of the plant is switched on and the Emergency Off switch is unlocked</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The pump must not take in air, which means the level of the reactor has to be at least 50 ml</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The pump must not work against closed valves, which means at least one valve has to be open</a:t>
            </a:r>
          </a:p>
        </p:txBody>
      </p:sp>
      <p:sp>
        <p:nvSpPr>
          <p:cNvPr id="7"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Design of the interlock for the pump of the laboratory plant</a:t>
            </a:r>
          </a:p>
        </p:txBody>
      </p:sp>
      <p:sp>
        <p:nvSpPr>
          <p:cNvPr id="32772" name="Rectangle 52"/>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P01-05 Functional safety</a:t>
            </a:r>
          </a:p>
        </p:txBody>
      </p:sp>
      <p:graphicFrame>
        <p:nvGraphicFramePr>
          <p:cNvPr id="32877" name="Group 109"/>
          <p:cNvGraphicFramePr>
            <a:graphicFrameLocks noGrp="1"/>
          </p:cNvGraphicFramePr>
          <p:nvPr>
            <p:extLst>
              <p:ext uri="{D42A27DB-BD31-4B8C-83A1-F6EECF244321}">
                <p14:modId xmlns:p14="http://schemas.microsoft.com/office/powerpoint/2010/main" val="3057179142"/>
              </p:ext>
            </p:extLst>
          </p:nvPr>
        </p:nvGraphicFramePr>
        <p:xfrm>
          <a:off x="627062" y="3839200"/>
          <a:ext cx="11088687" cy="2362108"/>
        </p:xfrm>
        <a:graphic>
          <a:graphicData uri="http://schemas.openxmlformats.org/drawingml/2006/table">
            <a:tbl>
              <a:tblPr/>
              <a:tblGrid>
                <a:gridCol w="4030849">
                  <a:extLst>
                    <a:ext uri="{9D8B030D-6E8A-4147-A177-3AD203B41FA5}">
                      <a16:colId xmlns:a16="http://schemas.microsoft.com/office/drawing/2014/main" xmlns="" val="20000"/>
                    </a:ext>
                  </a:extLst>
                </a:gridCol>
                <a:gridCol w="1474969">
                  <a:extLst>
                    <a:ext uri="{9D8B030D-6E8A-4147-A177-3AD203B41FA5}">
                      <a16:colId xmlns:a16="http://schemas.microsoft.com/office/drawing/2014/main" xmlns="" val="20001"/>
                    </a:ext>
                  </a:extLst>
                </a:gridCol>
                <a:gridCol w="1598250">
                  <a:extLst>
                    <a:ext uri="{9D8B030D-6E8A-4147-A177-3AD203B41FA5}">
                      <a16:colId xmlns:a16="http://schemas.microsoft.com/office/drawing/2014/main" xmlns="" val="20002"/>
                    </a:ext>
                  </a:extLst>
                </a:gridCol>
                <a:gridCol w="3984619">
                  <a:extLst>
                    <a:ext uri="{9D8B030D-6E8A-4147-A177-3AD203B41FA5}">
                      <a16:colId xmlns:a16="http://schemas.microsoft.com/office/drawing/2014/main" xmlns="" val="20003"/>
                    </a:ext>
                  </a:extLst>
                </a:gridCol>
              </a:tblGrid>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chemeClr val="bg1"/>
                          </a:solidFill>
                          <a:effectLst/>
                          <a:latin typeface="Arial" charset="0"/>
                          <a:cs typeface="Arial" charset="0"/>
                        </a:rPr>
                        <a:t>Symbol</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chemeClr val="bg1"/>
                          </a:solidFill>
                          <a:effectLst/>
                          <a:latin typeface="Arial" charset="0"/>
                          <a:cs typeface="Arial" charset="0"/>
                        </a:rPr>
                        <a:t>Address</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chemeClr val="bg1"/>
                          </a:solidFill>
                          <a:effectLst/>
                          <a:latin typeface="Arial" charset="0"/>
                          <a:cs typeface="Arial" charset="0"/>
                        </a:rPr>
                        <a:t>Data type</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chemeClr val="bg1"/>
                          </a:solidFill>
                          <a:effectLst/>
                          <a:latin typeface="Arial" charset="0"/>
                          <a:cs typeface="Arial" charset="0"/>
                        </a:rPr>
                        <a:t>Symbol comment</a:t>
                      </a: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extLst>
                  <a:ext uri="{0D108BD9-81ED-4DB2-BD59-A6C34878D82A}">
                    <a16:rowId xmlns:a16="http://schemas.microsoft.com/office/drawing/2014/main" xmlns="" val="10000"/>
                  </a:ext>
                </a:extLst>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A1.A1H001.HS+-.START</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I 0.0</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a:ln>
                            <a:noFill/>
                          </a:ln>
                          <a:solidFill>
                            <a:srgbClr val="000000"/>
                          </a:solidFill>
                          <a:effectLst/>
                          <a:latin typeface="Arial" charset="0"/>
                          <a:cs typeface="Times New Roman" pitchFamily="18" charset="0"/>
                        </a:rPr>
                        <a:t>Switch on main power switch</a:t>
                      </a:r>
                      <a:endParaRPr kumimoji="0" lang="de-DE" sz="1400" b="0" i="0" u="none" strike="noStrike" cap="none" normalizeH="0" baseline="0" dirty="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1"/>
                  </a:ext>
                </a:extLst>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A1.A1H002.HS+-.OFF</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I 0.1</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Times New Roman" pitchFamily="18" charset="0"/>
                        </a:rPr>
                        <a:t>Activate EMERGENCY OFF</a:t>
                      </a:r>
                      <a:endParaRPr kumimoji="0" lang="de-DE" sz="1400" b="0" i="0" u="none" strike="noStrike" cap="none" normalizeH="0" baseline="0" dirty="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2"/>
                  </a:ext>
                </a:extLst>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A1.T2.A1T2L001.LISA+.M</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IW 72</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WORD</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a:ln>
                            <a:noFill/>
                          </a:ln>
                          <a:solidFill>
                            <a:srgbClr val="000000"/>
                          </a:solidFill>
                          <a:effectLst/>
                          <a:latin typeface="Arial" charset="0"/>
                          <a:cs typeface="Times New Roman" pitchFamily="18" charset="0"/>
                        </a:rPr>
                        <a:t>Actual value level reactor R001</a:t>
                      </a:r>
                      <a:endParaRPr kumimoji="0" lang="de-DE" sz="1400" b="0" i="0" u="none" strike="noStrike" cap="none" normalizeH="0" baseline="0" dirty="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3"/>
                  </a:ext>
                </a:extLst>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A1.T2.A1T2X007.GO+-.O+</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I 66.3</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a:ln>
                            <a:noFill/>
                          </a:ln>
                          <a:solidFill>
                            <a:srgbClr val="000000"/>
                          </a:solidFill>
                          <a:effectLst/>
                          <a:latin typeface="Arial" charset="0"/>
                          <a:cs typeface="Times New Roman" pitchFamily="18" charset="0"/>
                        </a:rPr>
                        <a:t>Open/Closed valve … feedback signal</a:t>
                      </a:r>
                      <a:endParaRPr kumimoji="0" lang="de-DE" sz="1400" b="0" i="0" u="none" strike="noStrike" cap="none" normalizeH="0" baseline="0" dirty="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4"/>
                  </a:ext>
                </a:extLst>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A1.T3.A1T3X001.GO+-.O+</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I 67.4</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a:ln>
                            <a:noFill/>
                          </a:ln>
                          <a:solidFill>
                            <a:srgbClr val="000000"/>
                          </a:solidFill>
                          <a:effectLst/>
                          <a:latin typeface="Arial" charset="0"/>
                          <a:cs typeface="Times New Roman" pitchFamily="18" charset="0"/>
                        </a:rPr>
                        <a:t>Open/Closed valve … feedback signal</a:t>
                      </a:r>
                      <a:endParaRPr kumimoji="0" lang="de-DE" sz="1400" b="0" i="0" u="none" strike="noStrike" cap="none" normalizeH="0" baseline="0" dirty="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5"/>
                  </a:ext>
                </a:extLst>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A1.T4.A1T4X003.GO+-.O+</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I 68.2</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a:ln>
                            <a:noFill/>
                          </a:ln>
                          <a:solidFill>
                            <a:srgbClr val="000000"/>
                          </a:solidFill>
                          <a:effectLst/>
                          <a:latin typeface="Arial" charset="0"/>
                          <a:cs typeface="Times New Roman" pitchFamily="18" charset="0"/>
                        </a:rPr>
                        <a:t>Open/Closed valve … feedback signal</a:t>
                      </a:r>
                      <a:endParaRPr kumimoji="0" lang="de-DE" sz="1400" b="0" i="0" u="none" strike="noStrike" cap="none" normalizeH="0" baseline="0" dirty="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extLst>
                  <a:ext uri="{0D108BD9-81ED-4DB2-BD59-A6C34878D82A}">
                    <a16:rowId xmlns:a16="http://schemas.microsoft.com/office/drawing/2014/main" xmlns="" val="10006"/>
                  </a:ext>
                </a:extLst>
              </a:tr>
            </a:tbl>
          </a:graphicData>
        </a:graphic>
      </p:graphicFrame>
    </p:spTree>
    <p:custDataLst>
      <p:tags r:id="rId1"/>
    </p:custDataLst>
    <p:extLst>
      <p:ext uri="{BB962C8B-B14F-4D97-AF65-F5344CB8AC3E}">
        <p14:creationId xmlns:p14="http://schemas.microsoft.com/office/powerpoint/2010/main" val="17282514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a:solidFill>
                  <a:schemeClr val="tx1"/>
                </a:solidFill>
                <a:latin typeface="Arial" charset="0"/>
              </a:rPr>
              <a:t>Replacement of analog value A1.T2.A1T2L001.LISA+.M by a binary value that is the result of the comparison with 50 ml</a:t>
            </a:r>
          </a:p>
          <a:p>
            <a:pPr marL="182563" lvl="1" indent="-182563">
              <a:spcBef>
                <a:spcPts val="600"/>
              </a:spcBef>
              <a:buClr>
                <a:schemeClr val="accent1"/>
              </a:buClr>
              <a:buFont typeface="Arial" pitchFamily="34" charset="0"/>
              <a:buChar char="•"/>
            </a:pPr>
            <a:r>
              <a:rPr lang="en-US" sz="1600" dirty="0">
                <a:solidFill>
                  <a:schemeClr val="tx1"/>
                </a:solidFill>
                <a:latin typeface="Arial" charset="0"/>
              </a:rPr>
              <a:t>Function table for design of combinatorial circuit</a:t>
            </a: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r>
              <a:rPr lang="en-US" sz="1600" dirty="0">
                <a:solidFill>
                  <a:schemeClr val="tx1"/>
                </a:solidFill>
                <a:latin typeface="Arial" charset="0"/>
              </a:rPr>
              <a:t>Result according to conjunctive normal form (CNF) is used for the interlock of the pump</a:t>
            </a:r>
          </a:p>
        </p:txBody>
      </p:sp>
      <p:sp>
        <p:nvSpPr>
          <p:cNvPr id="7"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Standard circuits for functional safety</a:t>
            </a:r>
          </a:p>
        </p:txBody>
      </p:sp>
      <p:sp>
        <p:nvSpPr>
          <p:cNvPr id="33796" name="Rectangle 84"/>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P01-05 Functional safety</a:t>
            </a:r>
          </a:p>
        </p:txBody>
      </p:sp>
      <p:graphicFrame>
        <p:nvGraphicFramePr>
          <p:cNvPr id="34062" name="Group 270"/>
          <p:cNvGraphicFramePr>
            <a:graphicFrameLocks noGrp="1"/>
          </p:cNvGraphicFramePr>
          <p:nvPr>
            <p:extLst>
              <p:ext uri="{D42A27DB-BD31-4B8C-83A1-F6EECF244321}">
                <p14:modId xmlns:p14="http://schemas.microsoft.com/office/powerpoint/2010/main" val="1003216019"/>
              </p:ext>
            </p:extLst>
          </p:nvPr>
        </p:nvGraphicFramePr>
        <p:xfrm>
          <a:off x="627062" y="2809051"/>
          <a:ext cx="11088685" cy="2438400"/>
        </p:xfrm>
        <a:graphic>
          <a:graphicData uri="http://schemas.openxmlformats.org/drawingml/2006/table">
            <a:tbl>
              <a:tblPr/>
              <a:tblGrid>
                <a:gridCol w="2217737">
                  <a:extLst>
                    <a:ext uri="{9D8B030D-6E8A-4147-A177-3AD203B41FA5}">
                      <a16:colId xmlns:a16="http://schemas.microsoft.com/office/drawing/2014/main" xmlns="" val="20000"/>
                    </a:ext>
                  </a:extLst>
                </a:gridCol>
                <a:gridCol w="2217737">
                  <a:extLst>
                    <a:ext uri="{9D8B030D-6E8A-4147-A177-3AD203B41FA5}">
                      <a16:colId xmlns:a16="http://schemas.microsoft.com/office/drawing/2014/main" xmlns="" val="20001"/>
                    </a:ext>
                  </a:extLst>
                </a:gridCol>
                <a:gridCol w="2217737">
                  <a:extLst>
                    <a:ext uri="{9D8B030D-6E8A-4147-A177-3AD203B41FA5}">
                      <a16:colId xmlns:a16="http://schemas.microsoft.com/office/drawing/2014/main" xmlns="" val="20002"/>
                    </a:ext>
                  </a:extLst>
                </a:gridCol>
                <a:gridCol w="2217737">
                  <a:extLst>
                    <a:ext uri="{9D8B030D-6E8A-4147-A177-3AD203B41FA5}">
                      <a16:colId xmlns:a16="http://schemas.microsoft.com/office/drawing/2014/main" xmlns="" val="20003"/>
                    </a:ext>
                  </a:extLst>
                </a:gridCol>
                <a:gridCol w="2217737">
                  <a:extLst>
                    <a:ext uri="{9D8B030D-6E8A-4147-A177-3AD203B41FA5}">
                      <a16:colId xmlns:a16="http://schemas.microsoft.com/office/drawing/2014/main" xmlns="" val="20004"/>
                    </a:ext>
                  </a:extLst>
                </a:gridCol>
              </a:tblGrid>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a:ln>
                            <a:noFill/>
                          </a:ln>
                          <a:solidFill>
                            <a:schemeClr val="bg1"/>
                          </a:solidFill>
                          <a:effectLst/>
                          <a:latin typeface="Arial" charset="0"/>
                          <a:cs typeface="Arial" charset="0"/>
                        </a:rPr>
                        <a:t>A1T2L001 &gt; 50ml</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a:ln>
                            <a:noFill/>
                          </a:ln>
                          <a:solidFill>
                            <a:schemeClr val="bg1"/>
                          </a:solidFill>
                          <a:effectLst/>
                          <a:latin typeface="Arial" charset="0"/>
                          <a:cs typeface="Arial" charset="0"/>
                        </a:rPr>
                        <a:t>A1T2X007</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a:ln>
                            <a:noFill/>
                          </a:ln>
                          <a:solidFill>
                            <a:schemeClr val="bg1"/>
                          </a:solidFill>
                          <a:effectLst/>
                          <a:latin typeface="Arial" charset="0"/>
                          <a:cs typeface="Arial" charset="0"/>
                        </a:rPr>
                        <a:t>A1T3X001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a:ln>
                            <a:noFill/>
                          </a:ln>
                          <a:solidFill>
                            <a:schemeClr val="bg1"/>
                          </a:solidFill>
                          <a:effectLst/>
                          <a:latin typeface="Arial" charset="0"/>
                          <a:cs typeface="Arial" charset="0"/>
                        </a:rPr>
                        <a:t>A1T4X003</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a:ln>
                            <a:noFill/>
                          </a:ln>
                          <a:solidFill>
                            <a:schemeClr val="bg1"/>
                          </a:solidFill>
                          <a:effectLst/>
                          <a:latin typeface="Arial" charset="0"/>
                          <a:cs typeface="Arial" charset="0"/>
                        </a:rPr>
                        <a:t>LOCK</a:t>
                      </a:r>
                    </a:p>
                  </a:txBody>
                  <a:tcPr marL="121984" marR="121984" anchor="ctr" anchorCtr="1" horzOverflow="overflow">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extLst>
                  <a:ext uri="{0D108BD9-81ED-4DB2-BD59-A6C34878D82A}">
                    <a16:rowId xmlns:a16="http://schemas.microsoft.com/office/drawing/2014/main" xmlns="" val="10000"/>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1"/>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2"/>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3"/>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4"/>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5"/>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6"/>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extLst>
                  <a:ext uri="{0D108BD9-81ED-4DB2-BD59-A6C34878D82A}">
                    <a16:rowId xmlns:a16="http://schemas.microsoft.com/office/drawing/2014/main" xmlns="" val="10007"/>
                  </a:ext>
                </a:extLst>
              </a:tr>
            </a:tbl>
          </a:graphicData>
        </a:graphic>
      </p:graphicFrame>
    </p:spTree>
    <p:custDataLst>
      <p:tags r:id="rId1"/>
    </p:custDataLst>
    <p:extLst>
      <p:ext uri="{BB962C8B-B14F-4D97-AF65-F5344CB8AC3E}">
        <p14:creationId xmlns:p14="http://schemas.microsoft.com/office/powerpoint/2010/main" val="13889336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P01-06 Control loop and other control functions</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Structure of a control loop</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PID controller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Temperature control of the laboratory plant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Parameterization of a continuous controller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Output of the analog manipulated variable as a binary signal with a pulse generator</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59479053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3"/>
            </p:custDataLst>
            <p:extLst>
              <p:ext uri="{D42A27DB-BD31-4B8C-83A1-F6EECF244321}">
                <p14:modId xmlns:p14="http://schemas.microsoft.com/office/powerpoint/2010/main" val="1126559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5" name="think-cell Folie" r:id="rId6" imgW="360" imgH="360" progId="">
                  <p:embed/>
                </p:oleObj>
              </mc:Choice>
              <mc:Fallback>
                <p:oleObj name="think-cell Foli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Rectangle 11"/>
          <p:cNvSpPr>
            <a:spLocks noChangeArrowheads="1"/>
          </p:cNvSpPr>
          <p:nvPr/>
        </p:nvSpPr>
        <p:spPr bwMode="auto">
          <a:xfrm>
            <a:off x="383318" y="1797268"/>
            <a:ext cx="11287709" cy="4389438"/>
          </a:xfrm>
          <a:prstGeom prst="rect">
            <a:avLst/>
          </a:prstGeom>
          <a:solidFill>
            <a:schemeClr val="bg1"/>
          </a:solidFill>
          <a:ln>
            <a:noFill/>
          </a:ln>
        </p:spPr>
        <p:txBody>
          <a:bodyPr wrap="none" lIns="0" tIns="0" rIns="0" bIns="0" anchor="ctr">
            <a:noAutofit/>
          </a:bodyPr>
          <a:lstStyle/>
          <a:p>
            <a:pPr algn="ctr"/>
            <a:endParaRPr lang="en-US"/>
          </a:p>
        </p:txBody>
      </p:sp>
      <p:sp>
        <p:nvSpPr>
          <p:cNvPr id="4102" name="Rectangle 10"/>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P01-06 Control loop and other control functions</a:t>
            </a:r>
          </a:p>
        </p:txBody>
      </p:sp>
      <p:sp>
        <p:nvSpPr>
          <p:cNvPr id="4103" name="Rectangle 8"/>
          <p:cNvSpPr>
            <a:spLocks noChangeArrowheads="1"/>
          </p:cNvSpPr>
          <p:nvPr/>
        </p:nvSpPr>
        <p:spPr bwMode="auto">
          <a:xfrm>
            <a:off x="0" y="-13849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en-US"/>
          </a:p>
        </p:txBody>
      </p:sp>
      <p:sp>
        <p:nvSpPr>
          <p:cNvPr id="8"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Process variables have to keep or achieve certain values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Disturbance behavior: A certain value has to be kept in spite of disturbances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Response to setpoint changes: Setpoint shall be achieved in a dynamic and stable manner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Control loop works as follows: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variable or controlled variable is measured by a sensor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Setpoint minus measured value equals the system deviation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Controller calculates a value of the manipulated variable for the actuator on the basis of the deviation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Actuator acts on the system</a:t>
            </a:r>
          </a:p>
        </p:txBody>
      </p:sp>
      <p:sp>
        <p:nvSpPr>
          <p:cNvPr id="9"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Structure of a control loop</a:t>
            </a:r>
            <a:endParaRPr lang="en-US" b="1" dirty="0">
              <a:solidFill>
                <a:schemeClr val="bg1"/>
              </a:solidFill>
            </a:endParaRPr>
          </a:p>
        </p:txBody>
      </p:sp>
      <p:sp>
        <p:nvSpPr>
          <p:cNvPr id="10" name="Ellipse 9"/>
          <p:cNvSpPr/>
          <p:nvPr/>
        </p:nvSpPr>
        <p:spPr bwMode="auto">
          <a:xfrm>
            <a:off x="5442520" y="5349204"/>
            <a:ext cx="439277" cy="439277"/>
          </a:xfrm>
          <a:prstGeom prst="ellipse">
            <a:avLst/>
          </a:prstGeom>
          <a:noFill/>
          <a:ln w="12700">
            <a:solidFill>
              <a:schemeClr val="tx2"/>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11" name="Rechteck 10"/>
          <p:cNvSpPr/>
          <p:nvPr/>
        </p:nvSpPr>
        <p:spPr bwMode="auto">
          <a:xfrm>
            <a:off x="6695725" y="5254210"/>
            <a:ext cx="1061884" cy="6292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dirty="0">
                <a:solidFill>
                  <a:schemeClr val="tx1"/>
                </a:solidFill>
              </a:rPr>
              <a:t>Loop</a:t>
            </a:r>
            <a:br>
              <a:rPr lang="en-US" sz="1400" b="1" dirty="0">
                <a:solidFill>
                  <a:schemeClr val="tx1"/>
                </a:solidFill>
              </a:rPr>
            </a:br>
            <a:r>
              <a:rPr lang="en-US" sz="1400" b="1" dirty="0">
                <a:solidFill>
                  <a:schemeClr val="tx1"/>
                </a:solidFill>
              </a:rPr>
              <a:t>controller</a:t>
            </a:r>
          </a:p>
        </p:txBody>
      </p:sp>
      <p:sp>
        <p:nvSpPr>
          <p:cNvPr id="12" name="Rechteck 11"/>
          <p:cNvSpPr/>
          <p:nvPr/>
        </p:nvSpPr>
        <p:spPr bwMode="auto">
          <a:xfrm>
            <a:off x="8770332" y="5254210"/>
            <a:ext cx="1061884" cy="6292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a:solidFill>
                  <a:schemeClr val="tx1"/>
                </a:solidFill>
              </a:rPr>
              <a:t>System</a:t>
            </a:r>
            <a:endParaRPr lang="en-US" sz="1400" b="1" dirty="0">
              <a:solidFill>
                <a:schemeClr val="tx1"/>
              </a:solidFill>
            </a:endParaRPr>
          </a:p>
        </p:txBody>
      </p:sp>
      <p:sp>
        <p:nvSpPr>
          <p:cNvPr id="13" name="Textfeld 12"/>
          <p:cNvSpPr txBox="1"/>
          <p:nvPr/>
        </p:nvSpPr>
        <p:spPr>
          <a:xfrm>
            <a:off x="8757323" y="4178551"/>
            <a:ext cx="1093248" cy="541687"/>
          </a:xfrm>
          <a:prstGeom prst="rect">
            <a:avLst/>
          </a:prstGeom>
          <a:noFill/>
        </p:spPr>
        <p:txBody>
          <a:bodyPr wrap="none" lIns="0" tIns="0" rIns="0" bIns="0" rtlCol="0">
            <a:spAutoFit/>
          </a:bodyPr>
          <a:lstStyle/>
          <a:p>
            <a:pPr algn="l">
              <a:lnSpc>
                <a:spcPct val="110000"/>
              </a:lnSpc>
              <a:spcBef>
                <a:spcPts val="0"/>
              </a:spcBef>
            </a:pPr>
            <a:r>
              <a:rPr lang="en-US" sz="1600">
                <a:solidFill>
                  <a:schemeClr val="tx1"/>
                </a:solidFill>
              </a:rPr>
              <a:t>Disturbance</a:t>
            </a:r>
            <a:br>
              <a:rPr lang="en-US" sz="1600">
                <a:solidFill>
                  <a:schemeClr val="tx1"/>
                </a:solidFill>
              </a:rPr>
            </a:br>
            <a:r>
              <a:rPr lang="en-US" sz="1600">
                <a:solidFill>
                  <a:schemeClr val="tx1"/>
                </a:solidFill>
              </a:rPr>
              <a:t>variables z</a:t>
            </a:r>
            <a:endParaRPr lang="en-US" sz="1600" dirty="0">
              <a:solidFill>
                <a:schemeClr val="tx1"/>
              </a:solidFill>
            </a:endParaRPr>
          </a:p>
        </p:txBody>
      </p:sp>
      <p:cxnSp>
        <p:nvCxnSpPr>
          <p:cNvPr id="14" name="Gerade Verbindung mit Pfeil 13"/>
          <p:cNvCxnSpPr>
            <a:stCxn id="13" idx="2"/>
            <a:endCxn id="12" idx="0"/>
          </p:cNvCxnSpPr>
          <p:nvPr/>
        </p:nvCxnSpPr>
        <p:spPr bwMode="auto">
          <a:xfrm flipH="1">
            <a:off x="9301274" y="4720238"/>
            <a:ext cx="2673" cy="533972"/>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 name="Textfeld 14"/>
          <p:cNvSpPr txBox="1"/>
          <p:nvPr/>
        </p:nvSpPr>
        <p:spPr>
          <a:xfrm>
            <a:off x="7736072" y="4713891"/>
            <a:ext cx="1115690" cy="541687"/>
          </a:xfrm>
          <a:prstGeom prst="rect">
            <a:avLst/>
          </a:prstGeom>
          <a:noFill/>
        </p:spPr>
        <p:txBody>
          <a:bodyPr wrap="none" lIns="0" tIns="0" rIns="0" bIns="0" rtlCol="0">
            <a:spAutoFit/>
          </a:bodyPr>
          <a:lstStyle/>
          <a:p>
            <a:pPr algn="ctr">
              <a:lnSpc>
                <a:spcPct val="110000"/>
              </a:lnSpc>
              <a:spcBef>
                <a:spcPts val="0"/>
              </a:spcBef>
            </a:pPr>
            <a:r>
              <a:rPr lang="en-US" sz="1600">
                <a:solidFill>
                  <a:schemeClr val="tx1"/>
                </a:solidFill>
              </a:rPr>
              <a:t>Manipulated</a:t>
            </a:r>
            <a:br>
              <a:rPr lang="en-US" sz="1600">
                <a:solidFill>
                  <a:schemeClr val="tx1"/>
                </a:solidFill>
              </a:rPr>
            </a:br>
            <a:r>
              <a:rPr lang="en-US" sz="1600">
                <a:solidFill>
                  <a:schemeClr val="tx1"/>
                </a:solidFill>
              </a:rPr>
              <a:t>variable y</a:t>
            </a:r>
            <a:endParaRPr lang="en-US" sz="1600" dirty="0">
              <a:solidFill>
                <a:schemeClr val="tx1"/>
              </a:solidFill>
            </a:endParaRPr>
          </a:p>
        </p:txBody>
      </p:sp>
      <p:sp>
        <p:nvSpPr>
          <p:cNvPr id="16" name="Textfeld 15"/>
          <p:cNvSpPr txBox="1"/>
          <p:nvPr/>
        </p:nvSpPr>
        <p:spPr>
          <a:xfrm>
            <a:off x="9893135" y="5001569"/>
            <a:ext cx="1822615" cy="492443"/>
          </a:xfrm>
          <a:prstGeom prst="rect">
            <a:avLst/>
          </a:prstGeom>
          <a:noFill/>
        </p:spPr>
        <p:txBody>
          <a:bodyPr wrap="none" lIns="0" tIns="0" rIns="0" bIns="0" rtlCol="0">
            <a:spAutoFit/>
          </a:bodyPr>
          <a:lstStyle/>
          <a:p>
            <a:pPr algn="l">
              <a:spcBef>
                <a:spcPts val="0"/>
              </a:spcBef>
            </a:pPr>
            <a:r>
              <a:rPr lang="en-US" sz="1600">
                <a:solidFill>
                  <a:schemeClr val="tx1"/>
                </a:solidFill>
              </a:rPr>
              <a:t>Process variable =</a:t>
            </a:r>
            <a:br>
              <a:rPr lang="en-US" sz="1600">
                <a:solidFill>
                  <a:schemeClr val="tx1"/>
                </a:solidFill>
              </a:rPr>
            </a:br>
            <a:r>
              <a:rPr lang="en-US" sz="1600">
                <a:solidFill>
                  <a:schemeClr val="tx1"/>
                </a:solidFill>
              </a:rPr>
              <a:t>controlled variable x</a:t>
            </a:r>
            <a:endParaRPr lang="en-US" sz="1600" dirty="0">
              <a:solidFill>
                <a:schemeClr val="tx1"/>
              </a:solidFill>
            </a:endParaRPr>
          </a:p>
        </p:txBody>
      </p:sp>
      <p:sp>
        <p:nvSpPr>
          <p:cNvPr id="17" name="Textfeld 16"/>
          <p:cNvSpPr txBox="1"/>
          <p:nvPr/>
        </p:nvSpPr>
        <p:spPr>
          <a:xfrm>
            <a:off x="5715727" y="4742103"/>
            <a:ext cx="990657" cy="492443"/>
          </a:xfrm>
          <a:prstGeom prst="rect">
            <a:avLst/>
          </a:prstGeom>
          <a:noFill/>
        </p:spPr>
        <p:txBody>
          <a:bodyPr wrap="none" lIns="0" tIns="0" rIns="0" bIns="0" rtlCol="0">
            <a:spAutoFit/>
          </a:bodyPr>
          <a:lstStyle/>
          <a:p>
            <a:pPr algn="ctr">
              <a:spcBef>
                <a:spcPts val="0"/>
              </a:spcBef>
            </a:pPr>
            <a:r>
              <a:rPr lang="en-US" sz="1600" dirty="0">
                <a:solidFill>
                  <a:schemeClr val="tx1"/>
                </a:solidFill>
              </a:rPr>
              <a:t>(System)</a:t>
            </a:r>
            <a:br>
              <a:rPr lang="en-US" sz="1600" dirty="0">
                <a:solidFill>
                  <a:schemeClr val="tx1"/>
                </a:solidFill>
              </a:rPr>
            </a:br>
            <a:r>
              <a:rPr lang="en-US" sz="1600" dirty="0">
                <a:solidFill>
                  <a:schemeClr val="tx1"/>
                </a:solidFill>
              </a:rPr>
              <a:t>deviation e</a:t>
            </a:r>
          </a:p>
        </p:txBody>
      </p:sp>
      <p:sp>
        <p:nvSpPr>
          <p:cNvPr id="18" name="Textfeld 17"/>
          <p:cNvSpPr txBox="1"/>
          <p:nvPr/>
        </p:nvSpPr>
        <p:spPr>
          <a:xfrm>
            <a:off x="3996717" y="5433421"/>
            <a:ext cx="1066048" cy="270843"/>
          </a:xfrm>
          <a:prstGeom prst="rect">
            <a:avLst/>
          </a:prstGeom>
          <a:noFill/>
        </p:spPr>
        <p:txBody>
          <a:bodyPr wrap="none" lIns="0" tIns="0" rIns="108000" bIns="0" rtlCol="0">
            <a:spAutoFit/>
          </a:bodyPr>
          <a:lstStyle/>
          <a:p>
            <a:pPr algn="l">
              <a:lnSpc>
                <a:spcPct val="110000"/>
              </a:lnSpc>
              <a:spcBef>
                <a:spcPts val="0"/>
              </a:spcBef>
            </a:pPr>
            <a:r>
              <a:rPr lang="en-US" sz="1600">
                <a:solidFill>
                  <a:schemeClr val="tx1"/>
                </a:solidFill>
              </a:rPr>
              <a:t>Setpoint w</a:t>
            </a:r>
            <a:endParaRPr lang="en-US" sz="1600" dirty="0">
              <a:solidFill>
                <a:schemeClr val="tx1"/>
              </a:solidFill>
            </a:endParaRPr>
          </a:p>
        </p:txBody>
      </p:sp>
      <p:sp>
        <p:nvSpPr>
          <p:cNvPr id="19" name="Textfeld 18"/>
          <p:cNvSpPr txBox="1"/>
          <p:nvPr/>
        </p:nvSpPr>
        <p:spPr>
          <a:xfrm>
            <a:off x="5382407" y="5690481"/>
            <a:ext cx="120226" cy="270843"/>
          </a:xfrm>
          <a:prstGeom prst="rect">
            <a:avLst/>
          </a:prstGeom>
          <a:noFill/>
        </p:spPr>
        <p:txBody>
          <a:bodyPr wrap="none" lIns="0" tIns="0" rIns="0" bIns="0" rtlCol="0">
            <a:spAutoFit/>
          </a:bodyPr>
          <a:lstStyle/>
          <a:p>
            <a:pPr algn="l">
              <a:lnSpc>
                <a:spcPct val="110000"/>
              </a:lnSpc>
              <a:spcBef>
                <a:spcPts val="0"/>
              </a:spcBef>
            </a:pPr>
            <a:r>
              <a:rPr lang="en-US" sz="1600">
                <a:solidFill>
                  <a:schemeClr val="tx1"/>
                </a:solidFill>
              </a:rPr>
              <a:t>+</a:t>
            </a:r>
            <a:endParaRPr lang="en-US" sz="1600" dirty="0">
              <a:solidFill>
                <a:schemeClr val="tx1"/>
              </a:solidFill>
            </a:endParaRPr>
          </a:p>
        </p:txBody>
      </p:sp>
      <p:sp>
        <p:nvSpPr>
          <p:cNvPr id="20" name="Textfeld 19"/>
          <p:cNvSpPr txBox="1"/>
          <p:nvPr/>
        </p:nvSpPr>
        <p:spPr>
          <a:xfrm>
            <a:off x="5821684" y="5839059"/>
            <a:ext cx="68930" cy="270843"/>
          </a:xfrm>
          <a:prstGeom prst="rect">
            <a:avLst/>
          </a:prstGeom>
          <a:noFill/>
        </p:spPr>
        <p:txBody>
          <a:bodyPr wrap="none" lIns="0" tIns="0" rIns="0" bIns="0" rtlCol="0">
            <a:spAutoFit/>
          </a:bodyPr>
          <a:lstStyle/>
          <a:p>
            <a:pPr algn="l">
              <a:lnSpc>
                <a:spcPct val="110000"/>
              </a:lnSpc>
              <a:spcBef>
                <a:spcPts val="0"/>
              </a:spcBef>
            </a:pPr>
            <a:r>
              <a:rPr lang="en-US" sz="1600">
                <a:solidFill>
                  <a:schemeClr val="tx1"/>
                </a:solidFill>
              </a:rPr>
              <a:t>-</a:t>
            </a:r>
            <a:endParaRPr lang="en-US" sz="1600" dirty="0">
              <a:solidFill>
                <a:schemeClr val="tx1"/>
              </a:solidFill>
            </a:endParaRPr>
          </a:p>
        </p:txBody>
      </p:sp>
      <p:cxnSp>
        <p:nvCxnSpPr>
          <p:cNvPr id="21" name="Gerade Verbindung mit Pfeil 20"/>
          <p:cNvCxnSpPr>
            <a:stCxn id="10" idx="6"/>
            <a:endCxn id="11" idx="1"/>
          </p:cNvCxnSpPr>
          <p:nvPr/>
        </p:nvCxnSpPr>
        <p:spPr bwMode="auto">
          <a:xfrm flipV="1">
            <a:off x="5881797" y="5568842"/>
            <a:ext cx="813928" cy="1"/>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mit Pfeil 21"/>
          <p:cNvCxnSpPr>
            <a:stCxn id="11" idx="3"/>
            <a:endCxn id="12" idx="1"/>
          </p:cNvCxnSpPr>
          <p:nvPr/>
        </p:nvCxnSpPr>
        <p:spPr bwMode="auto">
          <a:xfrm>
            <a:off x="7757609" y="5568842"/>
            <a:ext cx="1012723"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mit Pfeil 22"/>
          <p:cNvCxnSpPr/>
          <p:nvPr/>
        </p:nvCxnSpPr>
        <p:spPr bwMode="auto">
          <a:xfrm>
            <a:off x="5038719" y="5568842"/>
            <a:ext cx="403801"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winkelte Verbindung 23"/>
          <p:cNvCxnSpPr>
            <a:stCxn id="12" idx="3"/>
            <a:endCxn id="10" idx="4"/>
          </p:cNvCxnSpPr>
          <p:nvPr/>
        </p:nvCxnSpPr>
        <p:spPr bwMode="auto">
          <a:xfrm flipH="1">
            <a:off x="5662159" y="5568842"/>
            <a:ext cx="4170057" cy="219639"/>
          </a:xfrm>
          <a:prstGeom prst="bentConnector4">
            <a:avLst>
              <a:gd name="adj1" fmla="val -5482"/>
              <a:gd name="adj2" fmla="val 28314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2"/>
    </p:custDataLst>
    <p:extLst>
      <p:ext uri="{BB962C8B-B14F-4D97-AF65-F5344CB8AC3E}">
        <p14:creationId xmlns:p14="http://schemas.microsoft.com/office/powerpoint/2010/main" val="1655228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9"/>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P01-06 Control loop and other control functions</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Control algorithm calculates the value of the manipulated variable from the deviation</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Process industry uses the PID algorithm to 95%</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 stands for proportional</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Current manipulated variable value depends only on the current deviation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 stands for integral</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Current manipulated variable value depends on the sum of the last deviations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 stands for differential</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Current manipulated variable value depends on the change of the deviation</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Only three parameters (gain, integral-action time and derivative-action time) have to be adjusted</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Practical tuning rules exist for processes without dominant dead times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Ziegler and Nichols method</a:t>
            </a:r>
          </a:p>
          <a:p>
            <a:pPr marL="357188" lvl="2" indent="-174625">
              <a:spcBef>
                <a:spcPts val="600"/>
              </a:spcBef>
              <a:buClr>
                <a:schemeClr val="accent1"/>
              </a:buClr>
              <a:buFont typeface="Arial" pitchFamily="34" charset="0"/>
              <a:buChar char="•"/>
            </a:pPr>
            <a:r>
              <a:rPr lang="en-US" sz="1600" dirty="0" err="1">
                <a:solidFill>
                  <a:schemeClr val="tx1"/>
                </a:solidFill>
                <a:latin typeface="Arial" charset="0"/>
              </a:rPr>
              <a:t>Chien</a:t>
            </a:r>
            <a:r>
              <a:rPr lang="en-US" sz="1600" dirty="0">
                <a:solidFill>
                  <a:schemeClr val="tx1"/>
                </a:solidFill>
                <a:latin typeface="Arial" charset="0"/>
              </a:rPr>
              <a:t>, </a:t>
            </a:r>
            <a:r>
              <a:rPr lang="en-US" sz="1600" dirty="0" err="1">
                <a:solidFill>
                  <a:schemeClr val="tx1"/>
                </a:solidFill>
                <a:latin typeface="Arial" charset="0"/>
              </a:rPr>
              <a:t>Hrones</a:t>
            </a:r>
            <a:r>
              <a:rPr lang="en-US" sz="1600" dirty="0">
                <a:solidFill>
                  <a:schemeClr val="tx1"/>
                </a:solidFill>
                <a:latin typeface="Arial" charset="0"/>
              </a:rPr>
              <a:t> and </a:t>
            </a:r>
            <a:r>
              <a:rPr lang="en-US" sz="1600" dirty="0" err="1">
                <a:solidFill>
                  <a:schemeClr val="tx1"/>
                </a:solidFill>
                <a:latin typeface="Arial" charset="0"/>
              </a:rPr>
              <a:t>Reswick</a:t>
            </a:r>
            <a:endParaRPr lang="en-US" sz="1600" dirty="0">
              <a:solidFill>
                <a:schemeClr val="tx1"/>
              </a:solidFill>
              <a:latin typeface="Arial" charset="0"/>
            </a:endParaRP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PID controller</a:t>
            </a:r>
            <a:endParaRPr lang="en-US" b="1" dirty="0">
              <a:solidFill>
                <a:schemeClr val="bg1"/>
              </a:solidFill>
            </a:endParaRPr>
          </a:p>
        </p:txBody>
      </p:sp>
    </p:spTree>
    <p:custDataLst>
      <p:tags r:id="rId1"/>
    </p:custDataLst>
    <p:extLst>
      <p:ext uri="{BB962C8B-B14F-4D97-AF65-F5344CB8AC3E}">
        <p14:creationId xmlns:p14="http://schemas.microsoft.com/office/powerpoint/2010/main" val="9388583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8" descr="P01-06_fig_Temperatur.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0710" y="2296502"/>
            <a:ext cx="6099175" cy="318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nvSpPr>
        <p:spPr bwMode="auto">
          <a:xfrm>
            <a:off x="626400" y="144878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Temperature control of the laboratory process cell</a:t>
            </a:r>
          </a:p>
        </p:txBody>
      </p:sp>
      <p:sp>
        <p:nvSpPr>
          <p:cNvPr id="36869" name="Rectangle 10"/>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P01-06 Control loop and other control functions</a:t>
            </a:r>
          </a:p>
        </p:txBody>
      </p:sp>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8688" y="4574568"/>
            <a:ext cx="927100" cy="427037"/>
          </a:xfrm>
          <a:prstGeom prst="rect">
            <a:avLst/>
          </a:prstGeom>
          <a:solidFill>
            <a:schemeClr val="bg1"/>
          </a:solidFill>
          <a:ln>
            <a:noFill/>
          </a:ln>
          <a:effectLst/>
        </p:spPr>
      </p:pic>
      <p:sp>
        <p:nvSpPr>
          <p:cNvPr id="7" name="Text Box 7"/>
          <p:cNvSpPr txBox="1">
            <a:spLocks noChangeArrowheads="1"/>
          </p:cNvSpPr>
          <p:nvPr/>
        </p:nvSpPr>
        <p:spPr bwMode="auto">
          <a:xfrm>
            <a:off x="338535" y="157746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Control loop</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variable/controlled variable is A1.T2.A1T2T001.TIC.M</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Manipulated variable is A1.T2.A1T2T001.TV.S</a:t>
            </a:r>
          </a:p>
          <a:p>
            <a:pPr marL="357188" lvl="2" indent="-174625">
              <a:spcBef>
                <a:spcPts val="600"/>
              </a:spcBef>
              <a:buClr>
                <a:schemeClr val="accent1"/>
              </a:buClr>
              <a:buFont typeface="Arial" pitchFamily="34" charset="0"/>
              <a:buChar char="•"/>
            </a:pPr>
            <a:r>
              <a:rPr lang="en-US" sz="1600" dirty="0" err="1">
                <a:solidFill>
                  <a:schemeClr val="tx1"/>
                </a:solidFill>
                <a:latin typeface="Arial" charset="0"/>
              </a:rPr>
              <a:t>Setpoint</a:t>
            </a:r>
            <a:r>
              <a:rPr lang="en-US" sz="1600" dirty="0">
                <a:solidFill>
                  <a:schemeClr val="tx1"/>
                </a:solidFill>
                <a:latin typeface="Arial" charset="0"/>
              </a:rPr>
              <a:t> is </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Determined by recipe</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Determined by operator</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Interlocked</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Interlock conditions </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Level in the reactor has to be at least 200 ml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Temperature must not exceed 60 °C</a:t>
            </a:r>
          </a:p>
        </p:txBody>
      </p:sp>
    </p:spTree>
    <p:custDataLst>
      <p:tags r:id="rId1"/>
    </p:custDataLst>
    <p:extLst>
      <p:ext uri="{BB962C8B-B14F-4D97-AF65-F5344CB8AC3E}">
        <p14:creationId xmlns:p14="http://schemas.microsoft.com/office/powerpoint/2010/main" val="71789021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P01-07 Importing plant design data</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Design of complex systems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tag type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Model</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Importing plant design data using the Import/Export Assistant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Importing plant design data in the process object view</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Duplicating charts by creating process tag types/models</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19261017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P01-01 Process description</a:t>
            </a:r>
            <a:endParaRPr lang="en-US" dirty="0"/>
          </a:p>
        </p:txBody>
      </p:sp>
      <p:sp>
        <p:nvSpPr>
          <p:cNvPr id="5" name="Text Box 7"/>
          <p:cNvSpPr txBox="1">
            <a:spLocks noChangeArrowheads="1"/>
          </p:cNvSpPr>
          <p:nvPr/>
        </p:nvSpPr>
        <p:spPr bwMode="auto">
          <a:xfrm>
            <a:off x="332237" y="1453164"/>
            <a:ext cx="11364703" cy="3694868"/>
          </a:xfrm>
          <a:prstGeom prst="rect">
            <a:avLst/>
          </a:prstGeom>
          <a:solidFill>
            <a:schemeClr val="bg1"/>
          </a:solid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Classification of process plants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P&amp;ID of the laboratory plant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Interlocks and recipes for the laboratory plant</a:t>
            </a:r>
          </a:p>
        </p:txBody>
      </p:sp>
      <p:sp>
        <p:nvSpPr>
          <p:cNvPr id="6" name="Rectangle 10"/>
          <p:cNvSpPr>
            <a:spLocks noChangeArrowheads="1"/>
          </p:cNvSpPr>
          <p:nvPr/>
        </p:nvSpPr>
        <p:spPr bwMode="auto">
          <a:xfrm>
            <a:off x="626400" y="144878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39584748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P01-07 Importing plant design data</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a:solidFill>
                  <a:schemeClr val="tx1"/>
                </a:solidFill>
                <a:latin typeface="Arial" charset="0"/>
              </a:rPr>
              <a:t>Three general design principles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Principle of hierarchical arrangement</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Plant hierarchy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Principle of modularization</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Scope and complexity of blocks, CFC and SFC</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Principle of reuse</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Process tag types and models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Reuse also implies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Use of proven solutions (standards)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Central modifiability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Tested implementation</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Design of complex systems</a:t>
            </a:r>
            <a:endParaRPr lang="en-US" b="1" dirty="0">
              <a:solidFill>
                <a:schemeClr val="bg1"/>
              </a:solidFill>
            </a:endParaRPr>
          </a:p>
        </p:txBody>
      </p:sp>
    </p:spTree>
    <p:custDataLst>
      <p:tags r:id="rId1"/>
    </p:custDataLst>
    <p:extLst>
      <p:ext uri="{BB962C8B-B14F-4D97-AF65-F5344CB8AC3E}">
        <p14:creationId xmlns:p14="http://schemas.microsoft.com/office/powerpoint/2010/main" val="28650626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
          <p:cNvSpPr txBox="1">
            <a:spLocks noChangeArrowheads="1"/>
          </p:cNvSpPr>
          <p:nvPr/>
        </p:nvSpPr>
        <p:spPr bwMode="auto">
          <a:xfrm>
            <a:off x="332237" y="1452716"/>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a:solidFill>
                  <a:schemeClr val="tx1"/>
                </a:solidFill>
                <a:latin typeface="Arial" charset="0"/>
              </a:rPr>
              <a:t>Process tag type (CFC) – corresponds to control module level</a:t>
            </a:r>
          </a:p>
          <a:p>
            <a:pPr marL="182563" lvl="1" indent="-182563">
              <a:spcBef>
                <a:spcPts val="600"/>
              </a:spcBef>
              <a:buClr>
                <a:schemeClr val="accent1"/>
              </a:buClr>
              <a:buFont typeface="Arial" pitchFamily="34" charset="0"/>
              <a:buChar char="•"/>
            </a:pPr>
            <a:r>
              <a:rPr lang="en-US" sz="1600" dirty="0">
                <a:solidFill>
                  <a:schemeClr val="tx1"/>
                </a:solidFill>
                <a:latin typeface="Arial" charset="0"/>
              </a:rPr>
              <a:t>Model (entire hierarchy) – corresponds to equipment module or unit level</a:t>
            </a:r>
          </a:p>
        </p:txBody>
      </p:sp>
      <p:sp>
        <p:nvSpPr>
          <p:cNvPr id="17"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Process tag types and models</a:t>
            </a:r>
            <a:endParaRPr lang="en-US" b="1" dirty="0">
              <a:solidFill>
                <a:schemeClr val="bg1"/>
              </a:solidFill>
            </a:endParaRPr>
          </a:p>
        </p:txBody>
      </p:sp>
      <p:sp>
        <p:nvSpPr>
          <p:cNvPr id="39942" name="Rectangle 10"/>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P01-07 Importing plant design data</a:t>
            </a:r>
          </a:p>
        </p:txBody>
      </p:sp>
      <p:pic>
        <p:nvPicPr>
          <p:cNvPr id="18" name="Grafik 18" descr="P02-03_fig1.bmp"/>
          <p:cNvPicPr>
            <a:picLocks noChangeAspect="1"/>
          </p:cNvPicPr>
          <p:nvPr/>
        </p:nvPicPr>
        <p:blipFill rotWithShape="1">
          <a:blip r:embed="rId4">
            <a:extLst>
              <a:ext uri="{28A0092B-C50C-407E-A947-70E740481C1C}">
                <a14:useLocalDpi xmlns:a14="http://schemas.microsoft.com/office/drawing/2010/main" val="0"/>
              </a:ext>
            </a:extLst>
          </a:blip>
          <a:srcRect l="5133" t="11486" r="752"/>
          <a:stretch/>
        </p:blipFill>
        <p:spPr bwMode="auto">
          <a:xfrm>
            <a:off x="3404810" y="3094571"/>
            <a:ext cx="8289488"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hteck 18"/>
          <p:cNvSpPr/>
          <p:nvPr/>
        </p:nvSpPr>
        <p:spPr bwMode="auto">
          <a:xfrm>
            <a:off x="2778588" y="2721508"/>
            <a:ext cx="8915710" cy="25379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20" name="Textfeld 19"/>
          <p:cNvSpPr txBox="1"/>
          <p:nvPr/>
        </p:nvSpPr>
        <p:spPr>
          <a:xfrm>
            <a:off x="2939411" y="2778703"/>
            <a:ext cx="304571" cy="169277"/>
          </a:xfrm>
          <a:prstGeom prst="rect">
            <a:avLst/>
          </a:prstGeom>
          <a:noFill/>
        </p:spPr>
        <p:txBody>
          <a:bodyPr wrap="none" lIns="0" tIns="0" rIns="0" bIns="0" rtlCol="0">
            <a:spAutoFit/>
          </a:bodyPr>
          <a:lstStyle/>
          <a:p>
            <a:pPr algn="l">
              <a:lnSpc>
                <a:spcPct val="110000"/>
              </a:lnSpc>
              <a:spcBef>
                <a:spcPts val="0"/>
              </a:spcBef>
            </a:pPr>
            <a:r>
              <a:rPr lang="en-US" sz="1000">
                <a:solidFill>
                  <a:schemeClr val="tx1"/>
                </a:solidFill>
              </a:rPr>
              <a:t>Level</a:t>
            </a:r>
            <a:endParaRPr lang="en-US" sz="1000" dirty="0">
              <a:solidFill>
                <a:schemeClr val="tx1"/>
              </a:solidFill>
            </a:endParaRPr>
          </a:p>
        </p:txBody>
      </p:sp>
      <p:sp>
        <p:nvSpPr>
          <p:cNvPr id="21" name="Textfeld 20"/>
          <p:cNvSpPr txBox="1"/>
          <p:nvPr/>
        </p:nvSpPr>
        <p:spPr>
          <a:xfrm>
            <a:off x="3616490" y="2778703"/>
            <a:ext cx="859210" cy="169277"/>
          </a:xfrm>
          <a:prstGeom prst="rect">
            <a:avLst/>
          </a:prstGeom>
          <a:noFill/>
        </p:spPr>
        <p:txBody>
          <a:bodyPr wrap="none" lIns="0" tIns="0" rIns="0" bIns="0" rtlCol="0">
            <a:spAutoFit/>
          </a:bodyPr>
          <a:lstStyle/>
          <a:p>
            <a:pPr algn="ctr">
              <a:lnSpc>
                <a:spcPct val="110000"/>
              </a:lnSpc>
              <a:spcBef>
                <a:spcPts val="0"/>
              </a:spcBef>
            </a:pPr>
            <a:r>
              <a:rPr lang="en-US" sz="1000">
                <a:solidFill>
                  <a:schemeClr val="tx1"/>
                </a:solidFill>
              </a:rPr>
              <a:t>Physical model</a:t>
            </a:r>
            <a:endParaRPr lang="en-US" sz="1000" dirty="0">
              <a:solidFill>
                <a:schemeClr val="tx1"/>
              </a:solidFill>
            </a:endParaRPr>
          </a:p>
        </p:txBody>
      </p:sp>
      <p:sp>
        <p:nvSpPr>
          <p:cNvPr id="22" name="Textfeld 21"/>
          <p:cNvSpPr txBox="1"/>
          <p:nvPr/>
        </p:nvSpPr>
        <p:spPr>
          <a:xfrm>
            <a:off x="6989325" y="2778703"/>
            <a:ext cx="482504" cy="169277"/>
          </a:xfrm>
          <a:prstGeom prst="rect">
            <a:avLst/>
          </a:prstGeom>
          <a:noFill/>
        </p:spPr>
        <p:txBody>
          <a:bodyPr wrap="none" lIns="0" tIns="0" rIns="0" bIns="0" rtlCol="0">
            <a:spAutoFit/>
          </a:bodyPr>
          <a:lstStyle/>
          <a:p>
            <a:pPr algn="ctr">
              <a:lnSpc>
                <a:spcPct val="110000"/>
              </a:lnSpc>
              <a:spcBef>
                <a:spcPts val="0"/>
              </a:spcBef>
            </a:pPr>
            <a:r>
              <a:rPr lang="en-US" sz="1000">
                <a:solidFill>
                  <a:schemeClr val="tx1"/>
                </a:solidFill>
              </a:rPr>
              <a:t>Interlock</a:t>
            </a:r>
            <a:endParaRPr lang="en-US" sz="1000" dirty="0">
              <a:solidFill>
                <a:schemeClr val="tx1"/>
              </a:solidFill>
            </a:endParaRPr>
          </a:p>
        </p:txBody>
      </p:sp>
      <p:sp>
        <p:nvSpPr>
          <p:cNvPr id="23" name="Textfeld 22"/>
          <p:cNvSpPr txBox="1"/>
          <p:nvPr/>
        </p:nvSpPr>
        <p:spPr>
          <a:xfrm>
            <a:off x="9120227" y="2778703"/>
            <a:ext cx="1114087" cy="169277"/>
          </a:xfrm>
          <a:prstGeom prst="rect">
            <a:avLst/>
          </a:prstGeom>
          <a:noFill/>
        </p:spPr>
        <p:txBody>
          <a:bodyPr wrap="none" lIns="0" tIns="0" rIns="0" bIns="0" rtlCol="0">
            <a:spAutoFit/>
          </a:bodyPr>
          <a:lstStyle/>
          <a:p>
            <a:pPr algn="ctr">
              <a:lnSpc>
                <a:spcPct val="110000"/>
              </a:lnSpc>
              <a:spcBef>
                <a:spcPts val="0"/>
              </a:spcBef>
            </a:pPr>
            <a:r>
              <a:rPr lang="en-US" sz="1000">
                <a:solidFill>
                  <a:schemeClr val="tx1"/>
                </a:solidFill>
              </a:rPr>
              <a:t>Alarm management</a:t>
            </a:r>
            <a:endParaRPr lang="en-US" sz="1000" dirty="0">
              <a:solidFill>
                <a:schemeClr val="tx1"/>
              </a:solidFill>
            </a:endParaRPr>
          </a:p>
        </p:txBody>
      </p:sp>
      <p:sp>
        <p:nvSpPr>
          <p:cNvPr id="24" name="Rechteck 23"/>
          <p:cNvSpPr/>
          <p:nvPr/>
        </p:nvSpPr>
        <p:spPr bwMode="auto">
          <a:xfrm>
            <a:off x="2778588" y="2975303"/>
            <a:ext cx="8915710" cy="11926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25" name="Textfeld 24"/>
          <p:cNvSpPr txBox="1"/>
          <p:nvPr/>
        </p:nvSpPr>
        <p:spPr>
          <a:xfrm rot="16200000">
            <a:off x="2730184" y="5256807"/>
            <a:ext cx="723025"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en-US" sz="1000" dirty="0">
                <a:solidFill>
                  <a:schemeClr val="tx1"/>
                </a:solidFill>
              </a:rPr>
              <a:t>Control</a:t>
            </a:r>
            <a:br>
              <a:rPr lang="en-US" sz="1000" dirty="0">
                <a:solidFill>
                  <a:schemeClr val="tx1"/>
                </a:solidFill>
              </a:rPr>
            </a:br>
            <a:r>
              <a:rPr lang="en-US" sz="1000" dirty="0">
                <a:solidFill>
                  <a:schemeClr val="tx1"/>
                </a:solidFill>
              </a:rPr>
              <a:t>module</a:t>
            </a:r>
          </a:p>
        </p:txBody>
      </p:sp>
      <p:sp>
        <p:nvSpPr>
          <p:cNvPr id="26" name="Textfeld 25"/>
          <p:cNvSpPr txBox="1"/>
          <p:nvPr/>
        </p:nvSpPr>
        <p:spPr>
          <a:xfrm rot="16200000">
            <a:off x="2742257" y="4545852"/>
            <a:ext cx="698880"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en-US" sz="1000">
                <a:solidFill>
                  <a:schemeClr val="tx1"/>
                </a:solidFill>
              </a:rPr>
              <a:t>Equipment</a:t>
            </a:r>
            <a:br>
              <a:rPr lang="en-US" sz="1000">
                <a:solidFill>
                  <a:schemeClr val="tx1"/>
                </a:solidFill>
              </a:rPr>
            </a:br>
            <a:r>
              <a:rPr lang="en-US" sz="1000">
                <a:solidFill>
                  <a:schemeClr val="tx1"/>
                </a:solidFill>
              </a:rPr>
              <a:t>module</a:t>
            </a:r>
            <a:endParaRPr lang="en-US" sz="1000" dirty="0">
              <a:solidFill>
                <a:schemeClr val="tx1"/>
              </a:solidFill>
            </a:endParaRPr>
          </a:p>
        </p:txBody>
      </p:sp>
      <p:sp>
        <p:nvSpPr>
          <p:cNvPr id="27" name="Textfeld 26"/>
          <p:cNvSpPr txBox="1"/>
          <p:nvPr/>
        </p:nvSpPr>
        <p:spPr>
          <a:xfrm rot="16200000">
            <a:off x="2735902" y="3840614"/>
            <a:ext cx="711594"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en-US" sz="1000">
                <a:solidFill>
                  <a:schemeClr val="tx1"/>
                </a:solidFill>
              </a:rPr>
              <a:t>Unit</a:t>
            </a:r>
            <a:endParaRPr lang="en-US" sz="1000" dirty="0">
              <a:solidFill>
                <a:schemeClr val="tx1"/>
              </a:solidFill>
            </a:endParaRPr>
          </a:p>
        </p:txBody>
      </p:sp>
      <p:sp>
        <p:nvSpPr>
          <p:cNvPr id="28" name="Textfeld 27"/>
          <p:cNvSpPr txBox="1"/>
          <p:nvPr/>
        </p:nvSpPr>
        <p:spPr>
          <a:xfrm rot="16200000">
            <a:off x="2740022" y="3133136"/>
            <a:ext cx="703358"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en-US" sz="1000">
                <a:solidFill>
                  <a:schemeClr val="tx1"/>
                </a:solidFill>
              </a:rPr>
              <a:t>Process</a:t>
            </a:r>
            <a:br>
              <a:rPr lang="en-US" sz="1000">
                <a:solidFill>
                  <a:schemeClr val="tx1"/>
                </a:solidFill>
              </a:rPr>
            </a:br>
            <a:r>
              <a:rPr lang="en-US" sz="1000">
                <a:solidFill>
                  <a:schemeClr val="tx1"/>
                </a:solidFill>
              </a:rPr>
              <a:t>cell</a:t>
            </a:r>
            <a:endParaRPr lang="en-US" sz="1000" dirty="0">
              <a:solidFill>
                <a:schemeClr val="tx1"/>
              </a:solidFill>
            </a:endParaRPr>
          </a:p>
        </p:txBody>
      </p:sp>
      <p:sp>
        <p:nvSpPr>
          <p:cNvPr id="29" name="Rechteck 28"/>
          <p:cNvSpPr/>
          <p:nvPr/>
        </p:nvSpPr>
        <p:spPr bwMode="auto">
          <a:xfrm>
            <a:off x="2778588" y="2721508"/>
            <a:ext cx="8915710" cy="3209925"/>
          </a:xfrm>
          <a:prstGeom prst="rect">
            <a:avLst/>
          </a:prstGeom>
          <a:noFill/>
          <a:ln w="28575">
            <a:solidFill>
              <a:schemeClr val="tx1"/>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30" name="Oval 11"/>
          <p:cNvSpPr>
            <a:spLocks noChangeArrowheads="1"/>
          </p:cNvSpPr>
          <p:nvPr/>
        </p:nvSpPr>
        <p:spPr bwMode="auto">
          <a:xfrm>
            <a:off x="5614838" y="3094571"/>
            <a:ext cx="5385486" cy="1503362"/>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en-US">
              <a:solidFill>
                <a:schemeClr val="dk1"/>
              </a:solidFill>
            </a:endParaRPr>
          </a:p>
        </p:txBody>
      </p:sp>
      <p:sp>
        <p:nvSpPr>
          <p:cNvPr id="31" name="Oval 13"/>
          <p:cNvSpPr>
            <a:spLocks noChangeArrowheads="1"/>
          </p:cNvSpPr>
          <p:nvPr/>
        </p:nvSpPr>
        <p:spPr bwMode="auto">
          <a:xfrm>
            <a:off x="5591542" y="3867683"/>
            <a:ext cx="5582439" cy="1333500"/>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en-US">
              <a:solidFill>
                <a:schemeClr val="dk1"/>
              </a:solidFill>
            </a:endParaRPr>
          </a:p>
        </p:txBody>
      </p:sp>
      <p:sp>
        <p:nvSpPr>
          <p:cNvPr id="32" name="Oval 14"/>
          <p:cNvSpPr>
            <a:spLocks noChangeArrowheads="1"/>
          </p:cNvSpPr>
          <p:nvPr/>
        </p:nvSpPr>
        <p:spPr bwMode="auto">
          <a:xfrm>
            <a:off x="5638133" y="5229758"/>
            <a:ext cx="5546438" cy="615950"/>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en-US">
              <a:solidFill>
                <a:schemeClr val="dk1"/>
              </a:solidFill>
            </a:endParaRPr>
          </a:p>
        </p:txBody>
      </p:sp>
      <p:sp>
        <p:nvSpPr>
          <p:cNvPr id="33" name="Line 15"/>
          <p:cNvSpPr>
            <a:spLocks noChangeShapeType="1"/>
          </p:cNvSpPr>
          <p:nvPr/>
        </p:nvSpPr>
        <p:spPr bwMode="auto">
          <a:xfrm flipH="1">
            <a:off x="10032505" y="3324758"/>
            <a:ext cx="736984" cy="203200"/>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34" name="Line 16"/>
          <p:cNvSpPr>
            <a:spLocks noChangeShapeType="1"/>
          </p:cNvSpPr>
          <p:nvPr/>
        </p:nvSpPr>
        <p:spPr bwMode="auto">
          <a:xfrm flipH="1" flipV="1">
            <a:off x="10587359" y="4605872"/>
            <a:ext cx="516736" cy="509587"/>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35" name="Line 17"/>
          <p:cNvSpPr>
            <a:spLocks noChangeShapeType="1"/>
          </p:cNvSpPr>
          <p:nvPr/>
        </p:nvSpPr>
        <p:spPr bwMode="auto">
          <a:xfrm flipV="1">
            <a:off x="5638133" y="5590121"/>
            <a:ext cx="1020764" cy="379412"/>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36" name="Text Box 18"/>
          <p:cNvSpPr txBox="1">
            <a:spLocks noChangeArrowheads="1"/>
          </p:cNvSpPr>
          <p:nvPr/>
        </p:nvSpPr>
        <p:spPr bwMode="auto">
          <a:xfrm>
            <a:off x="10040976" y="3119971"/>
            <a:ext cx="1122102"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200" b="1">
                <a:solidFill>
                  <a:srgbClr val="EB780A"/>
                </a:solidFill>
              </a:rPr>
              <a:t> </a:t>
            </a:r>
            <a:r>
              <a:rPr lang="en-US" sz="1200" b="1">
                <a:solidFill>
                  <a:schemeClr val="hlink"/>
                </a:solidFill>
              </a:rPr>
              <a:t>very individual</a:t>
            </a:r>
            <a:endParaRPr lang="en-US" sz="1400" b="1" dirty="0">
              <a:solidFill>
                <a:schemeClr val="hlink"/>
              </a:solidFill>
            </a:endParaRPr>
          </a:p>
        </p:txBody>
      </p:sp>
      <p:sp>
        <p:nvSpPr>
          <p:cNvPr id="37" name="Text Box 19"/>
          <p:cNvSpPr txBox="1">
            <a:spLocks noChangeArrowheads="1"/>
          </p:cNvSpPr>
          <p:nvPr/>
        </p:nvSpPr>
        <p:spPr bwMode="auto">
          <a:xfrm>
            <a:off x="5245397" y="6016642"/>
            <a:ext cx="1519647"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200" b="1" dirty="0">
                <a:solidFill>
                  <a:schemeClr val="hlink"/>
                </a:solidFill>
              </a:rPr>
              <a:t>types can be created</a:t>
            </a:r>
          </a:p>
        </p:txBody>
      </p:sp>
      <p:sp>
        <p:nvSpPr>
          <p:cNvPr id="38" name="Text Box 20"/>
          <p:cNvSpPr txBox="1">
            <a:spLocks noChangeArrowheads="1"/>
          </p:cNvSpPr>
          <p:nvPr/>
        </p:nvSpPr>
        <p:spPr bwMode="auto">
          <a:xfrm>
            <a:off x="10153229" y="5107522"/>
            <a:ext cx="125996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spcBef>
                <a:spcPts val="0"/>
              </a:spcBef>
            </a:pPr>
            <a:r>
              <a:rPr lang="en-US" sz="1200" b="1" dirty="0">
                <a:solidFill>
                  <a:schemeClr val="hlink"/>
                </a:solidFill>
              </a:rPr>
              <a:t>copying possible</a:t>
            </a:r>
          </a:p>
          <a:p>
            <a:pPr eaLnBrk="1" hangingPunct="1">
              <a:spcBef>
                <a:spcPts val="0"/>
              </a:spcBef>
            </a:pPr>
            <a:r>
              <a:rPr lang="en-US" sz="1200" b="1" dirty="0">
                <a:solidFill>
                  <a:schemeClr val="hlink"/>
                </a:solidFill>
              </a:rPr>
              <a:t>for the most part</a:t>
            </a:r>
          </a:p>
        </p:txBody>
      </p:sp>
    </p:spTree>
    <p:custDataLst>
      <p:tags r:id="rId1"/>
    </p:custDataLst>
    <p:extLst>
      <p:ext uri="{BB962C8B-B14F-4D97-AF65-F5344CB8AC3E}">
        <p14:creationId xmlns:p14="http://schemas.microsoft.com/office/powerpoint/2010/main" val="11933650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P01-07 Importing plant design data</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a:solidFill>
                  <a:schemeClr val="tx1"/>
                </a:solidFill>
                <a:latin typeface="Arial" charset="0"/>
              </a:rPr>
              <a:t>Selecting similar control modules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Pumps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A1T1P001, A1T1P002, A1T1P003 and A1T4P001</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A1T2P001 and A1T2P002</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Valves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A1T1V001, A1T1V002, A1T1V003, .. , A1T1V006</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t>
            </a:r>
          </a:p>
          <a:p>
            <a:pPr marL="182563" lvl="1" indent="-182563">
              <a:spcBef>
                <a:spcPts val="600"/>
              </a:spcBef>
              <a:buClr>
                <a:schemeClr val="accent1"/>
              </a:buClr>
              <a:buFont typeface="Arial" pitchFamily="34" charset="0"/>
              <a:buChar char="•"/>
            </a:pPr>
            <a:r>
              <a:rPr lang="en-US" sz="1600" dirty="0">
                <a:solidFill>
                  <a:schemeClr val="tx1"/>
                </a:solidFill>
                <a:latin typeface="Arial" charset="0"/>
              </a:rPr>
              <a:t>Selecting similar equipment modules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Tanks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A1T1B001, A1T1B002 and A1T1B003</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A1T2R001 and A1T2R002</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A1T3B001 and A1T3B002</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Process tag type and model of the laboratory plant</a:t>
            </a:r>
          </a:p>
        </p:txBody>
      </p:sp>
    </p:spTree>
    <p:custDataLst>
      <p:tags r:id="rId1"/>
    </p:custDataLst>
    <p:extLst>
      <p:ext uri="{BB962C8B-B14F-4D97-AF65-F5344CB8AC3E}">
        <p14:creationId xmlns:p14="http://schemas.microsoft.com/office/powerpoint/2010/main" val="204763458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P01-08 Sequential control systems</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Structure of sequential function charts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Design of a sequential control system</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Recipe of the laboratory plant</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and editing a sequential function chart (SFC)</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Linking of SFC and CFC</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Testing the SFC</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Objective</a:t>
            </a:r>
            <a:endParaRPr lang="en-US" b="1" dirty="0">
              <a:solidFill>
                <a:schemeClr val="bg1"/>
              </a:solidFill>
            </a:endParaRPr>
          </a:p>
        </p:txBody>
      </p:sp>
    </p:spTree>
    <p:custDataLst>
      <p:tags r:id="rId1"/>
    </p:custDataLst>
    <p:extLst>
      <p:ext uri="{BB962C8B-B14F-4D97-AF65-F5344CB8AC3E}">
        <p14:creationId xmlns:p14="http://schemas.microsoft.com/office/powerpoint/2010/main" val="3304067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332237" y="1453163"/>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Alternating sequence of steps and transitions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First step: initial step</a:t>
            </a:r>
          </a:p>
          <a:p>
            <a:pPr marL="357188" lvl="2" indent="-174625">
              <a:spcBef>
                <a:spcPts val="600"/>
              </a:spcBef>
              <a:buClr>
                <a:schemeClr val="accent1"/>
              </a:buClr>
              <a:buFont typeface="Arial" pitchFamily="34" charset="0"/>
              <a:buChar char="•"/>
            </a:pPr>
            <a:r>
              <a:rPr lang="en-US" sz="1600" dirty="0" err="1">
                <a:solidFill>
                  <a:schemeClr val="tx1"/>
                </a:solidFill>
                <a:latin typeface="Arial" charset="0"/>
              </a:rPr>
              <a:t>Lasat</a:t>
            </a:r>
            <a:r>
              <a:rPr lang="en-US" sz="1600" dirty="0">
                <a:solidFill>
                  <a:schemeClr val="tx1"/>
                </a:solidFill>
                <a:latin typeface="Arial" charset="0"/>
              </a:rPr>
              <a:t> step: final step</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Structures: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Unbranched sequential function chart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Alternative branches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Parallel branches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Illegal structures: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Uncertain sequence – accessibility not assured</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Partial deadlock – internal infinite loop</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Total deadlock – no permissible step enabling condition</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One time or cyclical processing of sequential function chart is possible</a:t>
            </a:r>
          </a:p>
        </p:txBody>
      </p:sp>
      <p:sp>
        <p:nvSpPr>
          <p:cNvPr id="9" name="Rectangle 10"/>
          <p:cNvSpPr>
            <a:spLocks noChangeArrowheads="1"/>
          </p:cNvSpPr>
          <p:nvPr/>
        </p:nvSpPr>
        <p:spPr bwMode="auto">
          <a:xfrm>
            <a:off x="626400" y="144878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Structure of sequential function charts</a:t>
            </a:r>
          </a:p>
        </p:txBody>
      </p:sp>
      <p:sp>
        <p:nvSpPr>
          <p:cNvPr id="43014"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P01-08 Sequential control systems</a:t>
            </a:r>
          </a:p>
        </p:txBody>
      </p:sp>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5811" y="1963692"/>
            <a:ext cx="2076465" cy="421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1"/>
          <p:cNvSpPr>
            <a:spLocks/>
          </p:cNvSpPr>
          <p:nvPr/>
        </p:nvSpPr>
        <p:spPr bwMode="auto">
          <a:xfrm>
            <a:off x="8459273" y="3944893"/>
            <a:ext cx="1139360" cy="1595437"/>
          </a:xfrm>
          <a:custGeom>
            <a:avLst/>
            <a:gdLst>
              <a:gd name="T0" fmla="*/ 2147483647 w 1646"/>
              <a:gd name="T1" fmla="*/ 0 h 264"/>
              <a:gd name="T2" fmla="*/ 0 w 1646"/>
              <a:gd name="T3" fmla="*/ 0 h 264"/>
              <a:gd name="T4" fmla="*/ 0 w 1646"/>
              <a:gd name="T5" fmla="*/ 2147483647 h 264"/>
              <a:gd name="T6" fmla="*/ 0 60000 65536"/>
              <a:gd name="T7" fmla="*/ 0 60000 65536"/>
              <a:gd name="T8" fmla="*/ 0 60000 65536"/>
              <a:gd name="T9" fmla="*/ 0 w 1646"/>
              <a:gd name="T10" fmla="*/ 0 h 264"/>
              <a:gd name="T11" fmla="*/ 1646 w 1646"/>
              <a:gd name="T12" fmla="*/ 264 h 264"/>
            </a:gdLst>
            <a:ahLst/>
            <a:cxnLst>
              <a:cxn ang="T6">
                <a:pos x="T0" y="T1"/>
              </a:cxn>
              <a:cxn ang="T7">
                <a:pos x="T2" y="T3"/>
              </a:cxn>
              <a:cxn ang="T8">
                <a:pos x="T4" y="T5"/>
              </a:cxn>
            </a:cxnLst>
            <a:rect l="T9" t="T10" r="T11" b="T12"/>
            <a:pathLst>
              <a:path w="1646" h="264">
                <a:moveTo>
                  <a:pt x="1646" y="0"/>
                </a:moveTo>
                <a:lnTo>
                  <a:pt x="0" y="0"/>
                </a:lnTo>
                <a:lnTo>
                  <a:pt x="0" y="264"/>
                </a:lnTo>
              </a:path>
            </a:pathLst>
          </a:custGeom>
          <a:noFill/>
          <a:ln w="28575" cmpd="sng">
            <a:solidFill>
              <a:srgbClr val="EB780A"/>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Tree>
    <p:custDataLst>
      <p:tags r:id="rId1"/>
    </p:custDataLst>
    <p:extLst>
      <p:ext uri="{BB962C8B-B14F-4D97-AF65-F5344CB8AC3E}">
        <p14:creationId xmlns:p14="http://schemas.microsoft.com/office/powerpoint/2010/main" val="2931035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50243"/>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Proven design method for sequential control systems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State diagrams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Connected and directed graph</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States shown as circles – can be linked with actions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State transitions shown as arrows – can be subject to transition conditions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Petri nets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Consists of locations and transitions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Locations shown as circles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Transitions shown as rectangles/bars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Parallel sequences can be displayed</a:t>
            </a:r>
          </a:p>
        </p:txBody>
      </p:sp>
      <p:sp>
        <p:nvSpPr>
          <p:cNvPr id="8" name="Rectangle 10"/>
          <p:cNvSpPr>
            <a:spLocks noChangeArrowheads="1"/>
          </p:cNvSpPr>
          <p:nvPr/>
        </p:nvSpPr>
        <p:spPr bwMode="auto">
          <a:xfrm>
            <a:off x="626400" y="144586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Design of a sequential control system</a:t>
            </a:r>
          </a:p>
        </p:txBody>
      </p:sp>
      <p:sp>
        <p:nvSpPr>
          <p:cNvPr id="44036" name="Rectangle 10"/>
          <p:cNvSpPr>
            <a:spLocks noGrp="1" noChangeArrowheads="1"/>
          </p:cNvSpPr>
          <p:nvPr>
            <p:ph type="title"/>
          </p:nvPr>
        </p:nvSpPr>
        <p:spPr/>
        <p:txBody>
          <a:bodyPr/>
          <a:lstStyle/>
          <a:p>
            <a:r>
              <a:rPr lang="en-US" noProof="1"/>
              <a:t>Learn-/Training Documents PCS 7</a:t>
            </a:r>
            <a:br>
              <a:rPr lang="en-US" noProof="1"/>
            </a:br>
            <a:r>
              <a:rPr lang="en-US" b="0" dirty="0"/>
              <a:t>Module 1 P01-08 Sequential control systems</a:t>
            </a:r>
          </a:p>
        </p:txBody>
      </p:sp>
      <p:pic>
        <p:nvPicPr>
          <p:cNvPr id="9" name="Grafik 10" descr="P01-07_fig_Petrinetz.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5634" y="3722334"/>
            <a:ext cx="1911604" cy="247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1" descr="P01-07_fig_Zustandsgraph.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81204" y="1976077"/>
            <a:ext cx="3100464" cy="160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755400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52717"/>
            <a:ext cx="8966142"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First, 350 ml are to be drained from </a:t>
            </a:r>
            <a:r>
              <a:rPr lang="en-US" sz="1600" dirty="0" err="1">
                <a:solidFill>
                  <a:schemeClr val="tx1"/>
                </a:solidFill>
                <a:latin typeface="Arial" charset="0"/>
              </a:rPr>
              <a:t>educt</a:t>
            </a:r>
            <a:r>
              <a:rPr lang="en-US" sz="1600" dirty="0">
                <a:solidFill>
                  <a:schemeClr val="tx1"/>
                </a:solidFill>
                <a:latin typeface="Arial" charset="0"/>
              </a:rPr>
              <a:t> tank A1.T1.B003 into reactor A1.T2.R001 and at the same time 200 ml from </a:t>
            </a:r>
            <a:r>
              <a:rPr lang="en-US" sz="1600" dirty="0" err="1">
                <a:solidFill>
                  <a:schemeClr val="tx1"/>
                </a:solidFill>
                <a:latin typeface="Arial" charset="0"/>
              </a:rPr>
              <a:t>educt</a:t>
            </a:r>
            <a:r>
              <a:rPr lang="en-US" sz="1600" dirty="0">
                <a:solidFill>
                  <a:schemeClr val="tx1"/>
                </a:solidFill>
                <a:latin typeface="Arial" charset="0"/>
              </a:rPr>
              <a:t> tank A1.T1.B002 into reactor A1.T2.R002.</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When reactor A1.T2.R001 is filled, the liquid is to be heated to 25 °C with the agitator switched on.</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When filling of reactor A1.T2.R002 is finished, 150 ml from </a:t>
            </a:r>
            <a:r>
              <a:rPr lang="en-US" sz="1600" dirty="0" err="1">
                <a:solidFill>
                  <a:schemeClr val="tx1"/>
                </a:solidFill>
                <a:latin typeface="Arial" charset="0"/>
              </a:rPr>
              <a:t>educt</a:t>
            </a:r>
            <a:r>
              <a:rPr lang="en-US" sz="1600" dirty="0">
                <a:solidFill>
                  <a:schemeClr val="tx1"/>
                </a:solidFill>
                <a:latin typeface="Arial" charset="0"/>
              </a:rPr>
              <a:t> tank A1.T1.B001 is to be added to reactor A1.T2.R002. When this is finished, the agitator of reactor A1.T2.R002 is to be switched on 10 s later.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When the temperature of the liquid in reactor A1.T2.R001 has reached 25 °C, the mixture is to be pumped from reactor A1.T2.R002 to reactor A1.T2.R001.</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Now, the mixture in reactor A1.T2.R001 is to be heated to 28 °C and then drained into product tank A1.T3.B001.</a:t>
            </a:r>
          </a:p>
        </p:txBody>
      </p:sp>
      <p:sp>
        <p:nvSpPr>
          <p:cNvPr id="8"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Recipe of the laboratory plant</a:t>
            </a:r>
          </a:p>
        </p:txBody>
      </p:sp>
      <p:sp>
        <p:nvSpPr>
          <p:cNvPr id="45062" name="Rectangle 10"/>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P01-08 Sequential control systems</a:t>
            </a: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563" y="2023639"/>
            <a:ext cx="2150821" cy="410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800835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P02-01 HMI generation</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Concepts of representation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HMI generation in PCS 7</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Graphics of the laboratory plant</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Generating the operator station (OS) in SIMATIC Manager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Configuration environment </a:t>
            </a:r>
            <a:r>
              <a:rPr lang="en-US" sz="1600" dirty="0" err="1">
                <a:solidFill>
                  <a:schemeClr val="tx1"/>
                </a:solidFill>
                <a:latin typeface="Arial" charset="0"/>
              </a:rPr>
              <a:t>WinCC</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pictures with the Graphics Designer</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388787837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3"/>
            </p:custDataLst>
            <p:extLst>
              <p:ext uri="{D42A27DB-BD31-4B8C-83A1-F6EECF244321}">
                <p14:modId xmlns:p14="http://schemas.microsoft.com/office/powerpoint/2010/main" val="39759387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9" name="think-cell Folie" r:id="rId6" imgW="360" imgH="360" progId="">
                  <p:embed/>
                </p:oleObj>
              </mc:Choice>
              <mc:Fallback>
                <p:oleObj name="think-cell Foli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8" name="Rectangle 10"/>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P02-01 HMI generation</a:t>
            </a:r>
          </a:p>
        </p:txBody>
      </p:sp>
      <p:sp>
        <p:nvSpPr>
          <p:cNvPr id="7" name="Text Box 7"/>
          <p:cNvSpPr txBox="1">
            <a:spLocks noChangeArrowheads="1"/>
          </p:cNvSpPr>
          <p:nvPr/>
        </p:nvSpPr>
        <p:spPr bwMode="auto">
          <a:xfrm>
            <a:off x="332237" y="1453163"/>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Important aspects of representation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Organization of what is to be represented</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Degree of filling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Coding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Conspicuousness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Consistency</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Basic structure of display area according to VDI 3699</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Flowcharts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control flowcharts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flowcharts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Basic flowchart, process flowchart, P&amp;ID flowchart</a:t>
            </a:r>
          </a:p>
        </p:txBody>
      </p:sp>
      <p:sp>
        <p:nvSpPr>
          <p:cNvPr id="8" name="Rectangle 10"/>
          <p:cNvSpPr>
            <a:spLocks noChangeArrowheads="1"/>
          </p:cNvSpPr>
          <p:nvPr/>
        </p:nvSpPr>
        <p:spPr bwMode="auto">
          <a:xfrm>
            <a:off x="626400" y="144878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Concepts of representation</a:t>
            </a:r>
          </a:p>
        </p:txBody>
      </p:sp>
      <p:grpSp>
        <p:nvGrpSpPr>
          <p:cNvPr id="9" name="Gruppieren 8"/>
          <p:cNvGrpSpPr/>
          <p:nvPr/>
        </p:nvGrpSpPr>
        <p:grpSpPr>
          <a:xfrm>
            <a:off x="7404972" y="2156245"/>
            <a:ext cx="4383886" cy="3701961"/>
            <a:chOff x="7404972" y="2120340"/>
            <a:chExt cx="4383886" cy="3701961"/>
          </a:xfrm>
        </p:grpSpPr>
        <p:pic>
          <p:nvPicPr>
            <p:cNvPr id="10"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t="4631" b="3887"/>
            <a:stretch/>
          </p:blipFill>
          <p:spPr bwMode="auto">
            <a:xfrm>
              <a:off x="7404972" y="2120340"/>
              <a:ext cx="4383886" cy="370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38981" t="47338" r="39015" b="47820"/>
            <a:stretch/>
          </p:blipFill>
          <p:spPr bwMode="auto">
            <a:xfrm>
              <a:off x="9113854" y="3599035"/>
              <a:ext cx="964643" cy="19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reeform 11"/>
          <p:cNvSpPr>
            <a:spLocks/>
          </p:cNvSpPr>
          <p:nvPr/>
        </p:nvSpPr>
        <p:spPr bwMode="auto">
          <a:xfrm>
            <a:off x="3962400" y="3556186"/>
            <a:ext cx="3521711" cy="419100"/>
          </a:xfrm>
          <a:custGeom>
            <a:avLst/>
            <a:gdLst>
              <a:gd name="T0" fmla="*/ 2147483647 w 1646"/>
              <a:gd name="T1" fmla="*/ 0 h 264"/>
              <a:gd name="T2" fmla="*/ 0 w 1646"/>
              <a:gd name="T3" fmla="*/ 0 h 264"/>
              <a:gd name="T4" fmla="*/ 0 w 1646"/>
              <a:gd name="T5" fmla="*/ 2147483647 h 264"/>
              <a:gd name="T6" fmla="*/ 0 60000 65536"/>
              <a:gd name="T7" fmla="*/ 0 60000 65536"/>
              <a:gd name="T8" fmla="*/ 0 60000 65536"/>
              <a:gd name="T9" fmla="*/ 0 w 1646"/>
              <a:gd name="T10" fmla="*/ 0 h 264"/>
              <a:gd name="T11" fmla="*/ 1646 w 1646"/>
              <a:gd name="T12" fmla="*/ 264 h 264"/>
            </a:gdLst>
            <a:ahLst/>
            <a:cxnLst>
              <a:cxn ang="T6">
                <a:pos x="T0" y="T1"/>
              </a:cxn>
              <a:cxn ang="T7">
                <a:pos x="T2" y="T3"/>
              </a:cxn>
              <a:cxn ang="T8">
                <a:pos x="T4" y="T5"/>
              </a:cxn>
            </a:cxnLst>
            <a:rect l="T9" t="T10" r="T11" b="T12"/>
            <a:pathLst>
              <a:path w="1646" h="264">
                <a:moveTo>
                  <a:pt x="1646" y="0"/>
                </a:moveTo>
                <a:lnTo>
                  <a:pt x="0" y="0"/>
                </a:lnTo>
                <a:lnTo>
                  <a:pt x="0" y="264"/>
                </a:lnTo>
              </a:path>
            </a:pathLst>
          </a:custGeom>
          <a:noFill/>
          <a:ln w="28575" cmpd="sng">
            <a:solidFill>
              <a:srgbClr val="EB780A"/>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13" name="Textfeld 12"/>
          <p:cNvSpPr txBox="1"/>
          <p:nvPr/>
        </p:nvSpPr>
        <p:spPr>
          <a:xfrm>
            <a:off x="7814201" y="1968821"/>
            <a:ext cx="956993" cy="203133"/>
          </a:xfrm>
          <a:prstGeom prst="rect">
            <a:avLst/>
          </a:prstGeom>
          <a:noFill/>
        </p:spPr>
        <p:txBody>
          <a:bodyPr wrap="none" lIns="0" tIns="0" rIns="0" bIns="0" rtlCol="0">
            <a:spAutoFit/>
          </a:bodyPr>
          <a:lstStyle/>
          <a:p>
            <a:pPr algn="ctr">
              <a:lnSpc>
                <a:spcPct val="110000"/>
              </a:lnSpc>
              <a:spcBef>
                <a:spcPts val="0"/>
              </a:spcBef>
            </a:pPr>
            <a:r>
              <a:rPr lang="en-US" sz="1200" b="1" dirty="0">
                <a:solidFill>
                  <a:schemeClr val="tx1"/>
                </a:solidFill>
              </a:rPr>
              <a:t>Message line</a:t>
            </a:r>
          </a:p>
        </p:txBody>
      </p:sp>
      <p:sp>
        <p:nvSpPr>
          <p:cNvPr id="14" name="Textfeld 13"/>
          <p:cNvSpPr txBox="1"/>
          <p:nvPr/>
        </p:nvSpPr>
        <p:spPr>
          <a:xfrm>
            <a:off x="9500838" y="1968821"/>
            <a:ext cx="1040349" cy="187424"/>
          </a:xfrm>
          <a:prstGeom prst="rect">
            <a:avLst/>
          </a:prstGeom>
          <a:noFill/>
        </p:spPr>
        <p:txBody>
          <a:bodyPr wrap="none" lIns="0" tIns="0" rIns="0" bIns="0" rtlCol="0">
            <a:spAutoFit/>
          </a:bodyPr>
          <a:lstStyle/>
          <a:p>
            <a:pPr algn="ctr">
              <a:lnSpc>
                <a:spcPct val="110000"/>
              </a:lnSpc>
              <a:spcBef>
                <a:spcPts val="0"/>
              </a:spcBef>
            </a:pPr>
            <a:r>
              <a:rPr lang="en-US" sz="1200" b="1" dirty="0">
                <a:solidFill>
                  <a:schemeClr val="tx1"/>
                </a:solidFill>
              </a:rPr>
              <a:t>Overview area</a:t>
            </a:r>
          </a:p>
        </p:txBody>
      </p:sp>
      <p:sp>
        <p:nvSpPr>
          <p:cNvPr id="15" name="Textfeld 14"/>
          <p:cNvSpPr txBox="1"/>
          <p:nvPr/>
        </p:nvSpPr>
        <p:spPr>
          <a:xfrm>
            <a:off x="8681518" y="5858206"/>
            <a:ext cx="637996" cy="187424"/>
          </a:xfrm>
          <a:prstGeom prst="rect">
            <a:avLst/>
          </a:prstGeom>
          <a:noFill/>
        </p:spPr>
        <p:txBody>
          <a:bodyPr wrap="none" lIns="0" tIns="0" rIns="0" bIns="0" rtlCol="0">
            <a:spAutoFit/>
          </a:bodyPr>
          <a:lstStyle/>
          <a:p>
            <a:pPr algn="ctr">
              <a:lnSpc>
                <a:spcPct val="110000"/>
              </a:lnSpc>
              <a:spcBef>
                <a:spcPts val="0"/>
              </a:spcBef>
            </a:pPr>
            <a:r>
              <a:rPr lang="en-US" sz="1200" b="1" dirty="0">
                <a:solidFill>
                  <a:schemeClr val="tx1"/>
                </a:solidFill>
              </a:rPr>
              <a:t>Key area</a:t>
            </a:r>
          </a:p>
        </p:txBody>
      </p:sp>
      <p:sp>
        <p:nvSpPr>
          <p:cNvPr id="16" name="Textfeld 15"/>
          <p:cNvSpPr txBox="1"/>
          <p:nvPr/>
        </p:nvSpPr>
        <p:spPr>
          <a:xfrm>
            <a:off x="8016910" y="3643459"/>
            <a:ext cx="591765" cy="187424"/>
          </a:xfrm>
          <a:prstGeom prst="rect">
            <a:avLst/>
          </a:prstGeom>
          <a:solidFill>
            <a:srgbClr val="FFFFFF"/>
          </a:solidFill>
        </p:spPr>
        <p:txBody>
          <a:bodyPr wrap="none" lIns="0" tIns="0" rIns="0" bIns="0" rtlCol="0">
            <a:spAutoFit/>
          </a:bodyPr>
          <a:lstStyle/>
          <a:p>
            <a:pPr algn="ctr">
              <a:lnSpc>
                <a:spcPct val="110000"/>
              </a:lnSpc>
              <a:spcBef>
                <a:spcPts val="0"/>
              </a:spcBef>
            </a:pPr>
            <a:r>
              <a:rPr lang="en-US" sz="1200" b="1" dirty="0">
                <a:solidFill>
                  <a:schemeClr val="tx1"/>
                </a:solidFill>
              </a:rPr>
              <a:t>Window</a:t>
            </a:r>
          </a:p>
        </p:txBody>
      </p:sp>
      <p:sp>
        <p:nvSpPr>
          <p:cNvPr id="17" name="Textfeld 16"/>
          <p:cNvSpPr txBox="1"/>
          <p:nvPr/>
        </p:nvSpPr>
        <p:spPr>
          <a:xfrm>
            <a:off x="9165731" y="3643459"/>
            <a:ext cx="971868" cy="203133"/>
          </a:xfrm>
          <a:prstGeom prst="rect">
            <a:avLst/>
          </a:prstGeom>
          <a:noFill/>
        </p:spPr>
        <p:txBody>
          <a:bodyPr wrap="none" lIns="0" tIns="0" rIns="0" bIns="0" rtlCol="0">
            <a:spAutoFit/>
          </a:bodyPr>
          <a:lstStyle/>
          <a:p>
            <a:pPr algn="ctr">
              <a:lnSpc>
                <a:spcPct val="110000"/>
              </a:lnSpc>
              <a:spcBef>
                <a:spcPts val="0"/>
              </a:spcBef>
            </a:pPr>
            <a:r>
              <a:rPr lang="en-US" sz="1200" b="1" dirty="0">
                <a:solidFill>
                  <a:schemeClr val="tx1"/>
                </a:solidFill>
              </a:rPr>
              <a:t>Working area</a:t>
            </a:r>
          </a:p>
        </p:txBody>
      </p:sp>
    </p:spTree>
    <p:custDataLst>
      <p:tags r:id="rId2"/>
    </p:custDataLst>
    <p:extLst>
      <p:ext uri="{BB962C8B-B14F-4D97-AF65-F5344CB8AC3E}">
        <p14:creationId xmlns:p14="http://schemas.microsoft.com/office/powerpoint/2010/main" val="225743968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Picture hierarchy can be derived directly from plant hierarchy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a picture in the corresponding levels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Using the block icons of templates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Deriving block icons from the plant hierarchy</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Configuring different OS areas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For example, unit T1 is monitored by operator 1, T2 to T4 by operator 2</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Monitor configuration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Representation for different resolutions, numbers and arrangement of monitors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Graphics Designer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Drawing the process pictures (static elements)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Linking dynamic elements with the process tags</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HMI generation in PCS 7</a:t>
            </a:r>
            <a:endParaRPr lang="en-US" b="1" dirty="0">
              <a:solidFill>
                <a:schemeClr val="bg1"/>
              </a:solidFill>
            </a:endParaRPr>
          </a:p>
        </p:txBody>
      </p:sp>
      <p:sp>
        <p:nvSpPr>
          <p:cNvPr id="48132"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P02-01 HMI generation</a:t>
            </a:r>
          </a:p>
        </p:txBody>
      </p:sp>
    </p:spTree>
    <p:custDataLst>
      <p:tags r:id="rId1"/>
    </p:custDataLst>
    <p:extLst>
      <p:ext uri="{BB962C8B-B14F-4D97-AF65-F5344CB8AC3E}">
        <p14:creationId xmlns:p14="http://schemas.microsoft.com/office/powerpoint/2010/main" val="7866418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8"/>
          <p:cNvSpPr>
            <a:spLocks noGrp="1" noChangeArrowheads="1"/>
          </p:cNvSpPr>
          <p:nvPr>
            <p:ph type="title"/>
          </p:nvPr>
        </p:nvSpPr>
        <p:spPr/>
        <p:txBody>
          <a:bodyPr/>
          <a:lstStyle/>
          <a:p>
            <a:r>
              <a:rPr lang="en-US" noProof="1"/>
              <a:t>PCS Training Curriculums</a:t>
            </a:r>
            <a:r>
              <a:rPr lang="en-US" dirty="0"/>
              <a:t/>
            </a:r>
            <a:br>
              <a:rPr lang="en-US" dirty="0"/>
            </a:br>
            <a:r>
              <a:rPr lang="en-US" b="0" dirty="0"/>
              <a:t>Module 1 P01-01 Process description</a:t>
            </a:r>
            <a:endParaRPr lang="en-US" dirty="0"/>
          </a:p>
        </p:txBody>
      </p:sp>
      <p:sp>
        <p:nvSpPr>
          <p:cNvPr id="5" name="Text Box 7"/>
          <p:cNvSpPr txBox="1">
            <a:spLocks noChangeArrowheads="1"/>
          </p:cNvSpPr>
          <p:nvPr/>
        </p:nvSpPr>
        <p:spPr bwMode="auto">
          <a:xfrm>
            <a:off x="332237" y="1453164"/>
            <a:ext cx="11364703" cy="3694868"/>
          </a:xfrm>
          <a:prstGeom prst="rect">
            <a:avLst/>
          </a:prstGeom>
          <a:solidFill>
            <a:schemeClr val="bg1"/>
          </a:solid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Classification by the number of basically different products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Single product process plant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Multi-product process plant</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Classification according to the physical structure of the plant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Single-train process plant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Multi-train process plant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Multi-train &amp; multi-path process plant</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Laboratory plant as learning example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Multi-product, multi-strand &amp; multi-path plant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Hierarchical breakdown into 4 plant units</a:t>
            </a:r>
          </a:p>
        </p:txBody>
      </p:sp>
      <p:sp>
        <p:nvSpPr>
          <p:cNvPr id="6" name="Rectangle 10"/>
          <p:cNvSpPr>
            <a:spLocks noChangeArrowheads="1"/>
          </p:cNvSpPr>
          <p:nvPr/>
        </p:nvSpPr>
        <p:spPr bwMode="auto">
          <a:xfrm>
            <a:off x="626400" y="144878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Classification of process plants</a:t>
            </a:r>
          </a:p>
        </p:txBody>
      </p:sp>
    </p:spTree>
    <p:custDataLst>
      <p:tags r:id="rId1"/>
    </p:custDataLst>
    <p:extLst>
      <p:ext uri="{BB962C8B-B14F-4D97-AF65-F5344CB8AC3E}">
        <p14:creationId xmlns:p14="http://schemas.microsoft.com/office/powerpoint/2010/main" val="17399295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Hierarchy includes level 1 and 2</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Overview screen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Displays all units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Displays the most important information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Abstract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Area display </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Display of a unit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Display of faceplate icons of motors and valves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Display resembling the P&amp;ID</a:t>
            </a:r>
          </a:p>
        </p:txBody>
      </p:sp>
      <p:sp>
        <p:nvSpPr>
          <p:cNvPr id="49156" name="Rectangle 11"/>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P02-01 HMI generation</a:t>
            </a:r>
          </a:p>
        </p:txBody>
      </p:sp>
      <p:pic>
        <p:nvPicPr>
          <p:cNvPr id="49157" name="Grafik 7" descr="P02-01_Picture Tree_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937" y="2386366"/>
            <a:ext cx="630883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Graphics of the laboratory plant</a:t>
            </a:r>
          </a:p>
        </p:txBody>
      </p:sp>
    </p:spTree>
    <p:custDataLst>
      <p:tags r:id="rId1"/>
    </p:custDataLst>
    <p:extLst>
      <p:ext uri="{BB962C8B-B14F-4D97-AF65-F5344CB8AC3E}">
        <p14:creationId xmlns:p14="http://schemas.microsoft.com/office/powerpoint/2010/main" val="61774771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P02-02 Alarm engineering</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Message systems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Alarms and messages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Alarm management in PCS 7</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Integration of monitoring and alarm blocks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Message system of WinCC</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Display of alarms and warnings in the operator station (OS)</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46564760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52716"/>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Interface between process and operator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Early detection of deviations from the desired state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Specific interventions to restore the desired state</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Alarm display or report of occurrence of an event that requires immediate action of the operator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Message display or report of occurrence of an event that requires </a:t>
            </a:r>
            <a:br>
              <a:rPr lang="en-US" sz="1600" dirty="0">
                <a:solidFill>
                  <a:schemeClr val="tx1"/>
                </a:solidFill>
                <a:latin typeface="Arial" charset="0"/>
              </a:rPr>
            </a:br>
            <a:r>
              <a:rPr lang="en-US" sz="1600" dirty="0">
                <a:solidFill>
                  <a:schemeClr val="tx1"/>
                </a:solidFill>
                <a:latin typeface="Arial" charset="0"/>
              </a:rPr>
              <a:t>no immediate action of the operator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Properties for selection of alarms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Relevant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Unambiguous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Timely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Prioritized</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Comprehensible</a:t>
            </a:r>
          </a:p>
        </p:txBody>
      </p:sp>
      <p:sp>
        <p:nvSpPr>
          <p:cNvPr id="8"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Message system, alarms and messages</a:t>
            </a:r>
          </a:p>
        </p:txBody>
      </p:sp>
      <p:sp>
        <p:nvSpPr>
          <p:cNvPr id="51206" name="Rectangle 10"/>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P02-02 Alarm engineering</a:t>
            </a:r>
          </a:p>
        </p:txBody>
      </p:sp>
      <p:graphicFrame>
        <p:nvGraphicFramePr>
          <p:cNvPr id="6" name="Tabelle 5"/>
          <p:cNvGraphicFramePr>
            <a:graphicFrameLocks noGrp="1"/>
          </p:cNvGraphicFramePr>
          <p:nvPr>
            <p:extLst>
              <p:ext uri="{D42A27DB-BD31-4B8C-83A1-F6EECF244321}">
                <p14:modId xmlns:p14="http://schemas.microsoft.com/office/powerpoint/2010/main" val="1771069683"/>
              </p:ext>
            </p:extLst>
          </p:nvPr>
        </p:nvGraphicFramePr>
        <p:xfrm>
          <a:off x="6789541" y="3896257"/>
          <a:ext cx="4918060" cy="2305050"/>
        </p:xfrm>
        <a:graphic>
          <a:graphicData uri="http://schemas.openxmlformats.org/drawingml/2006/table">
            <a:tbl>
              <a:tblPr firstRow="1" bandRow="1">
                <a:tableStyleId>{5C22544A-7EE6-4342-B048-85BDC9FD1C3A}</a:tableStyleId>
              </a:tblPr>
              <a:tblGrid>
                <a:gridCol w="1229515">
                  <a:extLst>
                    <a:ext uri="{9D8B030D-6E8A-4147-A177-3AD203B41FA5}">
                      <a16:colId xmlns:a16="http://schemas.microsoft.com/office/drawing/2014/main" xmlns="" val="20000"/>
                    </a:ext>
                  </a:extLst>
                </a:gridCol>
                <a:gridCol w="1229515">
                  <a:extLst>
                    <a:ext uri="{9D8B030D-6E8A-4147-A177-3AD203B41FA5}">
                      <a16:colId xmlns:a16="http://schemas.microsoft.com/office/drawing/2014/main" xmlns="" val="20001"/>
                    </a:ext>
                  </a:extLst>
                </a:gridCol>
                <a:gridCol w="1229515">
                  <a:extLst>
                    <a:ext uri="{9D8B030D-6E8A-4147-A177-3AD203B41FA5}">
                      <a16:colId xmlns:a16="http://schemas.microsoft.com/office/drawing/2014/main" xmlns="" val="20002"/>
                    </a:ext>
                  </a:extLst>
                </a:gridCol>
                <a:gridCol w="1229515">
                  <a:extLst>
                    <a:ext uri="{9D8B030D-6E8A-4147-A177-3AD203B41FA5}">
                      <a16:colId xmlns:a16="http://schemas.microsoft.com/office/drawing/2014/main" xmlns="" val="20003"/>
                    </a:ext>
                  </a:extLst>
                </a:gridCol>
              </a:tblGrid>
              <a:tr h="555828">
                <a:tc>
                  <a:txBody>
                    <a:bodyPr/>
                    <a:lstStyle/>
                    <a:p>
                      <a:r>
                        <a:rPr lang="de-DE" sz="1400" dirty="0">
                          <a:solidFill>
                            <a:schemeClr val="tx1"/>
                          </a:solidFill>
                        </a:rPr>
                        <a:t>Response</a:t>
                      </a:r>
                      <a:br>
                        <a:rPr lang="de-DE" sz="1400" dirty="0">
                          <a:solidFill>
                            <a:schemeClr val="tx1"/>
                          </a:solidFill>
                        </a:rPr>
                      </a:br>
                      <a:r>
                        <a:rPr lang="de-DE" sz="1400" dirty="0">
                          <a:solidFill>
                            <a:schemeClr val="tx1"/>
                          </a:solidFill>
                        </a:rPr>
                        <a:t>time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gridSpan="3">
                  <a:txBody>
                    <a:bodyPr/>
                    <a:lstStyle/>
                    <a:p>
                      <a:pPr algn="ctr"/>
                      <a:r>
                        <a:rPr lang="de-DE" sz="1400" dirty="0">
                          <a:solidFill>
                            <a:schemeClr val="tx1"/>
                          </a:solidFill>
                        </a:rPr>
                        <a:t>Potential effect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xmlns="" val="10000"/>
                  </a:ext>
                </a:extLst>
              </a:tr>
              <a:tr h="555828">
                <a:tc>
                  <a:txBody>
                    <a:bodyPr/>
                    <a:lstStyle/>
                    <a:p>
                      <a:endParaRPr lang="de-DE" sz="140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Plant shutdown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Loss</a:t>
                      </a:r>
                      <a:r>
                        <a:rPr lang="de-DE" sz="1400" baseline="0" dirty="0"/>
                        <a:t> of production</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Delay in</a:t>
                      </a:r>
                      <a:br>
                        <a:rPr lang="de-DE" sz="1400" dirty="0"/>
                      </a:br>
                      <a:r>
                        <a:rPr lang="en-US" sz="1400" noProof="0" dirty="0"/>
                        <a:t>production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xmlns="" val="10001"/>
                  </a:ext>
                </a:extLst>
              </a:tr>
              <a:tr h="397798">
                <a:tc>
                  <a:txBody>
                    <a:bodyPr/>
                    <a:lstStyle/>
                    <a:p>
                      <a:r>
                        <a:rPr lang="de-DE" sz="1400" dirty="0"/>
                        <a:t>&lt; 5 min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B9C3"/>
                    </a:solidFill>
                  </a:tcPr>
                </a:tc>
                <a:tc>
                  <a:txBody>
                    <a:bodyPr/>
                    <a:lstStyle/>
                    <a:p>
                      <a:r>
                        <a:rPr lang="de-DE" sz="1400" dirty="0"/>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2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Low</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1E6"/>
                    </a:solidFill>
                  </a:tcPr>
                </a:tc>
                <a:extLst>
                  <a:ext uri="{0D108BD9-81ED-4DB2-BD59-A6C34878D82A}">
                    <a16:rowId xmlns:a16="http://schemas.microsoft.com/office/drawing/2014/main" xmlns="" val="10002"/>
                  </a:ext>
                </a:extLst>
              </a:tr>
              <a:tr h="397798">
                <a:tc>
                  <a:txBody>
                    <a:bodyPr/>
                    <a:lstStyle/>
                    <a:p>
                      <a:r>
                        <a:rPr lang="de-DE" sz="1400" dirty="0"/>
                        <a:t>5</a:t>
                      </a:r>
                      <a:r>
                        <a:rPr lang="de-DE" sz="1400" baseline="0" dirty="0"/>
                        <a:t> - 20 min</a:t>
                      </a:r>
                      <a:endParaRPr lang="de-DE"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2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a:t>Low</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1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Low</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1E6"/>
                    </a:solidFill>
                  </a:tcPr>
                </a:tc>
                <a:extLst>
                  <a:ext uri="{0D108BD9-81ED-4DB2-BD59-A6C34878D82A}">
                    <a16:rowId xmlns:a16="http://schemas.microsoft.com/office/drawing/2014/main" xmlns="" val="10003"/>
                  </a:ext>
                </a:extLst>
              </a:tr>
              <a:tr h="397798">
                <a:tc>
                  <a:txBody>
                    <a:bodyPr/>
                    <a:lstStyle/>
                    <a:p>
                      <a:r>
                        <a:rPr lang="de-DE" sz="1400" dirty="0"/>
                        <a:t>&gt; 20 min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0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1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a:t>Low</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1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Low</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1E6"/>
                    </a:solidFill>
                  </a:tcPr>
                </a:tc>
                <a:extLst>
                  <a:ext uri="{0D108BD9-81ED-4DB2-BD59-A6C34878D82A}">
                    <a16:rowId xmlns:a16="http://schemas.microsoft.com/office/drawing/2014/main" xmlns="" val="10004"/>
                  </a:ext>
                </a:extLst>
              </a:tr>
            </a:tbl>
          </a:graphicData>
        </a:graphic>
      </p:graphicFrame>
      <p:sp>
        <p:nvSpPr>
          <p:cNvPr id="9" name="Pfeil nach rechts 8"/>
          <p:cNvSpPr/>
          <p:nvPr/>
        </p:nvSpPr>
        <p:spPr bwMode="auto">
          <a:xfrm flipH="1">
            <a:off x="8023123" y="3388258"/>
            <a:ext cx="3684480" cy="508000"/>
          </a:xfrm>
          <a:prstGeom prst="rightArrow">
            <a:avLst>
              <a:gd name="adj1" fmla="val 65484"/>
              <a:gd name="adj2" fmla="val 50000"/>
            </a:avLst>
          </a:prstGeom>
          <a:solidFill>
            <a:srgbClr val="32A0A0"/>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a:solidFill>
                  <a:schemeClr val="bg1"/>
                </a:solidFill>
              </a:rPr>
              <a:t>Priority</a:t>
            </a:r>
            <a:endParaRPr lang="en-US" sz="1400" b="1" dirty="0">
              <a:solidFill>
                <a:schemeClr val="bg1"/>
              </a:solidFill>
            </a:endParaRPr>
          </a:p>
        </p:txBody>
      </p:sp>
      <p:sp>
        <p:nvSpPr>
          <p:cNvPr id="10" name="Pfeil nach rechts 9"/>
          <p:cNvSpPr/>
          <p:nvPr/>
        </p:nvSpPr>
        <p:spPr bwMode="auto">
          <a:xfrm rot="16200000">
            <a:off x="5607432" y="5071725"/>
            <a:ext cx="1751166" cy="508000"/>
          </a:xfrm>
          <a:prstGeom prst="rightArrow">
            <a:avLst>
              <a:gd name="adj1" fmla="val 65484"/>
              <a:gd name="adj2" fmla="val 50000"/>
            </a:avLst>
          </a:prstGeom>
          <a:solidFill>
            <a:srgbClr val="32A0A0"/>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a:solidFill>
                  <a:schemeClr val="bg1"/>
                </a:solidFill>
              </a:rPr>
              <a:t>Priority</a:t>
            </a:r>
            <a:endParaRPr lang="en-US" sz="1400" b="1" dirty="0">
              <a:solidFill>
                <a:schemeClr val="bg1"/>
              </a:solidFill>
            </a:endParaRPr>
          </a:p>
        </p:txBody>
      </p:sp>
    </p:spTree>
    <p:custDataLst>
      <p:tags r:id="rId1"/>
    </p:custDataLst>
    <p:extLst>
      <p:ext uri="{BB962C8B-B14F-4D97-AF65-F5344CB8AC3E}">
        <p14:creationId xmlns:p14="http://schemas.microsoft.com/office/powerpoint/2010/main" val="290440927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p:nvPr/>
        </p:nvPicPr>
        <p:blipFill>
          <a:blip r:embed="rId4" cstate="print">
            <a:extLst>
              <a:ext uri="{28A0092B-C50C-407E-A947-70E740481C1C}">
                <a14:useLocalDpi xmlns:a14="http://schemas.microsoft.com/office/drawing/2010/main" val="0"/>
              </a:ext>
            </a:extLst>
          </a:blip>
          <a:stretch>
            <a:fillRect/>
          </a:stretch>
        </p:blipFill>
        <p:spPr>
          <a:xfrm>
            <a:off x="5387724" y="2731345"/>
            <a:ext cx="6152066" cy="3373763"/>
          </a:xfrm>
          <a:prstGeom prst="rect">
            <a:avLst/>
          </a:prstGeom>
        </p:spPr>
      </p:pic>
      <p:sp>
        <p:nvSpPr>
          <p:cNvPr id="12"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 block for generating messages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Block icons for display of alarm states</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Group alarms along the plant hierarchy</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Display and management of message lists</a:t>
            </a:r>
          </a:p>
        </p:txBody>
      </p:sp>
      <p:sp>
        <p:nvSpPr>
          <p:cNvPr id="52230" name="Rectangle 13"/>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P02-02 Alarm engineering</a:t>
            </a:r>
          </a:p>
        </p:txBody>
      </p:sp>
      <p:sp>
        <p:nvSpPr>
          <p:cNvPr id="52231" name="Freeform 15"/>
          <p:cNvSpPr>
            <a:spLocks/>
          </p:cNvSpPr>
          <p:nvPr/>
        </p:nvSpPr>
        <p:spPr bwMode="auto">
          <a:xfrm>
            <a:off x="5172891" y="5374222"/>
            <a:ext cx="3308775" cy="286974"/>
          </a:xfrm>
          <a:custGeom>
            <a:avLst/>
            <a:gdLst>
              <a:gd name="T0" fmla="*/ 0 w 1021"/>
              <a:gd name="T1" fmla="*/ 2147483647 h 241"/>
              <a:gd name="T2" fmla="*/ 2147483647 w 1021"/>
              <a:gd name="T3" fmla="*/ 2147483647 h 241"/>
              <a:gd name="T4" fmla="*/ 2147483647 w 1021"/>
              <a:gd name="T5" fmla="*/ 0 h 241"/>
              <a:gd name="T6" fmla="*/ 2147483647 w 1021"/>
              <a:gd name="T7" fmla="*/ 0 h 241"/>
              <a:gd name="T8" fmla="*/ 0 60000 65536"/>
              <a:gd name="T9" fmla="*/ 0 60000 65536"/>
              <a:gd name="T10" fmla="*/ 0 60000 65536"/>
              <a:gd name="T11" fmla="*/ 0 60000 65536"/>
              <a:gd name="T12" fmla="*/ 0 w 1021"/>
              <a:gd name="T13" fmla="*/ 0 h 241"/>
              <a:gd name="T14" fmla="*/ 1021 w 1021"/>
              <a:gd name="T15" fmla="*/ 241 h 241"/>
            </a:gdLst>
            <a:ahLst/>
            <a:cxnLst>
              <a:cxn ang="T8">
                <a:pos x="T0" y="T1"/>
              </a:cxn>
              <a:cxn ang="T9">
                <a:pos x="T2" y="T3"/>
              </a:cxn>
              <a:cxn ang="T10">
                <a:pos x="T4" y="T5"/>
              </a:cxn>
              <a:cxn ang="T11">
                <a:pos x="T6" y="T7"/>
              </a:cxn>
            </a:cxnLst>
            <a:rect l="T12" t="T13" r="T14" b="T15"/>
            <a:pathLst>
              <a:path w="1021" h="241">
                <a:moveTo>
                  <a:pt x="0" y="241"/>
                </a:moveTo>
                <a:lnTo>
                  <a:pt x="637" y="241"/>
                </a:lnTo>
                <a:lnTo>
                  <a:pt x="637" y="0"/>
                </a:lnTo>
                <a:lnTo>
                  <a:pt x="1021" y="0"/>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52232" name="Freeform 17"/>
          <p:cNvSpPr>
            <a:spLocks/>
          </p:cNvSpPr>
          <p:nvPr/>
        </p:nvSpPr>
        <p:spPr bwMode="auto">
          <a:xfrm>
            <a:off x="4659087" y="3100876"/>
            <a:ext cx="3182386" cy="460615"/>
          </a:xfrm>
          <a:custGeom>
            <a:avLst/>
            <a:gdLst>
              <a:gd name="T0" fmla="*/ 0 w 768"/>
              <a:gd name="T1" fmla="*/ 0 h 1261"/>
              <a:gd name="T2" fmla="*/ 2147483647 w 768"/>
              <a:gd name="T3" fmla="*/ 0 h 1261"/>
              <a:gd name="T4" fmla="*/ 2147483647 w 768"/>
              <a:gd name="T5" fmla="*/ 2147483647 h 1261"/>
              <a:gd name="T6" fmla="*/ 0 60000 65536"/>
              <a:gd name="T7" fmla="*/ 0 60000 65536"/>
              <a:gd name="T8" fmla="*/ 0 60000 65536"/>
              <a:gd name="T9" fmla="*/ 0 w 768"/>
              <a:gd name="T10" fmla="*/ 0 h 1261"/>
              <a:gd name="T11" fmla="*/ 768 w 768"/>
              <a:gd name="T12" fmla="*/ 1261 h 1261"/>
            </a:gdLst>
            <a:ahLst/>
            <a:cxnLst>
              <a:cxn ang="T6">
                <a:pos x="T0" y="T1"/>
              </a:cxn>
              <a:cxn ang="T7">
                <a:pos x="T2" y="T3"/>
              </a:cxn>
              <a:cxn ang="T8">
                <a:pos x="T4" y="T5"/>
              </a:cxn>
            </a:cxnLst>
            <a:rect l="T9" t="T10" r="T11" b="T12"/>
            <a:pathLst>
              <a:path w="768" h="1261">
                <a:moveTo>
                  <a:pt x="0" y="0"/>
                </a:moveTo>
                <a:lnTo>
                  <a:pt x="768" y="0"/>
                </a:lnTo>
                <a:lnTo>
                  <a:pt x="768" y="1261"/>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pic>
        <p:nvPicPr>
          <p:cNvPr id="5223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97" y="2277010"/>
            <a:ext cx="114359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Line 28"/>
          <p:cNvSpPr>
            <a:spLocks noChangeShapeType="1"/>
          </p:cNvSpPr>
          <p:nvPr/>
        </p:nvSpPr>
        <p:spPr bwMode="auto">
          <a:xfrm flipV="1">
            <a:off x="4432663" y="2465922"/>
            <a:ext cx="3765222" cy="0"/>
          </a:xfrm>
          <a:prstGeom prst="line">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52235" name="Line 28"/>
          <p:cNvSpPr>
            <a:spLocks noChangeShapeType="1"/>
          </p:cNvSpPr>
          <p:nvPr/>
        </p:nvSpPr>
        <p:spPr bwMode="auto">
          <a:xfrm>
            <a:off x="9100055" y="2665448"/>
            <a:ext cx="12707" cy="2029325"/>
          </a:xfrm>
          <a:prstGeom prst="line">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13"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Alarm management in PCS 7</a:t>
            </a:r>
          </a:p>
        </p:txBody>
      </p:sp>
    </p:spTree>
    <p:custDataLst>
      <p:tags r:id="rId1"/>
    </p:custDataLst>
    <p:extLst>
      <p:ext uri="{BB962C8B-B14F-4D97-AF65-F5344CB8AC3E}">
        <p14:creationId xmlns:p14="http://schemas.microsoft.com/office/powerpoint/2010/main" val="343749945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Monitoring of level</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Monitoring of temperature</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Using </a:t>
            </a:r>
            <a:r>
              <a:rPr lang="en-US" sz="1600" dirty="0" err="1">
                <a:solidFill>
                  <a:schemeClr val="tx1"/>
                </a:solidFill>
                <a:latin typeface="Arial" charset="0"/>
              </a:rPr>
              <a:t>MonAnS</a:t>
            </a:r>
            <a:r>
              <a:rPr lang="en-US" sz="1600" dirty="0">
                <a:solidFill>
                  <a:schemeClr val="tx1"/>
                </a:solidFill>
                <a:latin typeface="Arial" charset="0"/>
              </a:rPr>
              <a:t> block (FB 1912) from Monitor folder of the PCS 7 Advanced Process Library V80</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Monitoring a measured value (analog signal)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Adjustable parameters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Warning limit (high/low)</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Alarm limit (high/low)</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Display of faceplate icon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In unit T2_reaction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Positioning and compiling</a:t>
            </a:r>
          </a:p>
        </p:txBody>
      </p:sp>
      <p:sp>
        <p:nvSpPr>
          <p:cNvPr id="7"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Alarms for the laboratory plant</a:t>
            </a:r>
          </a:p>
        </p:txBody>
      </p:sp>
      <p:sp>
        <p:nvSpPr>
          <p:cNvPr id="53252" name="Rectangle 9"/>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P02-02 Alarm engineering</a:t>
            </a:r>
          </a:p>
        </p:txBody>
      </p:sp>
      <p:pic>
        <p:nvPicPr>
          <p:cNvPr id="8" name="Grafik 7"/>
          <p:cNvPicPr>
            <a:picLocks noChangeAspect="1"/>
          </p:cNvPicPr>
          <p:nvPr/>
        </p:nvPicPr>
        <p:blipFill>
          <a:blip r:embed="rId4"/>
          <a:stretch>
            <a:fillRect/>
          </a:stretch>
        </p:blipFill>
        <p:spPr>
          <a:xfrm>
            <a:off x="8804274" y="3965775"/>
            <a:ext cx="2463315" cy="1798220"/>
          </a:xfrm>
          <a:prstGeom prst="rect">
            <a:avLst/>
          </a:prstGeom>
        </p:spPr>
      </p:pic>
    </p:spTree>
    <p:custDataLst>
      <p:tags r:id="rId1"/>
    </p:custDataLst>
    <p:extLst>
      <p:ext uri="{BB962C8B-B14F-4D97-AF65-F5344CB8AC3E}">
        <p14:creationId xmlns:p14="http://schemas.microsoft.com/office/powerpoint/2010/main" val="326152844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P02-03 Archiving and trend reporting</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Goals of archiving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Archiving on the OS server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Short-term and long-term archiving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Trend reporting</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Activating archiving in CFC</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Archive settings of the OS server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Trend groups and reports</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29694072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P02-03 Archiving and trend reporting</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Why must process data and events be saved?</a:t>
            </a:r>
          </a:p>
          <a:p>
            <a:pPr marL="357188" lvl="2" indent="-174625">
              <a:spcBef>
                <a:spcPts val="600"/>
              </a:spcBef>
              <a:buClr>
                <a:schemeClr val="accent1"/>
              </a:buClr>
              <a:buFont typeface="Arial" pitchFamily="34" charset="0"/>
              <a:buChar char="•"/>
            </a:pPr>
            <a:r>
              <a:rPr lang="en-US" sz="1600" b="1" dirty="0">
                <a:solidFill>
                  <a:schemeClr val="tx1"/>
                </a:solidFill>
                <a:latin typeface="Arial" charset="0"/>
              </a:rPr>
              <a:t>Legal requirements: </a:t>
            </a:r>
            <a:r>
              <a:rPr lang="en-US" sz="1600" dirty="0">
                <a:solidFill>
                  <a:schemeClr val="tx1"/>
                </a:solidFill>
                <a:latin typeface="Arial" charset="0"/>
              </a:rPr>
              <a:t>logging of faults, verification for compliance with requirements, gapless tracking of the production cycle for product liability purposes</a:t>
            </a:r>
          </a:p>
          <a:p>
            <a:pPr marL="357188" lvl="2" indent="-174625">
              <a:spcBef>
                <a:spcPts val="600"/>
              </a:spcBef>
              <a:buClr>
                <a:schemeClr val="accent1"/>
              </a:buClr>
              <a:buFont typeface="Arial" pitchFamily="34" charset="0"/>
              <a:buChar char="•"/>
            </a:pPr>
            <a:r>
              <a:rPr lang="en-US" sz="1600" b="1" dirty="0">
                <a:solidFill>
                  <a:schemeClr val="tx1"/>
                </a:solidFill>
                <a:latin typeface="Arial" charset="0"/>
              </a:rPr>
              <a:t>Process management: </a:t>
            </a:r>
            <a:r>
              <a:rPr lang="en-US" sz="1600" dirty="0">
                <a:solidFill>
                  <a:schemeClr val="tx1"/>
                </a:solidFill>
                <a:latin typeface="Arial" charset="0"/>
              </a:rPr>
              <a:t>statistics of production data, optimization of production, increasing of performance, optimization of material and manufacturing costs</a:t>
            </a:r>
          </a:p>
          <a:p>
            <a:pPr marL="357188" lvl="2" indent="-174625">
              <a:spcBef>
                <a:spcPts val="600"/>
              </a:spcBef>
              <a:buClr>
                <a:schemeClr val="accent1"/>
              </a:buClr>
              <a:buFont typeface="Arial" pitchFamily="34" charset="0"/>
              <a:buChar char="•"/>
            </a:pPr>
            <a:r>
              <a:rPr lang="en-US" sz="1600" b="1" dirty="0">
                <a:solidFill>
                  <a:schemeClr val="tx1"/>
                </a:solidFill>
                <a:latin typeface="Arial" charset="0"/>
              </a:rPr>
              <a:t>Safety: </a:t>
            </a:r>
            <a:r>
              <a:rPr lang="en-US" sz="1600" dirty="0">
                <a:solidFill>
                  <a:schemeClr val="tx1"/>
                </a:solidFill>
                <a:latin typeface="Arial" charset="0"/>
              </a:rPr>
              <a:t>analysis of production data for adapting production parameters, in particular limits and response times, verification of functional safety when testing interlocks and EMERGENCY OFF functions</a:t>
            </a:r>
          </a:p>
          <a:p>
            <a:pPr marL="357188" lvl="2" indent="-174625">
              <a:spcBef>
                <a:spcPts val="600"/>
              </a:spcBef>
              <a:buClr>
                <a:schemeClr val="accent1"/>
              </a:buClr>
              <a:buFont typeface="Arial" pitchFamily="34" charset="0"/>
              <a:buChar char="•"/>
            </a:pPr>
            <a:r>
              <a:rPr lang="en-US" sz="1600" b="1" dirty="0">
                <a:solidFill>
                  <a:schemeClr val="tx1"/>
                </a:solidFill>
                <a:latin typeface="Arial" charset="0"/>
              </a:rPr>
              <a:t>Performance: </a:t>
            </a:r>
            <a:r>
              <a:rPr lang="en-US" sz="1600" dirty="0">
                <a:solidFill>
                  <a:schemeClr val="tx1"/>
                </a:solidFill>
                <a:latin typeface="Arial" charset="0"/>
              </a:rPr>
              <a:t>increasing of performance of the process database, data backup</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Goals of archiving</a:t>
            </a:r>
          </a:p>
        </p:txBody>
      </p:sp>
    </p:spTree>
    <p:custDataLst>
      <p:tags r:id="rId1"/>
    </p:custDataLst>
    <p:extLst>
      <p:ext uri="{BB962C8B-B14F-4D97-AF65-F5344CB8AC3E}">
        <p14:creationId xmlns:p14="http://schemas.microsoft.com/office/powerpoint/2010/main" val="6406916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7"/>
          <p:cNvSpPr txBox="1">
            <a:spLocks noChangeArrowheads="1"/>
          </p:cNvSpPr>
          <p:nvPr/>
        </p:nvSpPr>
        <p:spPr bwMode="auto">
          <a:xfrm>
            <a:off x="332237" y="1453163"/>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Archiving on the OS server = short-term archiving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values</a:t>
            </a:r>
          </a:p>
          <a:p>
            <a:pPr marL="539750" lvl="3" indent="-182563">
              <a:spcBef>
                <a:spcPts val="600"/>
              </a:spcBef>
              <a:buClr>
                <a:schemeClr val="accent1"/>
              </a:buClr>
              <a:buFont typeface="Arial" pitchFamily="34" charset="0"/>
              <a:buChar char="•"/>
              <a:tabLst>
                <a:tab pos="3857625" algn="l"/>
              </a:tabLst>
            </a:pPr>
            <a:r>
              <a:rPr lang="en-US" sz="1600" dirty="0">
                <a:solidFill>
                  <a:schemeClr val="tx1"/>
                </a:solidFill>
                <a:latin typeface="Arial" charset="0"/>
              </a:rPr>
              <a:t>Slow cycle	Tag logging slow</a:t>
            </a:r>
          </a:p>
          <a:p>
            <a:pPr marL="539750" lvl="3" indent="-182563">
              <a:spcBef>
                <a:spcPts val="600"/>
              </a:spcBef>
              <a:buClr>
                <a:schemeClr val="accent1"/>
              </a:buClr>
              <a:buFont typeface="Arial" pitchFamily="34" charset="0"/>
              <a:buChar char="•"/>
              <a:tabLst>
                <a:tab pos="3857625" algn="l"/>
              </a:tabLst>
            </a:pPr>
            <a:r>
              <a:rPr lang="en-US" sz="1600" dirty="0">
                <a:solidFill>
                  <a:schemeClr val="tx1"/>
                </a:solidFill>
                <a:latin typeface="Arial" charset="0"/>
              </a:rPr>
              <a:t>Fast cycle	Tag logging fast</a:t>
            </a:r>
          </a:p>
          <a:p>
            <a:pPr marL="357188" lvl="2" indent="-174625">
              <a:spcBef>
                <a:spcPts val="600"/>
              </a:spcBef>
              <a:buClr>
                <a:schemeClr val="accent1"/>
              </a:buClr>
              <a:buFont typeface="Arial" pitchFamily="34" charset="0"/>
              <a:buChar char="•"/>
              <a:tabLst>
                <a:tab pos="3857625" algn="l"/>
              </a:tabLst>
            </a:pPr>
            <a:r>
              <a:rPr lang="en-US" sz="1600" dirty="0">
                <a:solidFill>
                  <a:schemeClr val="tx1"/>
                </a:solidFill>
                <a:latin typeface="Arial" charset="0"/>
              </a:rPr>
              <a:t>Messages/events 	Alarm logging</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Structure of the archives (Tag logging slow/fast, Alarm logging)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Circular archive consisting of segments</a:t>
            </a:r>
          </a:p>
        </p:txBody>
      </p:sp>
      <p:sp>
        <p:nvSpPr>
          <p:cNvPr id="30" name="Rectangle 10"/>
          <p:cNvSpPr>
            <a:spLocks noChangeArrowheads="1"/>
          </p:cNvSpPr>
          <p:nvPr/>
        </p:nvSpPr>
        <p:spPr bwMode="auto">
          <a:xfrm>
            <a:off x="626400" y="144878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Archiving on the OS server</a:t>
            </a:r>
            <a:endParaRPr lang="en-US" b="1" dirty="0">
              <a:solidFill>
                <a:schemeClr val="bg1"/>
              </a:solidFill>
            </a:endParaRPr>
          </a:p>
        </p:txBody>
      </p:sp>
      <p:sp>
        <p:nvSpPr>
          <p:cNvPr id="56324"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P02-03 Archiving and trend reporting</a:t>
            </a:r>
          </a:p>
        </p:txBody>
      </p:sp>
      <p:sp>
        <p:nvSpPr>
          <p:cNvPr id="56325" name="Flussdiagramm: Magnetplattenspeicher 19"/>
          <p:cNvSpPr>
            <a:spLocks noChangeArrowheads="1"/>
          </p:cNvSpPr>
          <p:nvPr/>
        </p:nvSpPr>
        <p:spPr bwMode="auto">
          <a:xfrm>
            <a:off x="2721334" y="5217505"/>
            <a:ext cx="912758" cy="71438"/>
          </a:xfrm>
          <a:prstGeom prst="flowChartMagneticDisk">
            <a:avLst/>
          </a:prstGeom>
          <a:solidFill>
            <a:srgbClr val="F66E13"/>
          </a:solidFill>
          <a:ln w="9525" algn="ctr">
            <a:solidFill>
              <a:schemeClr val="tx2"/>
            </a:solidFill>
            <a:round/>
            <a:headEnd/>
            <a:tailEnd/>
          </a:ln>
        </p:spPr>
        <p:txBody>
          <a:bodyPr lIns="0" tIns="0" rIns="0" bIns="0" anchor="ctr">
            <a:noAutofit/>
          </a:bodyPr>
          <a:lstStyle/>
          <a:p>
            <a:pPr algn="ctr"/>
            <a:endParaRPr lang="en-US" sz="800"/>
          </a:p>
        </p:txBody>
      </p:sp>
      <p:sp>
        <p:nvSpPr>
          <p:cNvPr id="56326" name="Flussdiagramm: Magnetplattenspeicher 20"/>
          <p:cNvSpPr>
            <a:spLocks noChangeArrowheads="1"/>
          </p:cNvSpPr>
          <p:nvPr/>
        </p:nvSpPr>
        <p:spPr bwMode="auto">
          <a:xfrm>
            <a:off x="2721334" y="5325456"/>
            <a:ext cx="912758" cy="73025"/>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27" name="Flussdiagramm: Magnetplattenspeicher 21"/>
          <p:cNvSpPr>
            <a:spLocks noChangeArrowheads="1"/>
          </p:cNvSpPr>
          <p:nvPr/>
        </p:nvSpPr>
        <p:spPr bwMode="auto">
          <a:xfrm>
            <a:off x="2721334" y="5434994"/>
            <a:ext cx="912758" cy="71437"/>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28" name="Flussdiagramm: Magnetplattenspeicher 29"/>
          <p:cNvSpPr>
            <a:spLocks noChangeArrowheads="1"/>
          </p:cNvSpPr>
          <p:nvPr/>
        </p:nvSpPr>
        <p:spPr bwMode="auto">
          <a:xfrm>
            <a:off x="2721334" y="5652480"/>
            <a:ext cx="912758" cy="71438"/>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29" name="Flussdiagramm: Magnetplattenspeicher 30"/>
          <p:cNvSpPr>
            <a:spLocks noChangeArrowheads="1"/>
          </p:cNvSpPr>
          <p:nvPr/>
        </p:nvSpPr>
        <p:spPr bwMode="auto">
          <a:xfrm>
            <a:off x="2721334" y="5542944"/>
            <a:ext cx="912758" cy="73025"/>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30" name="Flussdiagramm: Magnetplattenspeicher 31"/>
          <p:cNvSpPr>
            <a:spLocks noChangeArrowheads="1"/>
          </p:cNvSpPr>
          <p:nvPr/>
        </p:nvSpPr>
        <p:spPr bwMode="auto">
          <a:xfrm>
            <a:off x="2721334" y="5760431"/>
            <a:ext cx="912758" cy="73025"/>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31" name="Flussdiagramm: Magnetplattenspeicher 32"/>
          <p:cNvSpPr>
            <a:spLocks noChangeArrowheads="1"/>
          </p:cNvSpPr>
          <p:nvPr/>
        </p:nvSpPr>
        <p:spPr bwMode="auto">
          <a:xfrm>
            <a:off x="2721334" y="5869969"/>
            <a:ext cx="912758" cy="71437"/>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cxnSp>
        <p:nvCxnSpPr>
          <p:cNvPr id="56332" name="Gerade Verbindung 35"/>
          <p:cNvCxnSpPr>
            <a:cxnSpLocks noChangeShapeType="1"/>
            <a:stCxn id="56325" idx="2"/>
            <a:endCxn id="56331" idx="2"/>
          </p:cNvCxnSpPr>
          <p:nvPr/>
        </p:nvCxnSpPr>
        <p:spPr bwMode="auto">
          <a:xfrm rot="10800000" flipV="1">
            <a:off x="2721334" y="5254019"/>
            <a:ext cx="0" cy="650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6333" name="Gerade Verbindung 36"/>
          <p:cNvCxnSpPr>
            <a:cxnSpLocks noChangeShapeType="1"/>
            <a:stCxn id="56325" idx="4"/>
            <a:endCxn id="56331" idx="4"/>
          </p:cNvCxnSpPr>
          <p:nvPr/>
        </p:nvCxnSpPr>
        <p:spPr bwMode="auto">
          <a:xfrm>
            <a:off x="3634092" y="5254019"/>
            <a:ext cx="0" cy="650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6334" name="Gerade Verbindung mit Pfeil 13"/>
          <p:cNvCxnSpPr>
            <a:cxnSpLocks noChangeShapeType="1"/>
          </p:cNvCxnSpPr>
          <p:nvPr/>
        </p:nvCxnSpPr>
        <p:spPr bwMode="auto">
          <a:xfrm flipH="1" flipV="1">
            <a:off x="3708215" y="5260368"/>
            <a:ext cx="720041" cy="0"/>
          </a:xfrm>
          <a:prstGeom prst="straightConnector1">
            <a:avLst/>
          </a:prstGeom>
          <a:noFill/>
          <a:ln w="28575">
            <a:solidFill>
              <a:schemeClr val="hlink"/>
            </a:solidFill>
            <a:round/>
            <a:headEnd type="arrow" w="med" len="med"/>
            <a:tailEnd/>
          </a:ln>
          <a:extLst>
            <a:ext uri="{909E8E84-426E-40DD-AFC4-6F175D3DCCD1}">
              <a14:hiddenFill xmlns:a14="http://schemas.microsoft.com/office/drawing/2010/main">
                <a:noFill/>
              </a14:hiddenFill>
            </a:ext>
          </a:extLst>
        </p:spPr>
      </p:cxnSp>
      <p:cxnSp>
        <p:nvCxnSpPr>
          <p:cNvPr id="56335" name="Gekrümmte Verbindung 43"/>
          <p:cNvCxnSpPr>
            <a:cxnSpLocks noChangeShapeType="1"/>
            <a:stCxn id="56325" idx="0"/>
            <a:endCxn id="56331" idx="3"/>
          </p:cNvCxnSpPr>
          <p:nvPr/>
        </p:nvCxnSpPr>
        <p:spPr bwMode="auto">
          <a:xfrm rot="16200000" flipH="1">
            <a:off x="2827669" y="5591890"/>
            <a:ext cx="700088" cy="2118"/>
          </a:xfrm>
          <a:prstGeom prst="curvedConnector5">
            <a:avLst>
              <a:gd name="adj1" fmla="val -21773"/>
              <a:gd name="adj2" fmla="val 40197361"/>
              <a:gd name="adj3" fmla="val 120565"/>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6336" name="Geschweifte Klammer rechts 48"/>
          <p:cNvSpPr>
            <a:spLocks/>
          </p:cNvSpPr>
          <p:nvPr/>
        </p:nvSpPr>
        <p:spPr bwMode="auto">
          <a:xfrm>
            <a:off x="4133885" y="5327044"/>
            <a:ext cx="144008" cy="649287"/>
          </a:xfrm>
          <a:prstGeom prst="rightBrace">
            <a:avLst>
              <a:gd name="adj1" fmla="val 8354"/>
              <a:gd name="adj2" fmla="val 50000"/>
            </a:avLst>
          </a:prstGeom>
          <a:solidFill>
            <a:schemeClr val="bg2"/>
          </a:solidFill>
          <a:ln w="9525" algn="ctr">
            <a:solidFill>
              <a:srgbClr val="003399"/>
            </a:solidFill>
            <a:round/>
            <a:headEnd/>
            <a:tailEnd/>
          </a:ln>
        </p:spPr>
        <p:txBody>
          <a:bodyPr wrap="none" lIns="0" tIns="0" rIns="0" bIns="0">
            <a:noAutofit/>
          </a:bodyPr>
          <a:lstStyle/>
          <a:p>
            <a:endParaRPr lang="en-US"/>
          </a:p>
        </p:txBody>
      </p:sp>
      <p:sp>
        <p:nvSpPr>
          <p:cNvPr id="56337" name="Textfeld 49"/>
          <p:cNvSpPr txBox="1">
            <a:spLocks noChangeArrowheads="1"/>
          </p:cNvSpPr>
          <p:nvPr/>
        </p:nvSpPr>
        <p:spPr bwMode="auto">
          <a:xfrm>
            <a:off x="4428256" y="5522305"/>
            <a:ext cx="365950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a:t>full segments</a:t>
            </a:r>
          </a:p>
        </p:txBody>
      </p:sp>
      <p:sp>
        <p:nvSpPr>
          <p:cNvPr id="56338" name="Textfeld 50"/>
          <p:cNvSpPr txBox="1">
            <a:spLocks noChangeArrowheads="1"/>
          </p:cNvSpPr>
          <p:nvPr/>
        </p:nvSpPr>
        <p:spPr bwMode="auto">
          <a:xfrm>
            <a:off x="4428256" y="5098444"/>
            <a:ext cx="365950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a:t>current segment</a:t>
            </a:r>
          </a:p>
        </p:txBody>
      </p:sp>
      <p:cxnSp>
        <p:nvCxnSpPr>
          <p:cNvPr id="56346" name="Gerade Verbindung mit Pfeil 13"/>
          <p:cNvCxnSpPr>
            <a:cxnSpLocks noChangeShapeType="1"/>
          </p:cNvCxnSpPr>
          <p:nvPr/>
        </p:nvCxnSpPr>
        <p:spPr bwMode="auto">
          <a:xfrm>
            <a:off x="3390951" y="2769581"/>
            <a:ext cx="961467"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6347" name="Gerade Verbindung mit Pfeil 13"/>
          <p:cNvCxnSpPr>
            <a:cxnSpLocks noChangeShapeType="1"/>
          </p:cNvCxnSpPr>
          <p:nvPr/>
        </p:nvCxnSpPr>
        <p:spPr bwMode="auto">
          <a:xfrm>
            <a:off x="3390951" y="3082363"/>
            <a:ext cx="961467"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6348" name="Gerade Verbindung mit Pfeil 13"/>
          <p:cNvCxnSpPr>
            <a:cxnSpLocks noChangeShapeType="1"/>
          </p:cNvCxnSpPr>
          <p:nvPr/>
        </p:nvCxnSpPr>
        <p:spPr bwMode="auto">
          <a:xfrm>
            <a:off x="3390951" y="3393602"/>
            <a:ext cx="961467"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39" name="Flussdiagramm: Magnetplattenspeicher 38">
            <a:extLst>
              <a:ext uri="{FF2B5EF4-FFF2-40B4-BE49-F238E27FC236}">
                <a16:creationId xmlns:a16="http://schemas.microsoft.com/office/drawing/2014/main" xmlns="" id="{6ACA78C5-1568-4C17-8703-8970ADFCB93C}"/>
              </a:ext>
            </a:extLst>
          </p:cNvPr>
          <p:cNvSpPr/>
          <p:nvPr/>
        </p:nvSpPr>
        <p:spPr bwMode="auto">
          <a:xfrm>
            <a:off x="8838615" y="2236645"/>
            <a:ext cx="1052422" cy="554284"/>
          </a:xfrm>
          <a:prstGeom prst="flowChartMagneticDisk">
            <a:avLst/>
          </a:prstGeom>
          <a:solidFill>
            <a:schemeClr val="bg2">
              <a:lumMod val="60000"/>
              <a:lumOff val="40000"/>
            </a:schemeClr>
          </a:solidFill>
          <a:ln w="9525" cap="flat" cmpd="sng" algn="ctr">
            <a:solidFill>
              <a:srgbClr val="FFFFFF"/>
            </a:solidFill>
            <a:prstDash val="solid"/>
            <a:round/>
            <a:headEnd type="none" w="med" len="med"/>
            <a:tailEnd type="none" w="med" len="med"/>
          </a:ln>
          <a:effectLst/>
        </p:spPr>
        <p:txBody>
          <a:bodyPr wrap="none" lIns="0" tIns="36000" rIns="0" bIns="0" anchor="ct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a:defRPr/>
            </a:pPr>
            <a:r>
              <a:rPr lang="de-DE" sz="800" dirty="0">
                <a:solidFill>
                  <a:schemeClr val="tx1"/>
                </a:solidFill>
              </a:rPr>
              <a:t>30 </a:t>
            </a:r>
            <a:r>
              <a:rPr lang="de-DE" sz="800" dirty="0" err="1">
                <a:solidFill>
                  <a:schemeClr val="tx1"/>
                </a:solidFill>
              </a:rPr>
              <a:t>bytes</a:t>
            </a:r>
            <a:r>
              <a:rPr lang="de-DE" sz="800" dirty="0">
                <a:solidFill>
                  <a:schemeClr val="tx1"/>
                </a:solidFill>
              </a:rPr>
              <a:t>/</a:t>
            </a:r>
            <a:r>
              <a:rPr lang="de-DE" sz="800" dirty="0" err="1">
                <a:solidFill>
                  <a:schemeClr val="tx1"/>
                </a:solidFill>
              </a:rPr>
              <a:t>value</a:t>
            </a:r>
            <a:endParaRPr lang="de-DE" sz="800" dirty="0">
              <a:solidFill>
                <a:schemeClr val="tx1"/>
              </a:solidFill>
            </a:endParaRPr>
          </a:p>
        </p:txBody>
      </p:sp>
      <p:sp>
        <p:nvSpPr>
          <p:cNvPr id="40" name="Flussdiagramm: Magnetplattenspeicher 39">
            <a:extLst>
              <a:ext uri="{FF2B5EF4-FFF2-40B4-BE49-F238E27FC236}">
                <a16:creationId xmlns:a16="http://schemas.microsoft.com/office/drawing/2014/main" xmlns="" id="{DF75B345-0CBC-4E07-B6BA-7496F2E4E530}"/>
              </a:ext>
            </a:extLst>
          </p:cNvPr>
          <p:cNvSpPr/>
          <p:nvPr/>
        </p:nvSpPr>
        <p:spPr bwMode="auto">
          <a:xfrm>
            <a:off x="8838615" y="2790929"/>
            <a:ext cx="1052422" cy="551842"/>
          </a:xfrm>
          <a:prstGeom prst="flowChartMagneticDisk">
            <a:avLst/>
          </a:prstGeom>
          <a:solidFill>
            <a:schemeClr val="bg2">
              <a:lumMod val="60000"/>
              <a:lumOff val="40000"/>
            </a:schemeClr>
          </a:solidFill>
          <a:ln w="9525" cap="flat" cmpd="sng" algn="ctr">
            <a:solidFill>
              <a:srgbClr val="FFFFFF"/>
            </a:solidFill>
            <a:prstDash val="solid"/>
            <a:round/>
            <a:headEnd type="none" w="med" len="med"/>
            <a:tailEnd type="none" w="med" len="med"/>
          </a:ln>
          <a:effectLst/>
        </p:spPr>
        <p:txBody>
          <a:bodyPr lIns="0" tIns="36000" rIns="0" bIns="180000"/>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a:defRPr/>
            </a:pPr>
            <a:r>
              <a:rPr lang="de-DE" sz="800" dirty="0">
                <a:solidFill>
                  <a:schemeClr val="tx1"/>
                </a:solidFill>
              </a:rPr>
              <a:t>max. 30 </a:t>
            </a:r>
            <a:br>
              <a:rPr lang="de-DE" sz="800" dirty="0">
                <a:solidFill>
                  <a:schemeClr val="tx1"/>
                </a:solidFill>
              </a:rPr>
            </a:br>
            <a:r>
              <a:rPr lang="de-DE" sz="800" dirty="0" err="1">
                <a:solidFill>
                  <a:schemeClr val="tx1"/>
                </a:solidFill>
              </a:rPr>
              <a:t>bytes</a:t>
            </a:r>
            <a:r>
              <a:rPr lang="de-DE" sz="800" dirty="0">
                <a:solidFill>
                  <a:schemeClr val="tx1"/>
                </a:solidFill>
              </a:rPr>
              <a:t>/</a:t>
            </a:r>
            <a:r>
              <a:rPr lang="de-DE" sz="800" dirty="0" err="1">
                <a:solidFill>
                  <a:schemeClr val="tx1"/>
                </a:solidFill>
              </a:rPr>
              <a:t>value</a:t>
            </a:r>
            <a:endParaRPr lang="de-DE" sz="800" dirty="0">
              <a:solidFill>
                <a:schemeClr val="tx1"/>
              </a:solidFill>
            </a:endParaRPr>
          </a:p>
        </p:txBody>
      </p:sp>
      <p:sp>
        <p:nvSpPr>
          <p:cNvPr id="41" name="Flussdiagramm: Magnetplattenspeicher 40">
            <a:extLst>
              <a:ext uri="{FF2B5EF4-FFF2-40B4-BE49-F238E27FC236}">
                <a16:creationId xmlns:a16="http://schemas.microsoft.com/office/drawing/2014/main" xmlns="" id="{3BA431A1-77EC-4D84-98AA-2B5B7D80F022}"/>
              </a:ext>
            </a:extLst>
          </p:cNvPr>
          <p:cNvSpPr/>
          <p:nvPr/>
        </p:nvSpPr>
        <p:spPr bwMode="auto">
          <a:xfrm>
            <a:off x="8838615" y="3342769"/>
            <a:ext cx="1052422" cy="554283"/>
          </a:xfrm>
          <a:prstGeom prst="flowChartMagneticDisk">
            <a:avLst/>
          </a:prstGeom>
          <a:solidFill>
            <a:schemeClr val="bg2">
              <a:lumMod val="60000"/>
              <a:lumOff val="40000"/>
            </a:schemeClr>
          </a:solidFill>
          <a:ln w="9525" cap="flat" cmpd="sng" algn="ctr">
            <a:solidFill>
              <a:srgbClr val="FFFFFF"/>
            </a:solidFill>
            <a:prstDash val="solid"/>
            <a:round/>
            <a:headEnd type="none" w="med" len="med"/>
            <a:tailEnd type="none" w="med" len="med"/>
          </a:ln>
          <a:effectLst/>
        </p:spPr>
        <p:txBody>
          <a:bodyPr lIns="0" tIns="36000" rIns="0" bIns="180000"/>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a:defRPr/>
            </a:pPr>
            <a:r>
              <a:rPr lang="de-DE" sz="800" dirty="0">
                <a:solidFill>
                  <a:schemeClr val="tx1"/>
                </a:solidFill>
              </a:rPr>
              <a:t>200 </a:t>
            </a:r>
            <a:r>
              <a:rPr lang="de-DE" sz="800" dirty="0" err="1">
                <a:solidFill>
                  <a:schemeClr val="tx1"/>
                </a:solidFill>
              </a:rPr>
              <a:t>to</a:t>
            </a:r>
            <a:r>
              <a:rPr lang="de-DE" sz="800" dirty="0">
                <a:solidFill>
                  <a:schemeClr val="tx1"/>
                </a:solidFill>
              </a:rPr>
              <a:t> 400 </a:t>
            </a:r>
            <a:r>
              <a:rPr lang="de-DE" sz="800" dirty="0" err="1">
                <a:solidFill>
                  <a:schemeClr val="tx1"/>
                </a:solidFill>
              </a:rPr>
              <a:t>bytes</a:t>
            </a:r>
            <a:r>
              <a:rPr lang="de-DE" sz="800" dirty="0">
                <a:solidFill>
                  <a:schemeClr val="tx1"/>
                </a:solidFill>
              </a:rPr>
              <a:t>/</a:t>
            </a:r>
            <a:r>
              <a:rPr lang="de-DE" sz="800" dirty="0" err="1">
                <a:solidFill>
                  <a:schemeClr val="tx1"/>
                </a:solidFill>
              </a:rPr>
              <a:t>message</a:t>
            </a:r>
            <a:endParaRPr lang="de-DE" sz="800" dirty="0">
              <a:solidFill>
                <a:schemeClr val="tx1"/>
              </a:solidFill>
            </a:endParaRPr>
          </a:p>
        </p:txBody>
      </p:sp>
      <p:sp>
        <p:nvSpPr>
          <p:cNvPr id="42" name="Plus 14">
            <a:extLst>
              <a:ext uri="{FF2B5EF4-FFF2-40B4-BE49-F238E27FC236}">
                <a16:creationId xmlns:a16="http://schemas.microsoft.com/office/drawing/2014/main" xmlns="" id="{AA42332C-80A0-42D0-95D2-C259D62973A4}"/>
              </a:ext>
            </a:extLst>
          </p:cNvPr>
          <p:cNvSpPr/>
          <p:nvPr/>
        </p:nvSpPr>
        <p:spPr bwMode="auto">
          <a:xfrm>
            <a:off x="9217097" y="2705466"/>
            <a:ext cx="285691" cy="261271"/>
          </a:xfrm>
          <a:prstGeom prst="mathPlus">
            <a:avLst/>
          </a:prstGeom>
          <a:solidFill>
            <a:srgbClr val="4BB9B9"/>
          </a:solidFill>
          <a:ln w="9525" cap="flat" cmpd="sng" algn="ctr">
            <a:solidFill>
              <a:srgbClr val="000000"/>
            </a:solidFill>
            <a:prstDash val="solid"/>
            <a:round/>
            <a:headEnd type="none" w="med" len="med"/>
            <a:tailEnd type="none" w="med" len="med"/>
          </a:ln>
          <a:effectLst/>
        </p:spPr>
        <p:txBody>
          <a:bodyPr wrap="none" lIns="0" tIns="36000" rIns="0" bIns="0">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defRPr/>
            </a:pPr>
            <a:endParaRPr lang="de-DE">
              <a:solidFill>
                <a:schemeClr val="tx1"/>
              </a:solidFill>
            </a:endParaRPr>
          </a:p>
        </p:txBody>
      </p:sp>
      <p:sp>
        <p:nvSpPr>
          <p:cNvPr id="43" name="Plus 15">
            <a:extLst>
              <a:ext uri="{FF2B5EF4-FFF2-40B4-BE49-F238E27FC236}">
                <a16:creationId xmlns:a16="http://schemas.microsoft.com/office/drawing/2014/main" xmlns="" id="{FFEE7B73-E862-4A7E-8895-801BECEFAAF3}"/>
              </a:ext>
            </a:extLst>
          </p:cNvPr>
          <p:cNvSpPr/>
          <p:nvPr/>
        </p:nvSpPr>
        <p:spPr bwMode="auto">
          <a:xfrm>
            <a:off x="9217097" y="3291491"/>
            <a:ext cx="285691" cy="261271"/>
          </a:xfrm>
          <a:prstGeom prst="mathPlus">
            <a:avLst/>
          </a:prstGeom>
          <a:solidFill>
            <a:srgbClr val="4BB9B9"/>
          </a:solidFill>
          <a:ln w="9525" cap="flat" cmpd="sng" algn="ctr">
            <a:solidFill>
              <a:srgbClr val="000000"/>
            </a:solidFill>
            <a:prstDash val="solid"/>
            <a:round/>
            <a:headEnd type="none" w="med" len="med"/>
            <a:tailEnd type="none" w="med" len="med"/>
          </a:ln>
          <a:effectLst/>
        </p:spPr>
        <p:txBody>
          <a:bodyPr wrap="none" lIns="0" tIns="36000" rIns="0" bIns="0">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defRPr/>
            </a:pPr>
            <a:endParaRPr lang="de-DE">
              <a:solidFill>
                <a:schemeClr val="tx1"/>
              </a:solidFill>
            </a:endParaRPr>
          </a:p>
        </p:txBody>
      </p:sp>
      <p:sp>
        <p:nvSpPr>
          <p:cNvPr id="44" name="Gleich 43">
            <a:extLst>
              <a:ext uri="{FF2B5EF4-FFF2-40B4-BE49-F238E27FC236}">
                <a16:creationId xmlns:a16="http://schemas.microsoft.com/office/drawing/2014/main" xmlns="" id="{BEE01831-A1DF-48D3-80AA-86C0E43F437B}"/>
              </a:ext>
            </a:extLst>
          </p:cNvPr>
          <p:cNvSpPr/>
          <p:nvPr/>
        </p:nvSpPr>
        <p:spPr bwMode="auto">
          <a:xfrm>
            <a:off x="9971614" y="2966737"/>
            <a:ext cx="388249" cy="275920"/>
          </a:xfrm>
          <a:prstGeom prst="mathEqual">
            <a:avLst/>
          </a:prstGeom>
          <a:solidFill>
            <a:srgbClr val="4BB9B9"/>
          </a:solidFill>
          <a:ln w="9525" cap="flat" cmpd="sng" algn="ctr">
            <a:solidFill>
              <a:srgbClr val="000000"/>
            </a:solidFill>
            <a:prstDash val="solid"/>
            <a:round/>
            <a:headEnd type="none" w="med" len="med"/>
            <a:tailEnd type="none" w="med" len="med"/>
          </a:ln>
          <a:effectLst/>
        </p:spPr>
        <p:txBody>
          <a:bodyPr wrap="none" lIns="0" tIns="36000" rIns="0" bIns="0">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defRPr/>
            </a:pPr>
            <a:endParaRPr lang="de-DE" dirty="0">
              <a:solidFill>
                <a:srgbClr val="50BED7"/>
              </a:solidFill>
            </a:endParaRPr>
          </a:p>
        </p:txBody>
      </p:sp>
      <p:sp>
        <p:nvSpPr>
          <p:cNvPr id="45" name="Flussdiagramm: Magnetplattenspeicher 44">
            <a:extLst>
              <a:ext uri="{FF2B5EF4-FFF2-40B4-BE49-F238E27FC236}">
                <a16:creationId xmlns:a16="http://schemas.microsoft.com/office/drawing/2014/main" xmlns="" id="{BE3BCADE-9E66-4F96-AC8C-A5FE029561BC}"/>
              </a:ext>
            </a:extLst>
          </p:cNvPr>
          <p:cNvSpPr/>
          <p:nvPr/>
        </p:nvSpPr>
        <p:spPr bwMode="auto">
          <a:xfrm>
            <a:off x="10545441" y="2236643"/>
            <a:ext cx="1052421" cy="1660409"/>
          </a:xfrm>
          <a:prstGeom prst="flowChartMagneticDisk">
            <a:avLst/>
          </a:prstGeom>
          <a:solidFill>
            <a:schemeClr val="bg2">
              <a:lumMod val="60000"/>
              <a:lumOff val="40000"/>
            </a:schemeClr>
          </a:solidFill>
          <a:ln w="9525" cap="flat" cmpd="sng" algn="ctr">
            <a:solidFill>
              <a:srgbClr val="FFFFFF"/>
            </a:solidFill>
            <a:prstDash val="solid"/>
            <a:round/>
            <a:headEnd type="none" w="med" len="med"/>
            <a:tailEnd type="none" w="med" len="med"/>
          </a:ln>
          <a:effectLst/>
        </p:spPr>
        <p:txBody>
          <a:bodyPr lIns="0" tIns="36000" rIns="0" bIns="0" anchor="ct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a:defRPr/>
            </a:pPr>
            <a:r>
              <a:rPr lang="en-US" sz="800" dirty="0">
                <a:solidFill>
                  <a:schemeClr val="tx1"/>
                </a:solidFill>
              </a:rPr>
              <a:t>Memory on the</a:t>
            </a:r>
            <a:br>
              <a:rPr lang="en-US" sz="800" dirty="0">
                <a:solidFill>
                  <a:schemeClr val="tx1"/>
                </a:solidFill>
              </a:rPr>
            </a:br>
            <a:r>
              <a:rPr lang="en-US" sz="800" dirty="0">
                <a:solidFill>
                  <a:schemeClr val="tx1"/>
                </a:solidFill>
              </a:rPr>
              <a:t> OS serve</a:t>
            </a:r>
            <a:endParaRPr lang="de-DE" sz="800" dirty="0">
              <a:solidFill>
                <a:schemeClr val="tx1"/>
              </a:solidFill>
            </a:endParaRPr>
          </a:p>
        </p:txBody>
      </p:sp>
    </p:spTree>
    <p:custDataLst>
      <p:tags r:id="rId1"/>
    </p:custDataLst>
    <p:extLst>
      <p:ext uri="{BB962C8B-B14F-4D97-AF65-F5344CB8AC3E}">
        <p14:creationId xmlns:p14="http://schemas.microsoft.com/office/powerpoint/2010/main" val="385332791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Short-term archiving on the OS servers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Long-term archiving on a Central Archive Server</a:t>
            </a:r>
          </a:p>
          <a:p>
            <a:pPr marL="180975" lvl="1" indent="-180975">
              <a:spcBef>
                <a:spcPts val="600"/>
              </a:spcBef>
              <a:buClr>
                <a:schemeClr val="accent1"/>
              </a:buClr>
              <a:buFont typeface="Arial" pitchFamily="34" charset="0"/>
              <a:buChar char="•"/>
              <a:tabLst>
                <a:tab pos="3857625" algn="l"/>
              </a:tabLst>
            </a:pPr>
            <a:r>
              <a:rPr lang="en-US" sz="1600" dirty="0">
                <a:solidFill>
                  <a:schemeClr val="tx1"/>
                </a:solidFill>
                <a:latin typeface="Arial" charset="0"/>
              </a:rPr>
              <a:t>Process values	archive slow</a:t>
            </a:r>
            <a:br>
              <a:rPr lang="en-US" sz="1600" dirty="0">
                <a:solidFill>
                  <a:schemeClr val="tx1"/>
                </a:solidFill>
                <a:latin typeface="Arial" charset="0"/>
              </a:rPr>
            </a:br>
            <a:r>
              <a:rPr lang="en-US" sz="1600" dirty="0">
                <a:solidFill>
                  <a:schemeClr val="tx1"/>
                </a:solidFill>
                <a:latin typeface="Arial" charset="0"/>
              </a:rPr>
              <a:t>	archive fast</a:t>
            </a:r>
          </a:p>
          <a:p>
            <a:pPr marL="180975" lvl="1" indent="-180975">
              <a:spcBef>
                <a:spcPts val="600"/>
              </a:spcBef>
              <a:buClr>
                <a:schemeClr val="accent1"/>
              </a:buClr>
              <a:buFont typeface="Arial" pitchFamily="34" charset="0"/>
              <a:buChar char="•"/>
              <a:tabLst>
                <a:tab pos="3857625" algn="l"/>
              </a:tabLst>
            </a:pPr>
            <a:r>
              <a:rPr lang="en-US" sz="1600" dirty="0">
                <a:solidFill>
                  <a:schemeClr val="tx1"/>
                </a:solidFill>
                <a:latin typeface="Arial" charset="0"/>
              </a:rPr>
              <a:t>Messages/events	message archive</a:t>
            </a:r>
          </a:p>
          <a:p>
            <a:pPr marL="180975" lvl="1" indent="-180975">
              <a:spcBef>
                <a:spcPts val="600"/>
              </a:spcBef>
              <a:buClr>
                <a:schemeClr val="accent1"/>
              </a:buClr>
              <a:buFont typeface="Arial" pitchFamily="34" charset="0"/>
              <a:buChar char="•"/>
              <a:tabLst>
                <a:tab pos="3857625" algn="l"/>
              </a:tabLst>
            </a:pPr>
            <a:r>
              <a:rPr lang="en-US" sz="1600" dirty="0">
                <a:solidFill>
                  <a:schemeClr val="tx1"/>
                </a:solidFill>
                <a:latin typeface="Arial" charset="0"/>
              </a:rPr>
              <a:t>Charge reports, OS reports	report archive</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Central Archive Server (CAS) gathers data for long-term </a:t>
            </a:r>
            <a:br>
              <a:rPr lang="en-US" sz="1600" dirty="0">
                <a:solidFill>
                  <a:schemeClr val="tx1"/>
                </a:solidFill>
                <a:latin typeface="Arial" charset="0"/>
              </a:rPr>
            </a:br>
            <a:r>
              <a:rPr lang="en-US" sz="1600" dirty="0">
                <a:solidFill>
                  <a:schemeClr val="tx1"/>
                </a:solidFill>
                <a:latin typeface="Arial" charset="0"/>
              </a:rPr>
              <a:t>archiving from multiple OS servers and Batch servers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CAS can be configured redundantly for increased data security</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CAS has no connection to the automation system</a:t>
            </a:r>
          </a:p>
        </p:txBody>
      </p:sp>
      <p:sp>
        <p:nvSpPr>
          <p:cNvPr id="11"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Short-term and long-term archiving</a:t>
            </a:r>
            <a:endParaRPr lang="en-US" b="1" dirty="0">
              <a:solidFill>
                <a:schemeClr val="bg1"/>
              </a:solidFill>
            </a:endParaRPr>
          </a:p>
        </p:txBody>
      </p:sp>
      <p:sp>
        <p:nvSpPr>
          <p:cNvPr id="57348"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P02-03 Archiving and trend reporting</a:t>
            </a:r>
          </a:p>
        </p:txBody>
      </p:sp>
      <p:cxnSp>
        <p:nvCxnSpPr>
          <p:cNvPr id="57349" name="Gerade Verbindung mit Pfeil 13"/>
          <p:cNvCxnSpPr>
            <a:cxnSpLocks noChangeShapeType="1"/>
          </p:cNvCxnSpPr>
          <p:nvPr/>
        </p:nvCxnSpPr>
        <p:spPr bwMode="auto">
          <a:xfrm>
            <a:off x="3748897" y="2780156"/>
            <a:ext cx="47861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7350" name="Gerade Verbindung mit Pfeil 13"/>
          <p:cNvCxnSpPr>
            <a:cxnSpLocks noChangeShapeType="1"/>
          </p:cNvCxnSpPr>
          <p:nvPr/>
        </p:nvCxnSpPr>
        <p:spPr bwMode="auto">
          <a:xfrm>
            <a:off x="3748897" y="3015333"/>
            <a:ext cx="47861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7351" name="Gerade Verbindung mit Pfeil 13"/>
          <p:cNvCxnSpPr>
            <a:cxnSpLocks noChangeShapeType="1"/>
          </p:cNvCxnSpPr>
          <p:nvPr/>
        </p:nvCxnSpPr>
        <p:spPr bwMode="auto">
          <a:xfrm>
            <a:off x="3748897" y="3309156"/>
            <a:ext cx="47861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7352" name="Gerade Verbindung mit Pfeil 13"/>
          <p:cNvCxnSpPr>
            <a:cxnSpLocks noChangeShapeType="1"/>
          </p:cNvCxnSpPr>
          <p:nvPr/>
        </p:nvCxnSpPr>
        <p:spPr bwMode="auto">
          <a:xfrm>
            <a:off x="3748897" y="3638631"/>
            <a:ext cx="47861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2" name="Rechteck 11"/>
          <p:cNvSpPr/>
          <p:nvPr/>
        </p:nvSpPr>
        <p:spPr bwMode="auto">
          <a:xfrm>
            <a:off x="10285141" y="3170795"/>
            <a:ext cx="1351882" cy="864000"/>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cxnSp>
        <p:nvCxnSpPr>
          <p:cNvPr id="13" name="Gerade Verbindung 12"/>
          <p:cNvCxnSpPr/>
          <p:nvPr/>
        </p:nvCxnSpPr>
        <p:spPr bwMode="auto">
          <a:xfrm>
            <a:off x="7816568" y="3057409"/>
            <a:ext cx="3820455" cy="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p:nvCxnSpPr>
        <p:spPr bwMode="auto">
          <a:xfrm>
            <a:off x="7816568" y="4109340"/>
            <a:ext cx="3820455" cy="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p:nvCxnSpPr>
        <p:spPr bwMode="auto">
          <a:xfrm>
            <a:off x="7967243" y="3057409"/>
            <a:ext cx="0" cy="1051931"/>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p:nvCxnSpPr>
        <p:spPr bwMode="auto">
          <a:xfrm>
            <a:off x="8766414" y="3057409"/>
            <a:ext cx="0" cy="1051931"/>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7" name="Picture 3" descr="C:\arbeit\00_GJ_14_15\Janouskovcova\Siemens_BildDB_Lightbox_150714_23062\G_SY02_XX_00062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7720" y="3225755"/>
            <a:ext cx="617470" cy="2326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arbeit\00_GJ_14_15\Janouskovcova\Siemens_BildDB_Lightbox_150714_23062\G_SY02_XX_00062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0857" y="3392164"/>
            <a:ext cx="617470" cy="23267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Gerade Verbindung 18"/>
          <p:cNvCxnSpPr/>
          <p:nvPr/>
        </p:nvCxnSpPr>
        <p:spPr bwMode="auto">
          <a:xfrm>
            <a:off x="8317587" y="2751049"/>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0" name="Picture 2" descr="C:\arbeit\00_GJ_14_15\Lorenz\Siemens_BildDB_Lightbox_150706_65735\G_SY02_XX_00892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8658" y="2157696"/>
            <a:ext cx="737859" cy="62840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Gerade Verbindung 20"/>
          <p:cNvCxnSpPr/>
          <p:nvPr/>
        </p:nvCxnSpPr>
        <p:spPr bwMode="auto">
          <a:xfrm>
            <a:off x="9122969" y="2751049"/>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2" name="Picture 2" descr="C:\arbeit\00_GJ_14_15\Lorenz\Siemens_BildDB_Lightbox_150706_65735\G_SY02_XX_00892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4040" y="2157696"/>
            <a:ext cx="737859" cy="62840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Gerade Verbindung 22"/>
          <p:cNvCxnSpPr/>
          <p:nvPr/>
        </p:nvCxnSpPr>
        <p:spPr bwMode="auto">
          <a:xfrm>
            <a:off x="9252896" y="3057409"/>
            <a:ext cx="0" cy="249074"/>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p:nvCxnSpPr>
        <p:spPr bwMode="auto">
          <a:xfrm>
            <a:off x="10052067" y="3057409"/>
            <a:ext cx="0" cy="451094"/>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5" name="Picture 3" descr="C:\arbeit\00_GJ_14_15\Janouskovcova\Siemens_BildDB_Lightbox_150714_23062\G_SY02_XX_00062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3373" y="3225755"/>
            <a:ext cx="617470" cy="2326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arbeit\00_GJ_14_15\Janouskovcova\Siemens_BildDB_Lightbox_150714_23062\G_SY02_XX_00062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6510" y="3392164"/>
            <a:ext cx="617470" cy="232678"/>
          </a:xfrm>
          <a:prstGeom prst="rect">
            <a:avLst/>
          </a:prstGeom>
          <a:noFill/>
          <a:extLst>
            <a:ext uri="{909E8E84-426E-40DD-AFC4-6F175D3DCCD1}">
              <a14:hiddenFill xmlns:a14="http://schemas.microsoft.com/office/drawing/2010/main">
                <a:solidFill>
                  <a:srgbClr val="FFFFFF"/>
                </a:solidFill>
              </a14:hiddenFill>
            </a:ext>
          </a:extLst>
        </p:spPr>
      </p:pic>
      <p:sp>
        <p:nvSpPr>
          <p:cNvPr id="27" name="Textfeld 26"/>
          <p:cNvSpPr txBox="1"/>
          <p:nvPr/>
        </p:nvSpPr>
        <p:spPr>
          <a:xfrm>
            <a:off x="8057418" y="3674474"/>
            <a:ext cx="658835" cy="307777"/>
          </a:xfrm>
          <a:prstGeom prst="rect">
            <a:avLst/>
          </a:prstGeom>
          <a:noFill/>
        </p:spPr>
        <p:txBody>
          <a:bodyPr wrap="none" lIns="0" tIns="0" rIns="0" bIns="0" rtlCol="0">
            <a:spAutoFit/>
          </a:bodyPr>
          <a:lstStyle/>
          <a:p>
            <a:pPr algn="l">
              <a:spcBef>
                <a:spcPts val="0"/>
              </a:spcBef>
            </a:pPr>
            <a:r>
              <a:rPr lang="en-US" sz="1000">
                <a:solidFill>
                  <a:schemeClr val="tx1"/>
                </a:solidFill>
              </a:rPr>
              <a:t>OS server</a:t>
            </a:r>
            <a:br>
              <a:rPr lang="en-US" sz="1000">
                <a:solidFill>
                  <a:schemeClr val="tx1"/>
                </a:solidFill>
              </a:rPr>
            </a:br>
            <a:r>
              <a:rPr lang="en-US" sz="1000">
                <a:solidFill>
                  <a:schemeClr val="tx1"/>
                </a:solidFill>
              </a:rPr>
              <a:t>(redundant)</a:t>
            </a:r>
            <a:endParaRPr lang="en-US" sz="1000" dirty="0">
              <a:solidFill>
                <a:schemeClr val="tx1"/>
              </a:solidFill>
            </a:endParaRPr>
          </a:p>
        </p:txBody>
      </p:sp>
      <p:cxnSp>
        <p:nvCxnSpPr>
          <p:cNvPr id="28" name="Gerade Verbindung 27"/>
          <p:cNvCxnSpPr/>
          <p:nvPr/>
        </p:nvCxnSpPr>
        <p:spPr bwMode="auto">
          <a:xfrm>
            <a:off x="10683969" y="3057409"/>
            <a:ext cx="0" cy="451094"/>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28"/>
          <p:cNvCxnSpPr/>
          <p:nvPr/>
        </p:nvCxnSpPr>
        <p:spPr bwMode="auto">
          <a:xfrm>
            <a:off x="11323306" y="3057409"/>
            <a:ext cx="0" cy="25200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30" name="Picture 3" descr="C:\arbeit\00_GJ_14_15\Janouskovcova\Siemens_BildDB_Lightbox_150714_23062\G_SY02_XX_00062P.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849246" y="3225755"/>
            <a:ext cx="617470" cy="2326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arbeit\00_GJ_14_15\Janouskovcova\Siemens_BildDB_Lightbox_150714_23062\G_SY02_XX_00062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739" y="3392164"/>
            <a:ext cx="617470" cy="232678"/>
          </a:xfrm>
          <a:prstGeom prst="rect">
            <a:avLst/>
          </a:prstGeom>
          <a:noFill/>
          <a:extLst>
            <a:ext uri="{909E8E84-426E-40DD-AFC4-6F175D3DCCD1}">
              <a14:hiddenFill xmlns:a14="http://schemas.microsoft.com/office/drawing/2010/main">
                <a:solidFill>
                  <a:srgbClr val="FFFFFF"/>
                </a:solidFill>
              </a14:hiddenFill>
            </a:ext>
          </a:extLst>
        </p:spPr>
      </p:pic>
      <p:sp>
        <p:nvSpPr>
          <p:cNvPr id="32" name="Textfeld 31"/>
          <p:cNvSpPr txBox="1"/>
          <p:nvPr/>
        </p:nvSpPr>
        <p:spPr>
          <a:xfrm>
            <a:off x="9343526" y="3674474"/>
            <a:ext cx="716543" cy="307777"/>
          </a:xfrm>
          <a:prstGeom prst="rect">
            <a:avLst/>
          </a:prstGeom>
          <a:noFill/>
        </p:spPr>
        <p:txBody>
          <a:bodyPr wrap="none" lIns="0" tIns="0" rIns="0" bIns="0" rtlCol="0">
            <a:spAutoFit/>
          </a:bodyPr>
          <a:lstStyle/>
          <a:p>
            <a:pPr algn="l">
              <a:spcBef>
                <a:spcPts val="0"/>
              </a:spcBef>
            </a:pPr>
            <a:r>
              <a:rPr lang="en-US" sz="1000">
                <a:solidFill>
                  <a:schemeClr val="tx1"/>
                </a:solidFill>
              </a:rPr>
              <a:t>Batch server</a:t>
            </a:r>
            <a:br>
              <a:rPr lang="en-US" sz="1000">
                <a:solidFill>
                  <a:schemeClr val="tx1"/>
                </a:solidFill>
              </a:rPr>
            </a:br>
            <a:r>
              <a:rPr lang="en-US" sz="1000">
                <a:solidFill>
                  <a:schemeClr val="tx1"/>
                </a:solidFill>
              </a:rPr>
              <a:t>(redundant)</a:t>
            </a:r>
            <a:endParaRPr lang="en-US" sz="1000" dirty="0">
              <a:solidFill>
                <a:schemeClr val="tx1"/>
              </a:solidFill>
            </a:endParaRPr>
          </a:p>
        </p:txBody>
      </p:sp>
      <p:sp>
        <p:nvSpPr>
          <p:cNvPr id="33" name="Textfeld 32"/>
          <p:cNvSpPr txBox="1"/>
          <p:nvPr/>
        </p:nvSpPr>
        <p:spPr>
          <a:xfrm>
            <a:off x="10403739" y="3674474"/>
            <a:ext cx="873637" cy="307777"/>
          </a:xfrm>
          <a:prstGeom prst="rect">
            <a:avLst/>
          </a:prstGeom>
          <a:noFill/>
        </p:spPr>
        <p:txBody>
          <a:bodyPr wrap="none" lIns="0" tIns="0" rIns="0" bIns="0" rtlCol="0">
            <a:spAutoFit/>
          </a:bodyPr>
          <a:lstStyle/>
          <a:p>
            <a:pPr algn="l">
              <a:spcBef>
                <a:spcPts val="0"/>
              </a:spcBef>
            </a:pPr>
            <a:r>
              <a:rPr lang="en-US" sz="1000">
                <a:solidFill>
                  <a:schemeClr val="tx1"/>
                </a:solidFill>
              </a:rPr>
              <a:t>Central Archive</a:t>
            </a:r>
            <a:br>
              <a:rPr lang="en-US" sz="1000">
                <a:solidFill>
                  <a:schemeClr val="tx1"/>
                </a:solidFill>
              </a:rPr>
            </a:br>
            <a:r>
              <a:rPr lang="en-US" sz="1000">
                <a:solidFill>
                  <a:schemeClr val="tx1"/>
                </a:solidFill>
              </a:rPr>
              <a:t>Server (CAS)</a:t>
            </a:r>
            <a:endParaRPr lang="en-US" sz="1000" dirty="0">
              <a:solidFill>
                <a:schemeClr val="tx1"/>
              </a:solidFill>
            </a:endParaRPr>
          </a:p>
        </p:txBody>
      </p:sp>
      <p:sp>
        <p:nvSpPr>
          <p:cNvPr id="34" name="Textfeld 33"/>
          <p:cNvSpPr txBox="1"/>
          <p:nvPr/>
        </p:nvSpPr>
        <p:spPr>
          <a:xfrm>
            <a:off x="10445109" y="4700836"/>
            <a:ext cx="644407" cy="307777"/>
          </a:xfrm>
          <a:prstGeom prst="rect">
            <a:avLst/>
          </a:prstGeom>
          <a:noFill/>
        </p:spPr>
        <p:txBody>
          <a:bodyPr wrap="none" lIns="0" tIns="0" rIns="0" bIns="0" rtlCol="0">
            <a:spAutoFit/>
          </a:bodyPr>
          <a:lstStyle/>
          <a:p>
            <a:pPr algn="l">
              <a:spcBef>
                <a:spcPts val="0"/>
              </a:spcBef>
            </a:pPr>
            <a:r>
              <a:rPr lang="en-US" sz="1000">
                <a:solidFill>
                  <a:schemeClr val="tx1"/>
                </a:solidFill>
              </a:rPr>
              <a:t>Automation</a:t>
            </a:r>
            <a:br>
              <a:rPr lang="en-US" sz="1000">
                <a:solidFill>
                  <a:schemeClr val="tx1"/>
                </a:solidFill>
              </a:rPr>
            </a:br>
            <a:r>
              <a:rPr lang="en-US" sz="1000">
                <a:solidFill>
                  <a:schemeClr val="tx1"/>
                </a:solidFill>
              </a:rPr>
              <a:t>systems</a:t>
            </a:r>
            <a:endParaRPr lang="en-US" sz="1000" dirty="0">
              <a:solidFill>
                <a:schemeClr val="tx1"/>
              </a:solidFill>
            </a:endParaRPr>
          </a:p>
        </p:txBody>
      </p:sp>
      <p:cxnSp>
        <p:nvCxnSpPr>
          <p:cNvPr id="35" name="Gerade Verbindung 34"/>
          <p:cNvCxnSpPr/>
          <p:nvPr/>
        </p:nvCxnSpPr>
        <p:spPr bwMode="auto">
          <a:xfrm>
            <a:off x="8020221" y="4109340"/>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6" name="Textfeld 35"/>
          <p:cNvSpPr txBox="1"/>
          <p:nvPr/>
        </p:nvSpPr>
        <p:spPr>
          <a:xfrm>
            <a:off x="10774572" y="2892300"/>
            <a:ext cx="738985" cy="153888"/>
          </a:xfrm>
          <a:prstGeom prst="rect">
            <a:avLst/>
          </a:prstGeom>
          <a:noFill/>
        </p:spPr>
        <p:txBody>
          <a:bodyPr wrap="none" lIns="0" tIns="0" rIns="0" bIns="0" rtlCol="0">
            <a:spAutoFit/>
          </a:bodyPr>
          <a:lstStyle/>
          <a:p>
            <a:pPr algn="r">
              <a:spcBef>
                <a:spcPts val="0"/>
              </a:spcBef>
            </a:pPr>
            <a:r>
              <a:rPr lang="en-US" sz="1000">
                <a:solidFill>
                  <a:schemeClr val="tx1"/>
                </a:solidFill>
              </a:rPr>
              <a:t>Terminal bus</a:t>
            </a:r>
            <a:endParaRPr lang="en-US" sz="1000" dirty="0">
              <a:solidFill>
                <a:schemeClr val="tx1"/>
              </a:solidFill>
            </a:endParaRPr>
          </a:p>
        </p:txBody>
      </p:sp>
      <p:sp>
        <p:nvSpPr>
          <p:cNvPr id="37" name="Rechteck 36"/>
          <p:cNvSpPr/>
          <p:nvPr/>
        </p:nvSpPr>
        <p:spPr bwMode="auto">
          <a:xfrm>
            <a:off x="11556381" y="2934776"/>
            <a:ext cx="76925" cy="76925"/>
          </a:xfrm>
          <a:prstGeom prst="rect">
            <a:avLst/>
          </a:prstGeom>
          <a:solidFill>
            <a:srgbClr val="009933"/>
          </a:solidFill>
          <a:ln w="9525">
            <a:solidFill>
              <a:srgbClr val="0F19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sp>
        <p:nvSpPr>
          <p:cNvPr id="38" name="Textfeld 37"/>
          <p:cNvSpPr txBox="1"/>
          <p:nvPr/>
        </p:nvSpPr>
        <p:spPr>
          <a:xfrm>
            <a:off x="10982963" y="4123075"/>
            <a:ext cx="530594" cy="153888"/>
          </a:xfrm>
          <a:prstGeom prst="rect">
            <a:avLst/>
          </a:prstGeom>
          <a:noFill/>
        </p:spPr>
        <p:txBody>
          <a:bodyPr wrap="none" lIns="0" tIns="0" rIns="0" bIns="0" rtlCol="0">
            <a:spAutoFit/>
          </a:bodyPr>
          <a:lstStyle/>
          <a:p>
            <a:pPr algn="r">
              <a:spcBef>
                <a:spcPts val="0"/>
              </a:spcBef>
            </a:pPr>
            <a:r>
              <a:rPr lang="en-US" sz="1000">
                <a:solidFill>
                  <a:schemeClr val="tx1"/>
                </a:solidFill>
              </a:rPr>
              <a:t>Plant bus</a:t>
            </a:r>
            <a:endParaRPr lang="en-US" sz="1000" dirty="0">
              <a:solidFill>
                <a:schemeClr val="tx1"/>
              </a:solidFill>
            </a:endParaRPr>
          </a:p>
        </p:txBody>
      </p:sp>
      <p:sp>
        <p:nvSpPr>
          <p:cNvPr id="39" name="Rechteck 38"/>
          <p:cNvSpPr/>
          <p:nvPr/>
        </p:nvSpPr>
        <p:spPr bwMode="auto">
          <a:xfrm>
            <a:off x="11556381" y="4165551"/>
            <a:ext cx="76925" cy="76925"/>
          </a:xfrm>
          <a:prstGeom prst="rect">
            <a:avLst/>
          </a:prstGeom>
          <a:solidFill>
            <a:srgbClr val="009933"/>
          </a:solidFill>
          <a:ln w="9525">
            <a:solidFill>
              <a:srgbClr val="0F19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a:solidFill>
                <a:schemeClr val="tx1"/>
              </a:solidFill>
            </a:endParaRPr>
          </a:p>
        </p:txBody>
      </p:sp>
      <p:pic>
        <p:nvPicPr>
          <p:cNvPr id="40" name="Picture 3" descr="C:\arbeit\00_GJ_14_15\Janouskovcova\G_SY02_XX_00036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7546" y="4242477"/>
            <a:ext cx="598178" cy="76256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Gerade Verbindung 40"/>
          <p:cNvCxnSpPr/>
          <p:nvPr/>
        </p:nvCxnSpPr>
        <p:spPr bwMode="auto">
          <a:xfrm>
            <a:off x="8680000" y="4109340"/>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2" name="Picture 3" descr="C:\arbeit\00_GJ_14_15\Janouskovcova\G_SY02_XX_00036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7325" y="4242477"/>
            <a:ext cx="598178" cy="762564"/>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Gerade Verbindung 42"/>
          <p:cNvCxnSpPr/>
          <p:nvPr/>
        </p:nvCxnSpPr>
        <p:spPr bwMode="auto">
          <a:xfrm>
            <a:off x="9345340" y="4109340"/>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4" name="Picture 3" descr="C:\arbeit\00_GJ_14_15\Janouskovcova\G_SY02_XX_00036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32665" y="4242477"/>
            <a:ext cx="598178" cy="762564"/>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Gerade Verbindung 44"/>
          <p:cNvCxnSpPr/>
          <p:nvPr/>
        </p:nvCxnSpPr>
        <p:spPr bwMode="auto">
          <a:xfrm>
            <a:off x="10002509" y="4109340"/>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6" name="Picture 3" descr="C:\arbeit\00_GJ_14_15\Janouskovcova\G_SY02_XX_00036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89834" y="4242477"/>
            <a:ext cx="598178" cy="762564"/>
          </a:xfrm>
          <a:prstGeom prst="rect">
            <a:avLst/>
          </a:prstGeom>
          <a:noFill/>
          <a:extLst>
            <a:ext uri="{909E8E84-426E-40DD-AFC4-6F175D3DCCD1}">
              <a14:hiddenFill xmlns:a14="http://schemas.microsoft.com/office/drawing/2010/main">
                <a:solidFill>
                  <a:srgbClr val="FFFFFF"/>
                </a:solidFill>
              </a14:hiddenFill>
            </a:ext>
          </a:extLst>
        </p:spPr>
      </p:pic>
      <p:sp>
        <p:nvSpPr>
          <p:cNvPr id="47" name="Textfeld 46"/>
          <p:cNvSpPr txBox="1"/>
          <p:nvPr/>
        </p:nvSpPr>
        <p:spPr>
          <a:xfrm>
            <a:off x="8403481" y="1951710"/>
            <a:ext cx="581891" cy="153888"/>
          </a:xfrm>
          <a:prstGeom prst="rect">
            <a:avLst/>
          </a:prstGeom>
          <a:noFill/>
        </p:spPr>
        <p:txBody>
          <a:bodyPr wrap="none" lIns="0" tIns="0" rIns="0" bIns="0" rtlCol="0">
            <a:spAutoFit/>
          </a:bodyPr>
          <a:lstStyle/>
          <a:p>
            <a:pPr algn="r">
              <a:spcBef>
                <a:spcPts val="0"/>
              </a:spcBef>
            </a:pPr>
            <a:r>
              <a:rPr lang="en-US" sz="1000">
                <a:solidFill>
                  <a:schemeClr val="tx1"/>
                </a:solidFill>
              </a:rPr>
              <a:t>OS clients</a:t>
            </a:r>
            <a:endParaRPr lang="en-US" sz="1000" dirty="0">
              <a:solidFill>
                <a:schemeClr val="tx1"/>
              </a:solidFill>
            </a:endParaRPr>
          </a:p>
        </p:txBody>
      </p:sp>
    </p:spTree>
    <p:custDataLst>
      <p:tags r:id="rId1"/>
    </p:custDataLst>
    <p:extLst>
      <p:ext uri="{BB962C8B-B14F-4D97-AF65-F5344CB8AC3E}">
        <p14:creationId xmlns:p14="http://schemas.microsoft.com/office/powerpoint/2010/main" val="75722609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Trend reporting = Representation of process values in curves</a:t>
            </a:r>
            <a:br>
              <a:rPr lang="en-US" sz="1600" dirty="0">
                <a:solidFill>
                  <a:schemeClr val="tx1"/>
                </a:solidFill>
                <a:latin typeface="Arial" charset="0"/>
              </a:rPr>
            </a:br>
            <a:r>
              <a:rPr lang="en-US" sz="1600" dirty="0">
                <a:solidFill>
                  <a:schemeClr val="tx1"/>
                </a:solidFill>
                <a:latin typeface="Arial" charset="0"/>
              </a:rPr>
              <a:t>(i.e. graphical representation of process values</a:t>
            </a:r>
            <a:br>
              <a:rPr lang="en-US" sz="1600" dirty="0">
                <a:solidFill>
                  <a:schemeClr val="tx1"/>
                </a:solidFill>
                <a:latin typeface="Arial" charset="0"/>
              </a:rPr>
            </a:br>
            <a:r>
              <a:rPr lang="en-US" sz="1600" dirty="0">
                <a:solidFill>
                  <a:schemeClr val="tx1"/>
                </a:solidFill>
                <a:latin typeface="Arial" charset="0"/>
              </a:rPr>
              <a:t> over time)</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Possible representations in PCS 7</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Trend groups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Online Trend Control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Online Function Control (deviates from</a:t>
            </a:r>
            <a:br>
              <a:rPr lang="en-US" sz="1600" dirty="0">
                <a:solidFill>
                  <a:schemeClr val="tx1"/>
                </a:solidFill>
                <a:latin typeface="Arial" charset="0"/>
              </a:rPr>
            </a:br>
            <a:r>
              <a:rPr lang="en-US" sz="1600" dirty="0">
                <a:solidFill>
                  <a:schemeClr val="tx1"/>
                </a:solidFill>
                <a:latin typeface="Arial" charset="0"/>
              </a:rPr>
              <a:t>the definition of trends but displays process values</a:t>
            </a:r>
            <a:br>
              <a:rPr lang="en-US" sz="1600" dirty="0">
                <a:solidFill>
                  <a:schemeClr val="tx1"/>
                </a:solidFill>
                <a:latin typeface="Arial" charset="0"/>
              </a:rPr>
            </a:br>
            <a:r>
              <a:rPr lang="en-US" sz="1600" dirty="0">
                <a:solidFill>
                  <a:schemeClr val="tx1"/>
                </a:solidFill>
                <a:latin typeface="Arial" charset="0"/>
              </a:rPr>
              <a:t>depending on other process values)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Representation of archive tags by accessing the archives on the OS server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Representation of online tags by buffering the current process values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Useful for process values that are not archived</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Buffering only as long as the display is shown</a:t>
            </a:r>
          </a:p>
        </p:txBody>
      </p:sp>
      <p:sp>
        <p:nvSpPr>
          <p:cNvPr id="58372"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2 P02-03 Archiving and trend reporting</a:t>
            </a:r>
          </a:p>
        </p:txBody>
      </p:sp>
      <p:cxnSp>
        <p:nvCxnSpPr>
          <p:cNvPr id="58373" name="Gerade Verbindung mit Pfeil 13"/>
          <p:cNvCxnSpPr>
            <a:cxnSpLocks noChangeShapeType="1"/>
          </p:cNvCxnSpPr>
          <p:nvPr/>
        </p:nvCxnSpPr>
        <p:spPr bwMode="auto">
          <a:xfrm>
            <a:off x="2908663" y="3596585"/>
            <a:ext cx="382464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8"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Trend reporting</a:t>
            </a:r>
            <a:endParaRPr lang="en-US" b="1" dirty="0">
              <a:solidFill>
                <a:schemeClr val="bg1"/>
              </a:solidFill>
            </a:endParaRPr>
          </a:p>
        </p:txBody>
      </p:sp>
      <p:pic>
        <p:nvPicPr>
          <p:cNvPr id="225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8" t="3120" r="913" b="3187"/>
          <a:stretch/>
        </p:blipFill>
        <p:spPr bwMode="auto">
          <a:xfrm>
            <a:off x="6822227" y="2086896"/>
            <a:ext cx="4731772" cy="235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216245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6"/>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P01-01 Process description</a:t>
            </a:r>
          </a:p>
        </p:txBody>
      </p:sp>
      <p:pic>
        <p:nvPicPr>
          <p:cNvPr id="15365" name="Grafik 22" descr="P01-01_fig_PID.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1099" y="2130449"/>
            <a:ext cx="8125881"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Ellipse 16"/>
          <p:cNvSpPr>
            <a:spLocks noChangeArrowheads="1"/>
          </p:cNvSpPr>
          <p:nvPr/>
        </p:nvSpPr>
        <p:spPr bwMode="auto">
          <a:xfrm>
            <a:off x="3647102" y="2197124"/>
            <a:ext cx="2486261" cy="352107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67" name="Ellipse 17"/>
          <p:cNvSpPr>
            <a:spLocks noChangeArrowheads="1"/>
          </p:cNvSpPr>
          <p:nvPr/>
        </p:nvSpPr>
        <p:spPr bwMode="auto">
          <a:xfrm>
            <a:off x="6861876" y="2667025"/>
            <a:ext cx="1899638" cy="289242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68" name="Ellipse 18"/>
          <p:cNvSpPr>
            <a:spLocks noChangeArrowheads="1"/>
          </p:cNvSpPr>
          <p:nvPr/>
        </p:nvSpPr>
        <p:spPr bwMode="auto">
          <a:xfrm>
            <a:off x="8691628" y="2676550"/>
            <a:ext cx="1734452" cy="3217863"/>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69" name="Ellipse 19"/>
          <p:cNvSpPr>
            <a:spLocks noChangeArrowheads="1"/>
          </p:cNvSpPr>
          <p:nvPr/>
        </p:nvSpPr>
        <p:spPr bwMode="auto">
          <a:xfrm>
            <a:off x="10366783" y="3881462"/>
            <a:ext cx="1372314" cy="9525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pic>
        <p:nvPicPr>
          <p:cNvPr id="15370" name="Grafik 7" descr="Anlage#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751" y="2133624"/>
            <a:ext cx="283145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1" name="Gerade Verbindung mit Pfeil 12"/>
          <p:cNvCxnSpPr>
            <a:cxnSpLocks noChangeShapeType="1"/>
            <a:stCxn id="15376" idx="6"/>
            <a:endCxn id="15367" idx="1"/>
          </p:cNvCxnSpPr>
          <p:nvPr/>
        </p:nvCxnSpPr>
        <p:spPr bwMode="auto">
          <a:xfrm flipV="1">
            <a:off x="2776698" y="3090888"/>
            <a:ext cx="4362604" cy="1138237"/>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5372" name="Gerade Verbindung mit Pfeil 20"/>
          <p:cNvCxnSpPr>
            <a:cxnSpLocks noChangeShapeType="1"/>
            <a:stCxn id="15375" idx="7"/>
            <a:endCxn id="15368" idx="2"/>
          </p:cNvCxnSpPr>
          <p:nvPr/>
        </p:nvCxnSpPr>
        <p:spPr bwMode="auto">
          <a:xfrm rot="5400000" flipH="1" flipV="1">
            <a:off x="5236161" y="1607096"/>
            <a:ext cx="777875" cy="6133059"/>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5373" name="Gerade Verbindung mit Pfeil 37"/>
          <p:cNvCxnSpPr>
            <a:cxnSpLocks noChangeShapeType="1"/>
            <a:stCxn id="15374" idx="6"/>
            <a:endCxn id="15369" idx="3"/>
          </p:cNvCxnSpPr>
          <p:nvPr/>
        </p:nvCxnSpPr>
        <p:spPr bwMode="auto">
          <a:xfrm flipV="1">
            <a:off x="3403558" y="4694262"/>
            <a:ext cx="7164414" cy="836612"/>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5374" name="Ellipse 44"/>
          <p:cNvSpPr>
            <a:spLocks noChangeArrowheads="1"/>
          </p:cNvSpPr>
          <p:nvPr/>
        </p:nvSpPr>
        <p:spPr bwMode="auto">
          <a:xfrm>
            <a:off x="2522566" y="5168924"/>
            <a:ext cx="880992" cy="723900"/>
          </a:xfrm>
          <a:prstGeom prst="ellipse">
            <a:avLst/>
          </a:prstGeom>
          <a:noFill/>
          <a:ln w="28575">
            <a:solidFill>
              <a:srgbClr val="6996C8"/>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75" name="Ellipse 46"/>
          <p:cNvSpPr>
            <a:spLocks noChangeArrowheads="1"/>
          </p:cNvSpPr>
          <p:nvPr/>
        </p:nvSpPr>
        <p:spPr bwMode="auto">
          <a:xfrm>
            <a:off x="997772" y="4940324"/>
            <a:ext cx="1829753" cy="838200"/>
          </a:xfrm>
          <a:prstGeom prst="ellipse">
            <a:avLst/>
          </a:prstGeom>
          <a:noFill/>
          <a:ln w="28575">
            <a:solidFill>
              <a:srgbClr val="6996C8"/>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76" name="Ellipse 53"/>
          <p:cNvSpPr>
            <a:spLocks noChangeArrowheads="1"/>
          </p:cNvSpPr>
          <p:nvPr/>
        </p:nvSpPr>
        <p:spPr bwMode="auto">
          <a:xfrm>
            <a:off x="946945" y="3810024"/>
            <a:ext cx="1829753" cy="8382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77" name="Ellipse 56"/>
          <p:cNvSpPr>
            <a:spLocks noChangeArrowheads="1"/>
          </p:cNvSpPr>
          <p:nvPr/>
        </p:nvSpPr>
        <p:spPr bwMode="auto">
          <a:xfrm>
            <a:off x="692813" y="2260624"/>
            <a:ext cx="2727687" cy="8382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78" name="Textfeld 58"/>
          <p:cNvSpPr txBox="1">
            <a:spLocks noChangeArrowheads="1"/>
          </p:cNvSpPr>
          <p:nvPr/>
        </p:nvSpPr>
        <p:spPr bwMode="auto">
          <a:xfrm>
            <a:off x="3884292" y="5665813"/>
            <a:ext cx="1346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dirty="0" err="1">
                <a:solidFill>
                  <a:schemeClr val="hlink"/>
                </a:solidFill>
              </a:rPr>
              <a:t>Educt</a:t>
            </a:r>
            <a:r>
              <a:rPr lang="en-US" sz="1600" b="1" dirty="0">
                <a:solidFill>
                  <a:schemeClr val="hlink"/>
                </a:solidFill>
              </a:rPr>
              <a:t> tanks</a:t>
            </a:r>
          </a:p>
        </p:txBody>
      </p:sp>
      <p:sp>
        <p:nvSpPr>
          <p:cNvPr id="15379" name="Textfeld 59"/>
          <p:cNvSpPr txBox="1">
            <a:spLocks noChangeArrowheads="1"/>
          </p:cNvSpPr>
          <p:nvPr/>
        </p:nvSpPr>
        <p:spPr bwMode="auto">
          <a:xfrm>
            <a:off x="7056711" y="5514999"/>
            <a:ext cx="10615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dirty="0">
                <a:solidFill>
                  <a:schemeClr val="hlink"/>
                </a:solidFill>
              </a:rPr>
              <a:t>Reactors</a:t>
            </a:r>
          </a:p>
        </p:txBody>
      </p:sp>
      <p:sp>
        <p:nvSpPr>
          <p:cNvPr id="15380" name="Textfeld 60"/>
          <p:cNvSpPr txBox="1">
            <a:spLocks noChangeArrowheads="1"/>
          </p:cNvSpPr>
          <p:nvPr/>
        </p:nvSpPr>
        <p:spPr bwMode="auto">
          <a:xfrm>
            <a:off x="10534087" y="3600474"/>
            <a:ext cx="93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a:solidFill>
                  <a:schemeClr val="hlink"/>
                </a:solidFill>
              </a:rPr>
              <a:t>Rinsing</a:t>
            </a:r>
          </a:p>
        </p:txBody>
      </p:sp>
      <p:sp>
        <p:nvSpPr>
          <p:cNvPr id="15381" name="Textfeld 61"/>
          <p:cNvSpPr txBox="1">
            <a:spLocks noChangeArrowheads="1"/>
          </p:cNvSpPr>
          <p:nvPr/>
        </p:nvSpPr>
        <p:spPr bwMode="auto">
          <a:xfrm>
            <a:off x="9405316" y="2400324"/>
            <a:ext cx="15520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a:solidFill>
                  <a:schemeClr val="hlink"/>
                </a:solidFill>
              </a:rPr>
              <a:t>Product tanks</a:t>
            </a:r>
          </a:p>
        </p:txBody>
      </p:sp>
      <p:cxnSp>
        <p:nvCxnSpPr>
          <p:cNvPr id="15382" name="Gerade Verbindung mit Pfeil 13"/>
          <p:cNvCxnSpPr>
            <a:cxnSpLocks noChangeShapeType="1"/>
            <a:stCxn id="15377" idx="6"/>
            <a:endCxn id="15366" idx="1"/>
          </p:cNvCxnSpPr>
          <p:nvPr/>
        </p:nvCxnSpPr>
        <p:spPr bwMode="auto">
          <a:xfrm>
            <a:off x="3420501" y="2679724"/>
            <a:ext cx="590858" cy="33338"/>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23" name="Rectangle 10"/>
          <p:cNvSpPr>
            <a:spLocks noChangeArrowheads="1"/>
          </p:cNvSpPr>
          <p:nvPr/>
        </p:nvSpPr>
        <p:spPr bwMode="auto">
          <a:xfrm>
            <a:off x="626400" y="1450999"/>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P&amp;ID of the laboratory plant</a:t>
            </a:r>
          </a:p>
        </p:txBody>
      </p:sp>
    </p:spTree>
    <p:custDataLst>
      <p:tags r:id="rId1"/>
    </p:custDataLst>
    <p:extLst>
      <p:ext uri="{BB962C8B-B14F-4D97-AF65-F5344CB8AC3E}">
        <p14:creationId xmlns:p14="http://schemas.microsoft.com/office/powerpoint/2010/main" val="58703733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title"/>
          </p:nvPr>
        </p:nvSpPr>
        <p:spPr/>
        <p:txBody>
          <a:bodyPr/>
          <a:lstStyle/>
          <a:p>
            <a:r>
              <a:rPr lang="en-US" noProof="1"/>
              <a:t>Learn-/Training Documents PCS 7</a:t>
            </a:r>
            <a:r>
              <a:rPr lang="en-US" dirty="0"/>
              <a:t/>
            </a:r>
            <a:br>
              <a:rPr lang="en-US" dirty="0"/>
            </a:br>
            <a:r>
              <a:rPr lang="en-US" b="0" dirty="0"/>
              <a:t>Benefits</a:t>
            </a:r>
          </a:p>
        </p:txBody>
      </p:sp>
      <p:sp>
        <p:nvSpPr>
          <p:cNvPr id="59395" name="Rectangle 7"/>
          <p:cNvSpPr>
            <a:spLocks noGrp="1" noChangeArrowheads="1"/>
          </p:cNvSpPr>
          <p:nvPr>
            <p:ph idx="1"/>
          </p:nvPr>
        </p:nvSpPr>
        <p:spPr/>
        <p:txBody>
          <a:bodyPr/>
          <a:lstStyle/>
          <a:p>
            <a:pPr marL="0" indent="0" eaLnBrk="1" hangingPunct="1"/>
            <a:r>
              <a:rPr lang="en-US" dirty="0"/>
              <a:t>Theoretical and practical introduction to process control engineering of a process plant – in general and with PCS 7 at the university level</a:t>
            </a:r>
          </a:p>
          <a:p>
            <a:pPr marL="0" indent="0" eaLnBrk="1" hangingPunct="1"/>
            <a:endParaRPr lang="en-US" dirty="0"/>
          </a:p>
          <a:p>
            <a:pPr marL="0" indent="0" eaLnBrk="1" hangingPunct="1"/>
            <a:r>
              <a:rPr lang="en-US" dirty="0"/>
              <a:t>Guided implementation based on available projects or implementation of your own designs possible</a:t>
            </a:r>
          </a:p>
          <a:p>
            <a:pPr marL="0" indent="0" eaLnBrk="1" hangingPunct="1"/>
            <a:r>
              <a:rPr lang="en-US" dirty="0"/>
              <a:t/>
            </a:r>
            <a:br>
              <a:rPr lang="en-US" dirty="0"/>
            </a:br>
            <a:r>
              <a:rPr lang="en-US" dirty="0"/>
              <a:t>Testing the implementation in a simulated plant</a:t>
            </a:r>
          </a:p>
        </p:txBody>
      </p:sp>
    </p:spTree>
    <p:custDataLst>
      <p:tags r:id="rId1"/>
    </p:custDataLst>
    <p:extLst>
      <p:ext uri="{BB962C8B-B14F-4D97-AF65-F5344CB8AC3E}">
        <p14:creationId xmlns:p14="http://schemas.microsoft.com/office/powerpoint/2010/main" val="2857783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title"/>
          </p:nvPr>
        </p:nvSpPr>
        <p:spPr/>
        <p:txBody>
          <a:bodyPr/>
          <a:lstStyle/>
          <a:p>
            <a:r>
              <a:rPr lang="en-US" noProof="1"/>
              <a:t>Learn-/Training Documents PCS 7</a:t>
            </a:r>
            <a:r>
              <a:rPr lang="en-US" dirty="0"/>
              <a:t/>
            </a:r>
            <a:br>
              <a:rPr lang="en-US" dirty="0"/>
            </a:br>
            <a:r>
              <a:rPr lang="en-US" b="0" dirty="0"/>
              <a:t>Outlook</a:t>
            </a:r>
          </a:p>
        </p:txBody>
      </p:sp>
      <p:sp>
        <p:nvSpPr>
          <p:cNvPr id="60419" name="Rectangle 6"/>
          <p:cNvSpPr>
            <a:spLocks noGrp="1" noChangeArrowheads="1"/>
          </p:cNvSpPr>
          <p:nvPr>
            <p:ph idx="1"/>
          </p:nvPr>
        </p:nvSpPr>
        <p:spPr/>
        <p:txBody>
          <a:bodyPr/>
          <a:lstStyle/>
          <a:p>
            <a:endParaRPr lang="en-US" dirty="0"/>
          </a:p>
          <a:p>
            <a:endParaRPr lang="en-US" dirty="0"/>
          </a:p>
          <a:p>
            <a:pPr lvl="1"/>
            <a:r>
              <a:rPr lang="en-US" dirty="0"/>
              <a:t>As a lecture (= theory) with practice (= exercises) to design a solution and to implement the design in PCS 7</a:t>
            </a:r>
          </a:p>
          <a:p>
            <a:pPr lvl="1"/>
            <a:r>
              <a:rPr lang="en-US" dirty="0"/>
              <a:t>As practical training (= exercises) to design a solution and to implement the design in PCS 7</a:t>
            </a:r>
          </a:p>
          <a:p>
            <a:pPr marL="182563" indent="-182563"/>
            <a:r>
              <a:rPr lang="en-US" dirty="0"/>
              <a:t>or</a:t>
            </a:r>
          </a:p>
          <a:p>
            <a:pPr lvl="1"/>
            <a:r>
              <a:rPr lang="en-US" dirty="0"/>
              <a:t> As self-study to implement projects with PCS 7</a:t>
            </a:r>
          </a:p>
        </p:txBody>
      </p:sp>
      <p:sp>
        <p:nvSpPr>
          <p:cNvPr id="4" name="Rectangle 10">
            <a:extLst>
              <a:ext uri="{FF2B5EF4-FFF2-40B4-BE49-F238E27FC236}">
                <a16:creationId xmlns:a16="http://schemas.microsoft.com/office/drawing/2014/main" xmlns="" id="{E58651D9-8AE7-44D7-B07F-FD6FBCBA3728}"/>
              </a:ext>
            </a:extLst>
          </p:cNvPr>
          <p:cNvSpPr>
            <a:spLocks noChangeArrowheads="1"/>
          </p:cNvSpPr>
          <p:nvPr/>
        </p:nvSpPr>
        <p:spPr bwMode="auto">
          <a:xfrm>
            <a:off x="627063" y="144720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r>
              <a:rPr lang="en-US" b="1" dirty="0">
                <a:solidFill>
                  <a:schemeClr val="bg1"/>
                </a:solidFill>
              </a:rPr>
              <a:t>Use of the documents in training/education</a:t>
            </a:r>
          </a:p>
        </p:txBody>
      </p:sp>
    </p:spTree>
    <p:custDataLst>
      <p:tags r:id="rId1"/>
    </p:custDataLst>
    <p:extLst>
      <p:ext uri="{BB962C8B-B14F-4D97-AF65-F5344CB8AC3E}">
        <p14:creationId xmlns:p14="http://schemas.microsoft.com/office/powerpoint/2010/main" val="1585030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dtText Placeholder 7 Id8"/>
          <p:cNvSpPr>
            <a:spLocks noGrp="1"/>
          </p:cNvSpPr>
          <p:nvPr>
            <p:ph type="body" sz="quarter" idx="14"/>
            <p:custDataLst>
              <p:tags r:id="rId2"/>
            </p:custDataLst>
          </p:nvPr>
        </p:nvSpPr>
        <p:spPr>
          <a:xfrm>
            <a:off x="4658996" y="1440000"/>
            <a:ext cx="7539354" cy="4752000"/>
          </a:xfrm>
        </p:spPr>
        <p:txBody>
          <a:bodyPr/>
          <a:lstStyle/>
          <a:p>
            <a:r>
              <a:rPr lang="de-DE" sz="2800" b="1" dirty="0">
                <a:solidFill>
                  <a:srgbClr val="00646E"/>
                </a:solidFill>
              </a:rPr>
              <a:t>S</a:t>
            </a:r>
            <a:r>
              <a:rPr lang="de-DE" dirty="0"/>
              <a:t>iemens Automation </a:t>
            </a:r>
            <a:br>
              <a:rPr lang="de-DE" dirty="0"/>
            </a:br>
            <a:r>
              <a:rPr lang="de-DE" sz="2800" b="1" dirty="0" err="1">
                <a:solidFill>
                  <a:srgbClr val="00646E"/>
                </a:solidFill>
              </a:rPr>
              <a:t>C</a:t>
            </a:r>
            <a:r>
              <a:rPr lang="de-DE" dirty="0" err="1"/>
              <a:t>ooperates</a:t>
            </a:r>
            <a:r>
              <a:rPr lang="de-DE" dirty="0"/>
              <a:t> </a:t>
            </a:r>
            <a:r>
              <a:rPr lang="de-DE" dirty="0" err="1"/>
              <a:t>with</a:t>
            </a:r>
            <a:r>
              <a:rPr lang="de-DE" dirty="0"/>
              <a:t> </a:t>
            </a:r>
            <a:br>
              <a:rPr lang="de-DE" dirty="0"/>
            </a:br>
            <a:r>
              <a:rPr lang="de-DE" sz="2800" b="1" dirty="0">
                <a:solidFill>
                  <a:srgbClr val="00646E"/>
                </a:solidFill>
              </a:rPr>
              <a:t>E</a:t>
            </a:r>
            <a:r>
              <a:rPr lang="de-DE" dirty="0"/>
              <a:t>ducation</a:t>
            </a:r>
          </a:p>
          <a:p>
            <a:endParaRPr lang="de-DE" dirty="0"/>
          </a:p>
          <a:p>
            <a:pPr>
              <a:lnSpc>
                <a:spcPct val="110000"/>
              </a:lnSpc>
              <a:spcBef>
                <a:spcPts val="400"/>
              </a:spcBef>
            </a:pPr>
            <a:endParaRPr lang="en-US" sz="800" dirty="0"/>
          </a:p>
          <a:p>
            <a:pPr>
              <a:lnSpc>
                <a:spcPct val="110000"/>
              </a:lnSpc>
              <a:spcBef>
                <a:spcPts val="400"/>
              </a:spcBef>
            </a:pPr>
            <a:r>
              <a:rPr lang="en-US" sz="800" dirty="0"/>
              <a:t>Subject to changes and errors. The information given in this document only contains general descriptions and/or performance features which may </a:t>
            </a:r>
            <a:br>
              <a:rPr lang="en-US" sz="800" dirty="0"/>
            </a:br>
            <a:r>
              <a:rPr lang="en-US" sz="800" dirty="0"/>
              <a:t>not always specifically reflect those described, or which may undergo modification in the course of further development of the products. The requested performance features are binding only when they are expressly agreed upon in the concluded contract.</a:t>
            </a:r>
          </a:p>
          <a:p>
            <a:pPr>
              <a:lnSpc>
                <a:spcPct val="110000"/>
              </a:lnSpc>
              <a:spcBef>
                <a:spcPts val="400"/>
              </a:spcBef>
            </a:pPr>
            <a:r>
              <a:rPr lang="en-US" sz="800" dirty="0"/>
              <a:t>All product designations, product names, etc. may contain trademarks or other rights of Siemens, its affiliated companies or third parties. </a:t>
            </a:r>
            <a:br>
              <a:rPr lang="en-US" sz="800" dirty="0"/>
            </a:br>
            <a:r>
              <a:rPr lang="en-US" sz="800" dirty="0"/>
              <a:t>Their unauthorized use may infringe on the rights of the respective owner.</a:t>
            </a:r>
          </a:p>
        </p:txBody>
      </p:sp>
      <p:sp>
        <p:nvSpPr>
          <p:cNvPr id="109572" name="cdtRectangle 4 Id109572"/>
          <p:cNvSpPr>
            <a:spLocks noGrp="1" noChangeArrowheads="1"/>
          </p:cNvSpPr>
          <p:nvPr>
            <p:ph type="title"/>
            <p:custDataLst>
              <p:tags r:id="rId3"/>
            </p:custDataLst>
          </p:nvPr>
        </p:nvSpPr>
        <p:spPr/>
        <p:txBody>
          <a:bodyPr/>
          <a:lstStyle/>
          <a:p>
            <a:r>
              <a:rPr lang="en-US" dirty="0"/>
              <a:t>Thank you for your attention!</a:t>
            </a:r>
            <a:endParaRPr lang="en-US" noProof="0" dirty="0"/>
          </a:p>
        </p:txBody>
      </p:sp>
      <p:sp>
        <p:nvSpPr>
          <p:cNvPr id="5" name="cdtTextBox 4 Id5"/>
          <p:cNvSpPr txBox="1"/>
          <p:nvPr>
            <p:custDataLst>
              <p:tags r:id="rId4"/>
            </p:custDataLst>
          </p:nvPr>
        </p:nvSpPr>
        <p:spPr>
          <a:xfrm>
            <a:off x="4654550" y="5595946"/>
            <a:ext cx="7543800" cy="569904"/>
          </a:xfrm>
          <a:prstGeom prst="rect">
            <a:avLst/>
          </a:prstGeom>
          <a:noFill/>
        </p:spPr>
        <p:txBody>
          <a:bodyPr wrap="square" lIns="288000" tIns="0" rIns="180000" bIns="144000" rtlCol="0" anchor="b" anchorCtr="0">
            <a:noAutofit/>
          </a:bodyPr>
          <a:lstStyle/>
          <a:p>
            <a:pPr>
              <a:lnSpc>
                <a:spcPct val="110000"/>
              </a:lnSpc>
              <a:spcBef>
                <a:spcPts val="0"/>
              </a:spcBef>
            </a:pPr>
            <a:r>
              <a:rPr lang="en-US" b="1" dirty="0">
                <a:solidFill>
                  <a:srgbClr val="000000"/>
                </a:solidFill>
              </a:rPr>
              <a:t>siemens.com/</a:t>
            </a:r>
            <a:r>
              <a:rPr lang="en-US" b="1" dirty="0" err="1">
                <a:solidFill>
                  <a:srgbClr val="000000"/>
                </a:solidFill>
              </a:rPr>
              <a:t>sce</a:t>
            </a:r>
            <a:endParaRPr lang="en-US" dirty="0">
              <a:solidFill>
                <a:srgbClr val="000000"/>
              </a:solidFill>
            </a:endParaRPr>
          </a:p>
        </p:txBody>
      </p:sp>
      <p:sp>
        <p:nvSpPr>
          <p:cNvPr id="3" name="cdtTextBox 2 Id3"/>
          <p:cNvSpPr txBox="1"/>
          <p:nvPr>
            <p:custDataLst>
              <p:tags r:id="rId5"/>
            </p:custDataLst>
          </p:nvPr>
        </p:nvSpPr>
        <p:spPr>
          <a:xfrm rot="16200000">
            <a:off x="12198350" y="6165850"/>
            <a:ext cx="1588" cy="2118"/>
          </a:xfrm>
          <a:prstGeom prst="rect">
            <a:avLst/>
          </a:prstGeom>
          <a:noFill/>
        </p:spPr>
        <p:txBody>
          <a:bodyPr wrap="none" lIns="72000" tIns="0" rIns="0" bIns="36000" rtlCol="0" anchor="b" anchorCtr="0">
            <a:noAutofit/>
          </a:bodyPr>
          <a:lstStyle/>
          <a:p>
            <a:pPr>
              <a:lnSpc>
                <a:spcPct val="110000"/>
              </a:lnSpc>
              <a:spcBef>
                <a:spcPts val="0"/>
              </a:spcBef>
            </a:pPr>
            <a:endParaRPr lang="en-US" sz="600" dirty="0">
              <a:solidFill>
                <a:srgbClr val="000000"/>
              </a:solidFill>
            </a:endParaRPr>
          </a:p>
        </p:txBody>
      </p:sp>
      <p:sp>
        <p:nvSpPr>
          <p:cNvPr id="13" name="cdtTextBox 2 Id13"/>
          <p:cNvSpPr txBox="1"/>
          <p:nvPr>
            <p:custDataLst>
              <p:tags r:id="rId6"/>
            </p:custDataLst>
          </p:nvPr>
        </p:nvSpPr>
        <p:spPr>
          <a:xfrm rot="16200000">
            <a:off x="12198350" y="6165850"/>
            <a:ext cx="1588" cy="1588"/>
          </a:xfrm>
          <a:prstGeom prst="rect">
            <a:avLst/>
          </a:prstGeom>
          <a:noFill/>
        </p:spPr>
        <p:txBody>
          <a:bodyPr wrap="none" lIns="72000" tIns="0" rIns="0" bIns="36000" rtlCol="0" anchor="b" anchorCtr="0">
            <a:noAutofit/>
          </a:bodyPr>
          <a:lstStyle/>
          <a:p>
            <a:pPr>
              <a:lnSpc>
                <a:spcPct val="110000"/>
              </a:lnSpc>
              <a:spcBef>
                <a:spcPts val="0"/>
              </a:spcBef>
            </a:pPr>
            <a:endParaRPr lang="en-US" sz="600" dirty="0">
              <a:solidFill>
                <a:srgbClr val="000000"/>
              </a:solidFill>
            </a:endParaRPr>
          </a:p>
        </p:txBody>
      </p:sp>
      <p:pic>
        <p:nvPicPr>
          <p:cNvPr id="7" name="Bildplatzhalter 6"/>
          <p:cNvPicPr>
            <a:picLocks noGrp="1" noChangeAspect="1"/>
          </p:cNvPicPr>
          <p:nvPr>
            <p:ph type="pic" sz="quarter" idx="15"/>
          </p:nvPr>
        </p:nvPicPr>
        <p:blipFill>
          <a:blip r:embed="rId9">
            <a:extLst>
              <a:ext uri="{28A0092B-C50C-407E-A947-70E740481C1C}">
                <a14:useLocalDpi xmlns:a14="http://schemas.microsoft.com/office/drawing/2010/main" val="0"/>
              </a:ext>
            </a:extLst>
          </a:blip>
          <a:srcRect l="53" r="53"/>
          <a:stretch>
            <a:fillRect/>
          </a:stretch>
        </p:blipFill>
        <p:spPr/>
      </p:pic>
      <p:pic>
        <p:nvPicPr>
          <p:cNvPr id="9" name="Grafik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30820" y="4833156"/>
            <a:ext cx="2320033" cy="1164694"/>
          </a:xfrm>
          <a:prstGeom prst="rect">
            <a:avLst/>
          </a:prstGeom>
        </p:spPr>
      </p:pic>
    </p:spTree>
    <p:custDataLst>
      <p:tags r:id="rId1"/>
    </p:custDataLst>
    <p:extLst>
      <p:ext uri="{BB962C8B-B14F-4D97-AF65-F5344CB8AC3E}">
        <p14:creationId xmlns:p14="http://schemas.microsoft.com/office/powerpoint/2010/main" val="337331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P01-01 Process description</a:t>
            </a:r>
          </a:p>
        </p:txBody>
      </p:sp>
      <p:sp>
        <p:nvSpPr>
          <p:cNvPr id="5" name="Text Box 7"/>
          <p:cNvSpPr txBox="1">
            <a:spLocks noChangeArrowheads="1"/>
          </p:cNvSpPr>
          <p:nvPr/>
        </p:nvSpPr>
        <p:spPr bwMode="auto">
          <a:xfrm>
            <a:off x="332237" y="1452717"/>
            <a:ext cx="11364703" cy="4748591"/>
          </a:xfrm>
          <a:prstGeom prst="rect">
            <a:avLst/>
          </a:prstGeom>
          <a:solidFill>
            <a:schemeClr val="bg1"/>
          </a:solid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Safe operation of the plant requires monitoring of process interventions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Requirements for the laboratory plant: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Control of actuators only when the main power switch is on and EMERGENCY OFF is unlocked</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Protection of the tanks against overflow</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Prevent the intake of air at the pumps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Pumps must not work against closed valves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Production of a product requires a standard operating procedure</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Recipe for laboratory plant: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350 ml of </a:t>
            </a:r>
            <a:r>
              <a:rPr lang="en-US" sz="1600" dirty="0" err="1">
                <a:solidFill>
                  <a:schemeClr val="tx1"/>
                </a:solidFill>
                <a:latin typeface="Arial" charset="0"/>
              </a:rPr>
              <a:t>educt</a:t>
            </a:r>
            <a:r>
              <a:rPr lang="en-US" sz="1600" dirty="0">
                <a:solidFill>
                  <a:schemeClr val="tx1"/>
                </a:solidFill>
                <a:latin typeface="Arial" charset="0"/>
              </a:rPr>
              <a:t> 3 to reactor 1 and 200 ml of </a:t>
            </a:r>
            <a:r>
              <a:rPr lang="en-US" sz="1600" dirty="0" err="1">
                <a:solidFill>
                  <a:schemeClr val="tx1"/>
                </a:solidFill>
                <a:latin typeface="Arial" charset="0"/>
              </a:rPr>
              <a:t>educt</a:t>
            </a:r>
            <a:r>
              <a:rPr lang="en-US" sz="1600" dirty="0">
                <a:solidFill>
                  <a:schemeClr val="tx1"/>
                </a:solidFill>
                <a:latin typeface="Arial" charset="0"/>
              </a:rPr>
              <a:t> 1 to reactor 2</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Heating of reactor 1 up to 25 </a:t>
            </a:r>
            <a:r>
              <a:rPr lang="en-US" sz="1600" spc="-800" dirty="0">
                <a:solidFill>
                  <a:schemeClr val="tx1"/>
                </a:solidFill>
                <a:latin typeface="Arial" charset="0"/>
              </a:rPr>
              <a:t>°C</a:t>
            </a:r>
            <a:r>
              <a:rPr lang="en-US" sz="1600" dirty="0">
                <a:solidFill>
                  <a:schemeClr val="tx1"/>
                </a:solidFill>
                <a:latin typeface="Arial" charset="0"/>
              </a:rPr>
              <a:t>   and 150 ml of </a:t>
            </a:r>
            <a:r>
              <a:rPr lang="en-US" sz="1600" dirty="0" err="1">
                <a:solidFill>
                  <a:schemeClr val="tx1"/>
                </a:solidFill>
                <a:latin typeface="Arial" charset="0"/>
              </a:rPr>
              <a:t>educt</a:t>
            </a:r>
            <a:r>
              <a:rPr lang="en-US" sz="1600" dirty="0">
                <a:solidFill>
                  <a:schemeClr val="tx1"/>
                </a:solidFill>
                <a:latin typeface="Arial" charset="0"/>
              </a:rPr>
              <a:t> 2 to reactor 2</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Interlocks and recipes</a:t>
            </a:r>
          </a:p>
        </p:txBody>
      </p:sp>
    </p:spTree>
    <p:custDataLst>
      <p:tags r:id="rId1"/>
    </p:custDataLst>
    <p:extLst>
      <p:ext uri="{BB962C8B-B14F-4D97-AF65-F5344CB8AC3E}">
        <p14:creationId xmlns:p14="http://schemas.microsoft.com/office/powerpoint/2010/main" val="11120785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9"/>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P01-02 Hardware configuration</a:t>
            </a:r>
          </a:p>
        </p:txBody>
      </p:sp>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Distributed structures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Connection to the process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Operating principle of a programmable logic controller (PLC)</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a project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Configuring the hardware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Configuring the communication</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Objectives</a:t>
            </a:r>
          </a:p>
        </p:txBody>
      </p:sp>
    </p:spTree>
    <p:custDataLst>
      <p:tags r:id="rId1"/>
    </p:custDataLst>
    <p:extLst>
      <p:ext uri="{BB962C8B-B14F-4D97-AF65-F5344CB8AC3E}">
        <p14:creationId xmlns:p14="http://schemas.microsoft.com/office/powerpoint/2010/main" val="24241564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52717"/>
            <a:ext cx="11364703" cy="4748591"/>
          </a:xfrm>
          <a:prstGeom prst="rect">
            <a:avLst/>
          </a:prstGeom>
          <a:solidFill>
            <a:schemeClr val="bg1"/>
          </a:solid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Special structures lead to scalable process control systems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Structures are component based and can be easily expanded</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Typical structure:</a:t>
            </a:r>
          </a:p>
          <a:p>
            <a:pPr marL="357188" lvl="2" indent="-174625">
              <a:spcBef>
                <a:spcPts val="600"/>
              </a:spcBef>
              <a:buClr>
                <a:schemeClr val="accent1"/>
              </a:buClr>
              <a:buFont typeface="Arial" pitchFamily="34" charset="0"/>
              <a:buChar char="•"/>
            </a:pPr>
            <a:r>
              <a:rPr lang="en-US" sz="1600">
                <a:solidFill>
                  <a:schemeClr val="tx1"/>
                </a:solidFill>
                <a:latin typeface="Arial" charset="0"/>
              </a:rPr>
              <a:t>Process management </a:t>
            </a:r>
            <a:r>
              <a:rPr lang="en-US" sz="1600" dirty="0">
                <a:solidFill>
                  <a:schemeClr val="tx1"/>
                </a:solidFill>
                <a:latin typeface="Arial" charset="0"/>
              </a:rPr>
              <a:t>level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Control level </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Field level </a:t>
            </a:r>
          </a:p>
        </p:txBody>
      </p:sp>
      <p:sp>
        <p:nvSpPr>
          <p:cNvPr id="7"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dirty="0">
                <a:solidFill>
                  <a:schemeClr val="bg1"/>
                </a:solidFill>
              </a:rPr>
              <a:t>Distributed structures of process control systems</a:t>
            </a:r>
          </a:p>
        </p:txBody>
      </p:sp>
      <p:sp>
        <p:nvSpPr>
          <p:cNvPr id="18436" name="Rectangle 9"/>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P01-02 Hardware configuration</a:t>
            </a:r>
          </a:p>
        </p:txBody>
      </p:sp>
      <p:pic>
        <p:nvPicPr>
          <p:cNvPr id="8" name="Grafik 7" descr="G_PCS7_DE_00202p.png"/>
          <p:cNvPicPr>
            <a:picLocks noChangeAspect="1"/>
          </p:cNvPicPr>
          <p:nvPr/>
        </p:nvPicPr>
        <p:blipFill rotWithShape="1">
          <a:blip r:embed="rId4" cstate="print">
            <a:extLst>
              <a:ext uri="{28A0092B-C50C-407E-A947-70E740481C1C}">
                <a14:useLocalDpi xmlns:a14="http://schemas.microsoft.com/office/drawing/2010/main" val="0"/>
              </a:ext>
            </a:extLst>
          </a:blip>
          <a:srcRect b="22375"/>
          <a:stretch/>
        </p:blipFill>
        <p:spPr bwMode="auto">
          <a:xfrm>
            <a:off x="3001455" y="3032846"/>
            <a:ext cx="8706148" cy="245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3113254" y="5492363"/>
            <a:ext cx="732573" cy="203133"/>
          </a:xfrm>
          <a:prstGeom prst="rect">
            <a:avLst/>
          </a:prstGeom>
          <a:noFill/>
        </p:spPr>
        <p:txBody>
          <a:bodyPr wrap="none" lIns="0" tIns="0" rIns="0" bIns="0" rtlCol="0">
            <a:spAutoFit/>
          </a:bodyPr>
          <a:lstStyle/>
          <a:p>
            <a:pPr algn="ctr">
              <a:lnSpc>
                <a:spcPct val="110000"/>
              </a:lnSpc>
              <a:spcBef>
                <a:spcPts val="0"/>
              </a:spcBef>
            </a:pPr>
            <a:r>
              <a:rPr lang="en-US" sz="1200">
                <a:solidFill>
                  <a:schemeClr val="tx1"/>
                </a:solidFill>
              </a:rPr>
              <a:t>Laboratory</a:t>
            </a:r>
            <a:endParaRPr lang="en-US" sz="1200" dirty="0">
              <a:solidFill>
                <a:schemeClr val="tx1"/>
              </a:solidFill>
            </a:endParaRPr>
          </a:p>
        </p:txBody>
      </p:sp>
      <p:sp>
        <p:nvSpPr>
          <p:cNvPr id="10" name="Textfeld 9"/>
          <p:cNvSpPr txBox="1"/>
          <p:nvPr/>
        </p:nvSpPr>
        <p:spPr>
          <a:xfrm>
            <a:off x="4420875" y="5492363"/>
            <a:ext cx="752385" cy="203133"/>
          </a:xfrm>
          <a:prstGeom prst="rect">
            <a:avLst/>
          </a:prstGeom>
          <a:noFill/>
        </p:spPr>
        <p:txBody>
          <a:bodyPr wrap="none" lIns="0" tIns="0" rIns="0" bIns="0" rtlCol="0">
            <a:spAutoFit/>
          </a:bodyPr>
          <a:lstStyle/>
          <a:p>
            <a:pPr algn="ctr">
              <a:lnSpc>
                <a:spcPct val="110000"/>
              </a:lnSpc>
              <a:spcBef>
                <a:spcPts val="0"/>
              </a:spcBef>
            </a:pPr>
            <a:r>
              <a:rPr lang="en-US" sz="1200">
                <a:solidFill>
                  <a:schemeClr val="tx1"/>
                </a:solidFill>
              </a:rPr>
              <a:t>Test center</a:t>
            </a:r>
            <a:endParaRPr lang="en-US" sz="1200" dirty="0">
              <a:solidFill>
                <a:schemeClr val="tx1"/>
              </a:solidFill>
            </a:endParaRPr>
          </a:p>
        </p:txBody>
      </p:sp>
      <p:sp>
        <p:nvSpPr>
          <p:cNvPr id="11" name="Textfeld 10"/>
          <p:cNvSpPr txBox="1"/>
          <p:nvPr/>
        </p:nvSpPr>
        <p:spPr>
          <a:xfrm>
            <a:off x="5911918" y="5492363"/>
            <a:ext cx="1107675" cy="203133"/>
          </a:xfrm>
          <a:prstGeom prst="rect">
            <a:avLst/>
          </a:prstGeom>
          <a:noFill/>
        </p:spPr>
        <p:txBody>
          <a:bodyPr wrap="none" lIns="0" tIns="0" rIns="0" bIns="0" rtlCol="0">
            <a:spAutoFit/>
          </a:bodyPr>
          <a:lstStyle/>
          <a:p>
            <a:pPr algn="ctr">
              <a:lnSpc>
                <a:spcPct val="110000"/>
              </a:lnSpc>
              <a:spcBef>
                <a:spcPts val="0"/>
              </a:spcBef>
            </a:pPr>
            <a:r>
              <a:rPr lang="en-US" sz="1200">
                <a:solidFill>
                  <a:schemeClr val="tx1"/>
                </a:solidFill>
              </a:rPr>
              <a:t>Production plant</a:t>
            </a:r>
            <a:endParaRPr lang="en-US" sz="1200" dirty="0">
              <a:solidFill>
                <a:schemeClr val="tx1"/>
              </a:solidFill>
            </a:endParaRPr>
          </a:p>
        </p:txBody>
      </p:sp>
      <p:sp>
        <p:nvSpPr>
          <p:cNvPr id="12" name="Textfeld 11"/>
          <p:cNvSpPr txBox="1"/>
          <p:nvPr/>
        </p:nvSpPr>
        <p:spPr>
          <a:xfrm>
            <a:off x="8262709" y="5492363"/>
            <a:ext cx="2838919" cy="203133"/>
          </a:xfrm>
          <a:prstGeom prst="rect">
            <a:avLst/>
          </a:prstGeom>
          <a:noFill/>
        </p:spPr>
        <p:txBody>
          <a:bodyPr wrap="none" lIns="0" tIns="0" rIns="0" bIns="0" rtlCol="0">
            <a:spAutoFit/>
          </a:bodyPr>
          <a:lstStyle/>
          <a:p>
            <a:pPr algn="ctr">
              <a:lnSpc>
                <a:spcPct val="110000"/>
              </a:lnSpc>
              <a:spcBef>
                <a:spcPts val="0"/>
              </a:spcBef>
            </a:pPr>
            <a:r>
              <a:rPr lang="en-US" sz="1200">
                <a:solidFill>
                  <a:schemeClr val="tx1"/>
                </a:solidFill>
              </a:rPr>
              <a:t>Connected facilities at one production site</a:t>
            </a:r>
            <a:endParaRPr lang="en-US" sz="1200" dirty="0">
              <a:solidFill>
                <a:schemeClr val="tx1"/>
              </a:solidFill>
            </a:endParaRPr>
          </a:p>
        </p:txBody>
      </p:sp>
      <p:sp>
        <p:nvSpPr>
          <p:cNvPr id="13" name="Eingekerbter Richtungspfeil 12"/>
          <p:cNvSpPr/>
          <p:nvPr/>
        </p:nvSpPr>
        <p:spPr bwMode="auto">
          <a:xfrm>
            <a:off x="4532671" y="5766155"/>
            <a:ext cx="7174932" cy="432000"/>
          </a:xfrm>
          <a:prstGeom prst="chevron">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spcBef>
                <a:spcPct val="0"/>
              </a:spcBef>
              <a:buFont typeface="Wingdings" charset="0"/>
              <a:buNone/>
            </a:pPr>
            <a:r>
              <a:rPr lang="en-US" sz="1200">
                <a:solidFill>
                  <a:schemeClr val="tx1"/>
                </a:solidFill>
              </a:rPr>
              <a:t>SIMATIC PCS 7: 100 to 120 000 I/Os</a:t>
            </a:r>
            <a:endParaRPr lang="en-US" sz="1200" dirty="0">
              <a:solidFill>
                <a:schemeClr val="tx1"/>
              </a:solidFill>
            </a:endParaRPr>
          </a:p>
        </p:txBody>
      </p:sp>
      <p:sp>
        <p:nvSpPr>
          <p:cNvPr id="14" name="Eingekerbter Richtungspfeil 10"/>
          <p:cNvSpPr/>
          <p:nvPr/>
        </p:nvSpPr>
        <p:spPr bwMode="auto">
          <a:xfrm>
            <a:off x="3001455" y="5766155"/>
            <a:ext cx="1547019" cy="432000"/>
          </a:xfrm>
          <a:custGeom>
            <a:avLst/>
            <a:gdLst>
              <a:gd name="connsiteX0" fmla="*/ 0 w 1547019"/>
              <a:gd name="connsiteY0" fmla="*/ 0 h 364818"/>
              <a:gd name="connsiteX1" fmla="*/ 1364610 w 1547019"/>
              <a:gd name="connsiteY1" fmla="*/ 0 h 364818"/>
              <a:gd name="connsiteX2" fmla="*/ 1547019 w 1547019"/>
              <a:gd name="connsiteY2" fmla="*/ 182409 h 364818"/>
              <a:gd name="connsiteX3" fmla="*/ 1364610 w 1547019"/>
              <a:gd name="connsiteY3" fmla="*/ 364818 h 364818"/>
              <a:gd name="connsiteX4" fmla="*/ 0 w 1547019"/>
              <a:gd name="connsiteY4" fmla="*/ 364818 h 364818"/>
              <a:gd name="connsiteX5" fmla="*/ 182409 w 1547019"/>
              <a:gd name="connsiteY5" fmla="*/ 182409 h 364818"/>
              <a:gd name="connsiteX6" fmla="*/ 0 w 1547019"/>
              <a:gd name="connsiteY6" fmla="*/ 0 h 364818"/>
              <a:gd name="connsiteX0" fmla="*/ 0 w 1547019"/>
              <a:gd name="connsiteY0" fmla="*/ 0 h 364818"/>
              <a:gd name="connsiteX1" fmla="*/ 1364610 w 1547019"/>
              <a:gd name="connsiteY1" fmla="*/ 0 h 364818"/>
              <a:gd name="connsiteX2" fmla="*/ 1547019 w 1547019"/>
              <a:gd name="connsiteY2" fmla="*/ 182409 h 364818"/>
              <a:gd name="connsiteX3" fmla="*/ 1364610 w 1547019"/>
              <a:gd name="connsiteY3" fmla="*/ 364818 h 364818"/>
              <a:gd name="connsiteX4" fmla="*/ 0 w 1547019"/>
              <a:gd name="connsiteY4" fmla="*/ 364818 h 364818"/>
              <a:gd name="connsiteX5" fmla="*/ 0 w 1547019"/>
              <a:gd name="connsiteY5" fmla="*/ 0 h 36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019" h="364818">
                <a:moveTo>
                  <a:pt x="0" y="0"/>
                </a:moveTo>
                <a:lnTo>
                  <a:pt x="1364610" y="0"/>
                </a:lnTo>
                <a:lnTo>
                  <a:pt x="1547019" y="182409"/>
                </a:lnTo>
                <a:lnTo>
                  <a:pt x="1364610" y="364818"/>
                </a:lnTo>
                <a:lnTo>
                  <a:pt x="0" y="364818"/>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spcBef>
                <a:spcPct val="0"/>
              </a:spcBef>
              <a:buFont typeface="Wingdings" charset="0"/>
              <a:buNone/>
            </a:pPr>
            <a:r>
              <a:rPr lang="en-US" sz="1200">
                <a:solidFill>
                  <a:schemeClr val="tx1"/>
                </a:solidFill>
              </a:rPr>
              <a:t>SIMATIC PCS 7 LAB</a:t>
            </a:r>
            <a:endParaRPr lang="en-US" sz="1200" dirty="0">
              <a:solidFill>
                <a:schemeClr val="tx1"/>
              </a:solidFill>
            </a:endParaRPr>
          </a:p>
        </p:txBody>
      </p:sp>
    </p:spTree>
    <p:custDataLst>
      <p:tags r:id="rId1"/>
    </p:custDataLst>
    <p:extLst>
      <p:ext uri="{BB962C8B-B14F-4D97-AF65-F5344CB8AC3E}">
        <p14:creationId xmlns:p14="http://schemas.microsoft.com/office/powerpoint/2010/main" val="41995900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32237" y="1452717"/>
            <a:ext cx="11364703" cy="4748591"/>
          </a:xfrm>
          <a:prstGeom prst="rect">
            <a:avLst/>
          </a:prstGeom>
          <a:noFill/>
          <a:ln w="9525" algn="ctr">
            <a:noFill/>
            <a:miter lim="800000"/>
            <a:headEnd/>
            <a:tailEnd/>
          </a:ln>
          <a:effec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Two typical ways to connect sensors and actuators to the process control system</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Directly via a bus system (intelligent devices)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To a signal module via a standard electrical signal</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Signal modules for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Binary signals: DI/DO modules (DI .. digital input, DO .. digital output)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1 bit of memory required per signal</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Analog signals: AI/AO modules (AI .. analog input, AO .. analog output)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16 bits of memory required per signal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Resolution can still be less, for example, 12 bits</a:t>
            </a:r>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p:spPr>
        <p:txBody>
          <a:bodyPr lIns="288000" tIns="0" rIns="72000" bIns="0" anchor="ctr"/>
          <a:lstStyle/>
          <a:p>
            <a:r>
              <a:rPr lang="en-US" b="1">
                <a:solidFill>
                  <a:schemeClr val="bg1"/>
                </a:solidFill>
              </a:rPr>
              <a:t>Connection to the process</a:t>
            </a:r>
            <a:endParaRPr lang="en-US" b="1" dirty="0">
              <a:solidFill>
                <a:schemeClr val="bg1"/>
              </a:solidFill>
            </a:endParaRPr>
          </a:p>
        </p:txBody>
      </p:sp>
      <p:sp>
        <p:nvSpPr>
          <p:cNvPr id="19460" name="Rectangle 8"/>
          <p:cNvSpPr>
            <a:spLocks noGrp="1" noChangeArrowheads="1"/>
          </p:cNvSpPr>
          <p:nvPr>
            <p:ph type="title"/>
          </p:nvPr>
        </p:nvSpPr>
        <p:spPr/>
        <p:txBody>
          <a:bodyPr/>
          <a:lstStyle/>
          <a:p>
            <a:r>
              <a:rPr lang="en-US" noProof="1"/>
              <a:t>Learn-/Training Documents PCS 7</a:t>
            </a:r>
            <a:r>
              <a:rPr lang="en-US" dirty="0"/>
              <a:t/>
            </a:r>
            <a:br>
              <a:rPr lang="en-US" dirty="0"/>
            </a:br>
            <a:r>
              <a:rPr lang="en-US" b="0" dirty="0"/>
              <a:t>Module 1 P01-02 Hardware configuration</a:t>
            </a:r>
          </a:p>
        </p:txBody>
      </p:sp>
    </p:spTree>
    <p:custDataLst>
      <p:tags r:id="rId1"/>
    </p:custDataLst>
    <p:extLst>
      <p:ext uri="{BB962C8B-B14F-4D97-AF65-F5344CB8AC3E}">
        <p14:creationId xmlns:p14="http://schemas.microsoft.com/office/powerpoint/2010/main" val="138789305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DT_VERSION" val="4.1.2.0"/>
  <p:tag name="CDT_CREATORVERSION" val="4.1.2.0"/>
  <p:tag name="CDT_TEMPLATEVERSION" val="2.0.0"/>
  <p:tag name="CDT_FONTSET" val="Arial"/>
  <p:tag name="CDT_CUSTOMER" val="Siemens_2016_16x9"/>
  <p:tag name="CDT_CUSTOMER_NAME" val="Siemens AG (Corporate Design Update 2016)"/>
  <p:tag name="CDT_LANGUAGE" val="1033"/>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0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
  <p:tag name="CDT_INTERSECT_SLIDE" val="False"/>
  <p:tag name="CDT_NAVBARONTHISSLIDE" val="True"/>
</p:tagLst>
</file>

<file path=ppt/tags/tag10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5"/>
  <p:tag name="CDT_INTERSECT_SLIDE" val="False"/>
  <p:tag name="CDT_NAVBARONTHISSLIDE" val="True"/>
</p:tagLst>
</file>

<file path=ppt/tags/tag10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6"/>
  <p:tag name="CDT_INTERSECT_SLIDE" val="False"/>
  <p:tag name="CDT_NAVBARONTHISSLIDE" val="True"/>
</p:tagLst>
</file>

<file path=ppt/tags/tag10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7"/>
  <p:tag name="CDT_INTERSECT_SLIDE" val="False"/>
  <p:tag name="CDT_NAVBARONTHISSLIDE" val="True"/>
</p:tagLst>
</file>

<file path=ppt/tags/tag10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8"/>
  <p:tag name="CDT_INTERSECT_SLIDE" val="False"/>
  <p:tag name="CDT_NAVBARONTHISSLIDE" val="True"/>
</p:tagLst>
</file>

<file path=ppt/tags/tag10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9"/>
  <p:tag name="CDT_INTERSECT_SLIDE" val="False"/>
  <p:tag name="CDT_NAVBARONTHISSLIDE" val="True"/>
</p:tagLst>
</file>

<file path=ppt/tags/tag10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0"/>
  <p:tag name="CDT_INTERSECT_SLIDE" val="False"/>
  <p:tag name="CDT_NAVBARONTHISSLIDE" val="Tru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1"/>
  <p:tag name="CDT_INTERSECT_SLIDE" val="False"/>
  <p:tag name="CDT_NAVBARONTHISSLIDE" val="True"/>
</p:tagLst>
</file>

<file path=ppt/tags/tag10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2"/>
  <p:tag name="CDT_INTERSECT_SLIDE" val="False"/>
  <p:tag name="CDT_NAVBARONTHISSLIDE" val="True"/>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1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3"/>
  <p:tag name="CDT_INTERSECT_SLIDE" val="False"/>
  <p:tag name="CDT_NAVBARONTHISSLIDE" val="True"/>
</p:tagLst>
</file>

<file path=ppt/tags/tag11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4"/>
  <p:tag name="CDT_INTERSECT_SLIDE" val="False"/>
  <p:tag name="CDT_NAVBARONTHISSLIDE" val="True"/>
</p:tagLst>
</file>

<file path=ppt/tags/tag11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5"/>
  <p:tag name="CDT_INTERSECT_SLIDE" val="False"/>
  <p:tag name="CDT_NAVBARONTHISSLIDE" val="True"/>
</p:tagLst>
</file>

<file path=ppt/tags/tag11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6"/>
  <p:tag name="CDT_INTERSECT_SLIDE" val="False"/>
  <p:tag name="CDT_NAVBARONTHISSLIDE" val="True"/>
</p:tagLst>
</file>

<file path=ppt/tags/tag11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7"/>
  <p:tag name="CDT_INTERSECT_SLIDE" val="False"/>
  <p:tag name="CDT_NAVBARONTHISSLIDE" val="True"/>
</p:tagLst>
</file>

<file path=ppt/tags/tag11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8"/>
  <p:tag name="CDT_INTERSECT_SLIDE" val="False"/>
  <p:tag name="CDT_NAVBARONTHISSLIDE" val="True"/>
</p:tagLst>
</file>

<file path=ppt/tags/tag11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9"/>
  <p:tag name="CDT_INTERSECT_SLIDE" val="False"/>
  <p:tag name="CDT_NAVBARONTHISSLIDE" val="True"/>
</p:tagLst>
</file>

<file path=ppt/tags/tag11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0"/>
  <p:tag name="CDT_INTERSECT_SLIDE" val="False"/>
  <p:tag name="CDT_NAVBARONTHISSLIDE" val="True"/>
</p:tagLst>
</file>

<file path=ppt/tags/tag11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1"/>
  <p:tag name="CDT_INTERSECT_SLIDE" val="False"/>
  <p:tag name="CDT_NAVBARONTHISSLIDE" val="True"/>
</p:tagLst>
</file>

<file path=ppt/tags/tag11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2"/>
  <p:tag name="CDT_INTERSECT_SLIDE" val="False"/>
  <p:tag name="CDT_NAVBARONTHISSLIDE" val="True"/>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3"/>
  <p:tag name="CDT_INTERSECT_SLIDE" val="False"/>
  <p:tag name="CDT_NAVBARONTHISSLIDE" val="True"/>
</p:tagLst>
</file>

<file path=ppt/tags/tag12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4"/>
  <p:tag name="CDT_INTERSECT_SLIDE" val="False"/>
  <p:tag name="CDT_NAVBARONTHISSLIDE" val="True"/>
</p:tagLst>
</file>

<file path=ppt/tags/tag12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5"/>
  <p:tag name="CDT_INTERSECT_SLIDE" val="False"/>
  <p:tag name="CDT_NAVBARONTHISSLIDE" val="True"/>
</p:tagLst>
</file>

<file path=ppt/tags/tag12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6"/>
  <p:tag name="CDT_INTERSECT_SLIDE" val="False"/>
  <p:tag name="CDT_NAVBARONTHISSLIDE" val="Tru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7"/>
  <p:tag name="CDT_INTERSECT_SLIDE" val="False"/>
  <p:tag name="CDT_NAVBARONTHISSLIDE" val="True"/>
</p:tagLst>
</file>

<file path=ppt/tags/tag12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8"/>
  <p:tag name="CDT_INTERSECT_SLIDE" val="False"/>
  <p:tag name="CDT_NAVBARONTHISSLIDE" val="True"/>
</p:tagLst>
</file>

<file path=ppt/tags/tag12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9"/>
  <p:tag name="CDT_INTERSECT_SLIDE" val="False"/>
  <p:tag name="CDT_NAVBARONTHISSLIDE" val="True"/>
</p:tagLst>
</file>

<file path=ppt/tags/tag12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0"/>
  <p:tag name="CDT_INTERSECT_SLIDE" val="False"/>
  <p:tag name="CDT_NAVBARONTHISSLIDE" val="True"/>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3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1"/>
  <p:tag name="CDT_INTERSECT_SLIDE" val="False"/>
  <p:tag name="CDT_NAVBARONTHISSLIDE" val="True"/>
</p:tagLst>
</file>

<file path=ppt/tags/tag13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2"/>
  <p:tag name="CDT_INTERSECT_SLIDE" val="False"/>
  <p:tag name="CDT_NAVBARONTHISSLIDE" val="True"/>
</p:tagLst>
</file>

<file path=ppt/tags/tag13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3"/>
  <p:tag name="CDT_INTERSECT_SLIDE" val="False"/>
  <p:tag name="CDT_NAVBARONTHISSLIDE" val="True"/>
</p:tagLst>
</file>

<file path=ppt/tags/tag13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4"/>
  <p:tag name="CDT_INTERSECT_SLIDE" val="False"/>
  <p:tag name="CDT_NAVBARONTHISSLIDE" val="True"/>
</p:tagLst>
</file>

<file path=ppt/tags/tag13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5"/>
  <p:tag name="CDT_INTERSECT_SLIDE" val="False"/>
  <p:tag name="CDT_NAVBARONTHISSLIDE" val="True"/>
</p:tagLst>
</file>

<file path=ppt/tags/tag13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6"/>
  <p:tag name="CDT_INTERSECT_SLIDE" val="False"/>
  <p:tag name="CDT_NAVBARONTHISSLIDE" val="True"/>
</p:tagLst>
</file>

<file path=ppt/tags/tag13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7"/>
  <p:tag name="CDT_INTERSECT_SLIDE" val="False"/>
  <p:tag name="CDT_NAVBARONTHISSLIDE" val="True"/>
</p:tagLst>
</file>

<file path=ppt/tags/tag13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8"/>
  <p:tag name="CDT_INTERSECT_SLIDE" val="False"/>
  <p:tag name="CDT_NAVBARONTHISSLIDE" val="Tru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9"/>
  <p:tag name="CDT_INTERSECT_SLIDE" val="False"/>
  <p:tag name="CDT_NAVBARONTHISSLIDE" val="True"/>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4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0"/>
  <p:tag name="CDT_INTERSECT_SLIDE" val="False"/>
  <p:tag name="CDT_NAVBARONTHISSLIDE" val="True"/>
</p:tagLst>
</file>

<file path=ppt/tags/tag14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1"/>
  <p:tag name="CDT_INTERSECT_SLIDE" val="False"/>
  <p:tag name="CDT_NAVBARONTHISSLIDE" val="True"/>
</p:tagLst>
</file>

<file path=ppt/tags/tag14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2"/>
  <p:tag name="CDT_INTERSECT_SLIDE" val="False"/>
  <p:tag name="CDT_NAVBARONTHISSLIDE" val="True"/>
</p:tagLst>
</file>

<file path=ppt/tags/tag14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3"/>
  <p:tag name="CDT_INTERSECT_SLIDE" val="False"/>
  <p:tag name="CDT_NAVBARONTHISSLIDE" val="True"/>
</p:tagLst>
</file>

<file path=ppt/tags/tag14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4"/>
  <p:tag name="CDT_INTERSECT_SLIDE" val="False"/>
  <p:tag name="CDT_NAVBARONTHISSLIDE" val="True"/>
</p:tagLst>
</file>

<file path=ppt/tags/tag14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5"/>
  <p:tag name="CDT_INTERSECT_SLIDE" val="False"/>
  <p:tag name="CDT_NAVBARONTHISSLIDE" val="True"/>
</p:tagLst>
</file>

<file path=ppt/tags/tag14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6"/>
  <p:tag name="CDT_INTERSECT_SLIDE" val="False"/>
  <p:tag name="CDT_NAVBARONTHISSLIDE" val="True"/>
</p:tagLst>
</file>

<file path=ppt/tags/tag14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7"/>
  <p:tag name="CDT_INTERSECT_SLIDE" val="False"/>
  <p:tag name="CDT_NAVBARONTHISSLIDE" val="True"/>
</p:tagLst>
</file>

<file path=ppt/tags/tag14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8"/>
  <p:tag name="CDT_INTERSECT_SLIDE" val="False"/>
  <p:tag name="CDT_NAVBARONTHISSLIDE" val="True"/>
</p:tagLst>
</file>

<file path=ppt/tags/tag14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9"/>
  <p:tag name="CDT_INTERSECT_SLIDE" val="False"/>
  <p:tag name="CDT_NAVBARONTHISSLIDE" val="True"/>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5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50"/>
  <p:tag name="CDT_INTERSECT_SLIDE" val="False"/>
  <p:tag name="CDT_NAVBARONTHISSLIDE" val="True"/>
</p:tagLst>
</file>

<file path=ppt/tags/tag15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51"/>
  <p:tag name="CDT_INTERSECT_SLIDE" val="False"/>
  <p:tag name="CDT_NAVBARONTHISSLIDE" val="True"/>
</p:tagLst>
</file>

<file path=ppt/tags/tag152.xml><?xml version="1.0" encoding="utf-8"?>
<p:tagLst xmlns:a="http://schemas.openxmlformats.org/drawingml/2006/main" xmlns:r="http://schemas.openxmlformats.org/officeDocument/2006/relationships" xmlns:p="http://schemas.openxmlformats.org/presentationml/2006/main">
  <p:tag name="CDT_SLIDE_NAME_ENG" val="Contact slide"/>
  <p:tag name="CDT_SLIDE_NAME_FRE" val="Contact slide"/>
  <p:tag name="CDT_SLIDE_NAME_GER" val="Kontaktfolie"/>
  <p:tag name="CDT_SLIDE_NAME_SPA" val="Contact slide"/>
  <p:tag name="CDT_SLIDE_NAME_ITA" val="Contact slide"/>
  <p:tag name="CDT_DEFAULT_SLIDE" val="True"/>
  <p:tag name="CDT_INTERSECT_SLIDE" val="False"/>
  <p:tag name="CDT_NAVBARONTHISSLIDE" val="True"/>
  <p:tag name="CDT_DESIGNS_NAME" val="Siemens 2013 – 16:9"/>
  <p:tag name="CDT_MASTERS_NAME" val="Image + Index/Contact"/>
  <p:tag name="CDT_LAYOUT_TYPE" val="32"/>
  <p:tag name="CDT_ORIGINAL_DESIGNS_NAME" val="Siemens 2013 – 16:9"/>
  <p:tag name="CDT_ORIGINAL_MASTERS_NAME" val="Image + Index/Contact"/>
  <p:tag name="CDT_ORIGINAL_LAYOUT_TYPE" val="32"/>
</p:tagLst>
</file>

<file path=ppt/tags/tag153.xml><?xml version="1.0" encoding="utf-8"?>
<p:tagLst xmlns:a="http://schemas.openxmlformats.org/drawingml/2006/main" xmlns:r="http://schemas.openxmlformats.org/officeDocument/2006/relationships" xmlns:p="http://schemas.openxmlformats.org/presentationml/2006/main">
  <p:tag name="CDT_AUTODIALOG" val="4"/>
  <p:tag name="CDT_DELETE_ONEVENT_NEWPRES" val="False"/>
  <p:tag name="CDT_TARGETSHAPE_NEW" val="12"/>
  <p:tag name="CDT_PROT" val="3"/>
  <p:tag name="CDT_PROT_TOP" val="111,25"/>
  <p:tag name="CDT_PROT_LEFT" val="366,8501"/>
  <p:tag name="CDT_PROT_WIDTH" val="593,6499"/>
  <p:tag name="CDT_PROT_HEIGHT" val="374,25"/>
</p:tagLst>
</file>

<file path=ppt/tags/tag154.xml><?xml version="1.0" encoding="utf-8"?>
<p:tagLst xmlns:a="http://schemas.openxmlformats.org/drawingml/2006/main" xmlns:r="http://schemas.openxmlformats.org/officeDocument/2006/relationships" xmlns:p="http://schemas.openxmlformats.org/presentationml/2006/main">
  <p:tag name="CDT_TARGETSHAPE_NEW" val="18"/>
  <p:tag name="CDT_PROT" val="3"/>
  <p:tag name="CDT_PROT_TOP" val="0"/>
  <p:tag name="CDT_PROT_LEFT" val="0"/>
  <p:tag name="CDT_PROT_WIDTH" val="960,5"/>
  <p:tag name="CDT_PROT_HEIGHT" val="99,87504"/>
</p:tagLst>
</file>

<file path=ppt/tags/tag15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DELETE_ONEVENT_NEWPRES" val="False"/>
  <p:tag name="CDT_EXTCOL" val="True"/>
  <p:tag name="CDT_COLTX_NEW" val="25"/>
  <p:tag name="CDT_TARGETSHAPE_NEW" val="4"/>
  <p:tag name="CDT_PROT" val="3"/>
  <p:tag name="CDT_PROT_TOP" val="440,6257"/>
  <p:tag name="CDT_PROT_LEFT" val="366,5"/>
  <p:tag name="CDT_PROT_WIDTH" val="594"/>
  <p:tag name="CDT_PROT_HEIGHT" val="44,87433"/>
</p:tagLst>
</file>

<file path=ppt/tags/tag15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10"/>
  <p:tag name="CDT_PROT" val="3"/>
  <p:tag name="CDT_PROT_TOP" val="485,5"/>
  <p:tag name="CDT_PROT_LEFT" val="960,5"/>
  <p:tag name="CDT_PROT_WIDTH" val="0,1250394"/>
  <p:tag name="CDT_PROT_HEIGHT" val="0,1667717"/>
</p:tagLst>
</file>

<file path=ppt/tags/tag15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DELETE_ONEVENT_NEWPRES" val="False"/>
  <p:tag name="CDT_EXTCOL" val="True"/>
  <p:tag name="CDT_COLTX_NEW" val="25"/>
  <p:tag name="CDT_TARGETSHAPE_NEW" val="10"/>
  <p:tag name="CDT_PROT" val="3"/>
  <p:tag name="CDT_PROT_TOP" val="485,5"/>
  <p:tag name="CDT_PROT_LEFT" val="960,5"/>
  <p:tag name="CDT_PROT_WIDTH" val="0,1250394"/>
  <p:tag name="CDT_PROT_HEIGHT" val="0,1250394"/>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2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2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ags/tag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4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4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5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5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5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5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8.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5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6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6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6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6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6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66.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6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7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8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8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9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9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96.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Title fullscreen (big bar up)"/>
  <p:tag name="CDT_LAYOUT_TYPE" val="1"/>
  <p:tag name="CDT_ORIGINAL_DESIGNS_NAME" val="Siemens 2013 – 16:9"/>
  <p:tag name="CDT_ORIGINAL_MASTERS_NAME" val="Title fullscreen (big bar up)"/>
  <p:tag name="CDT_ORIGINAL_LAYOUT_TYPE" val="1"/>
</p:tagLst>
</file>

<file path=ppt/tags/tag9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
  <p:tag name="CDT_INTERSECT_SLIDE" val="False"/>
  <p:tag name="CDT_NAVBARONTHISSLIDE" val="True"/>
</p:tagLst>
</file>

<file path=ppt/tags/tag98.xml><?xml version="1.0" encoding="utf-8"?>
<p:tagLst xmlns:a="http://schemas.openxmlformats.org/drawingml/2006/main" xmlns:r="http://schemas.openxmlformats.org/officeDocument/2006/relationships" xmlns:p="http://schemas.openxmlformats.org/presentationml/2006/main">
  <p:tag name="CDT_AUTODIALOG" val="2"/>
  <p:tag name="CDT_TARGETSHAPE_NEW" val="13"/>
  <p:tag name="CDT_PROT" val="2"/>
  <p:tag name="CDT_PROT_TOP" val="111,25"/>
  <p:tag name="CDT_PROT_LEFT" val="0"/>
  <p:tag name="CDT_PROT_WIDTH" val="355,51"/>
  <p:tag name="CDT_PROT_HEIGHT" val="374,25"/>
  <p:tag name="CDT_DELETE_ONEVENT_NEWPRES" val="False"/>
</p:tagLst>
</file>

<file path=ppt/tags/tag9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
  <p:tag name="CDT_INTERSECT_SLIDE" val="False"/>
  <p:tag name="CDT_NAVBARONTHISSLIDE" val="True"/>
</p:tagLst>
</file>

<file path=ppt/theme/theme1.xml><?xml version="1.0" encoding="utf-8"?>
<a:theme xmlns:a="http://schemas.openxmlformats.org/drawingml/2006/main" name="Siemens 2017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 255 255 255">
      <a:srgbClr val="FFFFFF"/>
    </a:custClr>
    <a:custClr name="Siemens Accent Yellow dark | 235 120 10">
      <a:srgbClr val="EB780A"/>
    </a:custClr>
    <a:custClr name="Siemens Accent Yellow light | 255 185 0">
      <a:srgbClr val="FFB900"/>
    </a:custClr>
    <a:custClr name="Siemens Stone dark | 60 70 75">
      <a:srgbClr val="3C464B"/>
    </a:custClr>
    <a:custClr name="Siemens Sand dark | 115 100 90">
      <a:srgbClr val="73645A"/>
    </a:custClr>
    <a:custClr name="Siemens Accent Teal dark | 0 100 110">
      <a:srgbClr val="00646E"/>
    </a:custClr>
    <a:custClr name="Siemens Accent Yellow | 125 45 30">
      <a:srgbClr val="7D2D1E"/>
    </a:custClr>
    <a:custClr name="Siemens Accent Red | 65 20 50">
      <a:srgbClr val="411432"/>
    </a:custClr>
    <a:custClr name="Siemens Accent Blue | 0 70 105">
      <a:srgbClr val="004669"/>
    </a:custClr>
    <a:custClr name="Siemens Accent Green | 70 95 25">
      <a:srgbClr val="465F19"/>
    </a:custClr>
    <a:custClr name="Black">
      <a:srgbClr val="000000"/>
    </a:custClr>
    <a:custClr name="Siemens Accent Red dark | 100 25 70">
      <a:srgbClr val="641946"/>
    </a:custClr>
    <a:custClr name="Siemens Accent Red light | 175 35 95">
      <a:srgbClr val="AF235F"/>
    </a:custClr>
    <a:custClr name="Siemens Stone | 120 135 145">
      <a:srgbClr val="788791"/>
    </a:custClr>
    <a:custClr name="Siemens Sand | 155 150 130">
      <a:srgbClr val="9B9682"/>
    </a:custClr>
    <a:custClr name="Siemens Accent Teal | 15 130 135">
      <a:srgbClr val="0F8287"/>
    </a:custClr>
    <a:custClr name="Siemens Accent Yellow | 200 90 30">
      <a:srgbClr val="C85A1E"/>
    </a:custClr>
    <a:custClr name="Siemens Accent Red dark | 100 25 70">
      <a:srgbClr val="641946"/>
    </a:custClr>
    <a:custClr name="Siemens Accent Blue dark | 0 95 135">
      <a:srgbClr val="005F87"/>
    </a:custClr>
    <a:custClr name="Siemens Accent Green dark | 100 125 45">
      <a:srgbClr val="647D2D"/>
    </a:custClr>
    <a:custClr name="Siemens Stone light | 135 155 170">
      <a:srgbClr val="879BAA"/>
    </a:custClr>
    <a:custClr name="Siemens Accent Blue dark | 0 95 135">
      <a:srgbClr val="005F87"/>
    </a:custClr>
    <a:custClr name="Siemens Accent Blue light | 80 190 215">
      <a:srgbClr val="50BED7"/>
    </a:custClr>
    <a:custClr name="Siemens Stone | 155 175 190">
      <a:srgbClr val="9BAFBE"/>
    </a:custClr>
    <a:custClr name="Siemens Sand | 185 185 165">
      <a:srgbClr val="B9B9A5"/>
    </a:custClr>
    <a:custClr name="Siemens Accent Teal | 50 160 160">
      <a:srgbClr val="32A0A0"/>
    </a:custClr>
    <a:custClr name="Siemens Accent Yellow dark | 235 120 10">
      <a:srgbClr val="EB780A"/>
    </a:custClr>
    <a:custClr name="Siemens Accent Red | 135 30 80">
      <a:srgbClr val="871E50"/>
    </a:custClr>
    <a:custClr name="Siemens Accent Blue | 35 135 170">
      <a:srgbClr val="2387AA"/>
    </a:custClr>
    <a:custClr name="Siemens Accent Green | 135 150 40">
      <a:srgbClr val="879628"/>
    </a:custClr>
    <a:custClr name="Siemens Stone light 35% | 190 205 215">
      <a:srgbClr val="BECDD7"/>
    </a:custClr>
    <a:custClr name="Siemens Accent Green dark | 100 125 45">
      <a:srgbClr val="647D2D"/>
    </a:custClr>
    <a:custClr name="Siemens Accent Green light | 170 180 20">
      <a:srgbClr val="AAB414"/>
    </a:custClr>
    <a:custClr name="Siemens Stone light 35% | 190 205 215">
      <a:srgbClr val="BECDD7"/>
    </a:custClr>
    <a:custClr name="Siemens Sand light 35% | 215 215 205">
      <a:srgbClr val="D7D7CD"/>
    </a:custClr>
    <a:custClr name="Siemens Accent Teal | 75 185 185">
      <a:srgbClr val="4BB9B9"/>
    </a:custClr>
    <a:custClr name="Siemens Accent Yellow light | 255 185 0">
      <a:srgbClr val="FFB900"/>
    </a:custClr>
    <a:custClr name="Siemens Accent Red light | 175 35 95">
      <a:srgbClr val="AF235F"/>
    </a:custClr>
    <a:custClr name="Siemens Accent Blue | 65 170 200">
      <a:srgbClr val="41AAC8"/>
    </a:custClr>
    <a:custClr name="Siemens Accent Green light | 170 180 20">
      <a:srgbClr val="AAB414"/>
    </a:custClr>
    <a:custClr name="Siemens Sand light 35% | 215 215 205">
      <a:srgbClr val="D7D7CD"/>
    </a:custClr>
    <a:custClr name="Siemens Accent Teal dark | 0 100 110">
      <a:srgbClr val="00646E"/>
    </a:custClr>
    <a:custClr name="Siemens Accent Teal light | 65 170 170">
      <a:srgbClr val="41AAAA"/>
    </a:custClr>
    <a:custClr name="Siemens Stone | 205 217 225">
      <a:srgbClr val="CDD9E1"/>
    </a:custClr>
    <a:custClr name="Siemens Sand | 225 225 215">
      <a:srgbClr val="E1E1D7"/>
    </a:custClr>
    <a:custClr name="Siemens Accent Teal | 165 225 225">
      <a:srgbClr val="A5E1E1"/>
    </a:custClr>
    <a:custClr name="Siemens Accent Yellow | 255 225 120">
      <a:srgbClr val="FFE178"/>
    </a:custClr>
    <a:custClr name="Siemens Accent Red | 215 105 140">
      <a:srgbClr val="D7698C"/>
    </a:custClr>
    <a:custClr name="Siemens Accent Blue | 125 210 230">
      <a:srgbClr val="7DD2E6"/>
    </a:custClr>
    <a:custClr name="Siemens Accent Green | 210 215 65">
      <a:srgbClr val="D2D741"/>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Four objects + Navigation</Name>
  <PpLayout>32</PpLayout>
  <Index>22</Index>
</p4ppTags>
</file>

<file path=customXml/item10.xml><?xml version="1.0" encoding="utf-8"?>
<p4ppTags>
  <Name>Three columns</Name>
  <PpLayout>32</PpLayout>
  <Index>14</Index>
</p4ppTags>
</file>

<file path=customXml/item11.xml><?xml version="1.0" encoding="utf-8"?>
<p4ppTags>
  <Name>Free Content</Name>
  <PpLayout>11</PpLayout>
  <Index>9</Index>
</p4ppTags>
</file>

<file path=customXml/item12.xml><?xml version="1.0" encoding="utf-8"?>
<p4ppTags>
  <Name>Two rows + Navigation</Name>
  <PpLayout>32</PpLayout>
  <Index>21</Index>
</p4ppTags>
</file>

<file path=customXml/item13.xml><?xml version="1.0" encoding="utf-8"?>
<p4ppTags>
  <Name>One object (large) + Navigation</Name>
  <PpLayout>32</PpLayout>
  <Index>17</Index>
</p4ppTags>
</file>

<file path=customXml/item14.xml><?xml version="1.0" encoding="utf-8"?>
<p4ppTags>
  <Name>Text + Index</Name>
  <PpLayout>32</PpLayout>
  <Index>8</Index>
</p4ppTags>
</file>

<file path=customXml/item15.xml><?xml version="1.0" encoding="utf-8"?>
<p4ppTags>
  <Name>Three columns + Navigation</Name>
  <PpLayout>32</PpLayout>
  <Index>20</Index>
</p4ppTags>
</file>

<file path=customXml/item16.xml><?xml version="1.0" encoding="utf-8"?>
<p4ppTags/>
</file>

<file path=customXml/item2.xml><?xml version="1.0" encoding="utf-8"?>
<p4ppTags>
  <Name>One object (large)</Name>
  <PpLayout>16</PpLayout>
  <Index>10</Index>
</p4ppTags>
</file>

<file path=customXml/item3.xml><?xml version="1.0" encoding="utf-8"?>
<p4ppTags>
  <Name>One object (small)</Name>
  <PpLayout>16</PpLayout>
  <Index>11</Index>
</p4ppTags>
</file>

<file path=customXml/item4.xml><?xml version="1.0" encoding="utf-8"?>
<p4ppTags>
  <Name>Two columns</Name>
  <PpLayout>29</PpLayout>
  <Index>12</Index>
</p4ppTags>
</file>

<file path=customXml/item5.xml><?xml version="1.0" encoding="utf-8"?>
<p4ppTags>
  <Name>Free Content + Navigation</Name>
  <PpLayout>32</PpLayout>
  <Index>16</Index>
</p4ppTags>
</file>

<file path=customXml/item6.xml><?xml version="1.0" encoding="utf-8"?>
<p4ppTags>
  <Name>Two rows</Name>
  <PpLayout>32</PpLayout>
  <Index>13</Index>
</p4ppTags>
</file>

<file path=customXml/item7.xml><?xml version="1.0" encoding="utf-8"?>
<p4ppTags>
  <Name>Four objects</Name>
  <PpLayout>24</PpLayout>
  <Index>15</Index>
</p4ppTags>
</file>

<file path=customXml/item8.xml><?xml version="1.0" encoding="utf-8"?>
<p4ppTags>
  <Name>One object (small) + Navigation</Name>
  <PpLayout>32</PpLayout>
  <Index>18</Index>
</p4ppTags>
</file>

<file path=customXml/item9.xml><?xml version="1.0" encoding="utf-8"?>
<p4ppTags>
  <Name>Two columns + Navigation</Name>
  <PpLayout>32</PpLayout>
  <Index>19</Index>
</p4ppTags>
</file>

<file path=customXml/itemProps1.xml><?xml version="1.0" encoding="utf-8"?>
<ds:datastoreItem xmlns:ds="http://schemas.openxmlformats.org/officeDocument/2006/customXml" ds:itemID="{EAB520BC-C6EC-457E-8AB5-55DB67C86858}">
  <ds:schemaRefs/>
</ds:datastoreItem>
</file>

<file path=customXml/itemProps10.xml><?xml version="1.0" encoding="utf-8"?>
<ds:datastoreItem xmlns:ds="http://schemas.openxmlformats.org/officeDocument/2006/customXml" ds:itemID="{15CF3461-70D1-4B54-AFAB-DAFDA0A238CD}">
  <ds:schemaRefs/>
</ds:datastoreItem>
</file>

<file path=customXml/itemProps11.xml><?xml version="1.0" encoding="utf-8"?>
<ds:datastoreItem xmlns:ds="http://schemas.openxmlformats.org/officeDocument/2006/customXml" ds:itemID="{D8097D0C-BE3E-4AEC-9593-65CFCCB19297}">
  <ds:schemaRefs/>
</ds:datastoreItem>
</file>

<file path=customXml/itemProps12.xml><?xml version="1.0" encoding="utf-8"?>
<ds:datastoreItem xmlns:ds="http://schemas.openxmlformats.org/officeDocument/2006/customXml" ds:itemID="{6C79E4F8-DCFB-483C-880A-AEEC6AAFC838}">
  <ds:schemaRefs/>
</ds:datastoreItem>
</file>

<file path=customXml/itemProps13.xml><?xml version="1.0" encoding="utf-8"?>
<ds:datastoreItem xmlns:ds="http://schemas.openxmlformats.org/officeDocument/2006/customXml" ds:itemID="{B27F640E-84DF-4F97-BC70-D045F1E6594F}">
  <ds:schemaRefs/>
</ds:datastoreItem>
</file>

<file path=customXml/itemProps14.xml><?xml version="1.0" encoding="utf-8"?>
<ds:datastoreItem xmlns:ds="http://schemas.openxmlformats.org/officeDocument/2006/customXml" ds:itemID="{7E35FEDB-1F0E-4D67-A313-4AC59C26FF29}">
  <ds:schemaRefs/>
</ds:datastoreItem>
</file>

<file path=customXml/itemProps15.xml><?xml version="1.0" encoding="utf-8"?>
<ds:datastoreItem xmlns:ds="http://schemas.openxmlformats.org/officeDocument/2006/customXml" ds:itemID="{85D77EE6-52B7-48BE-9EDB-748F1EBB53DE}">
  <ds:schemaRefs/>
</ds:datastoreItem>
</file>

<file path=customXml/itemProps16.xml><?xml version="1.0" encoding="utf-8"?>
<ds:datastoreItem xmlns:ds="http://schemas.openxmlformats.org/officeDocument/2006/customXml" ds:itemID="{572FBA73-6DBF-45DA-8282-9342320CFAB0}">
  <ds:schemaRefs/>
</ds:datastoreItem>
</file>

<file path=customXml/itemProps2.xml><?xml version="1.0" encoding="utf-8"?>
<ds:datastoreItem xmlns:ds="http://schemas.openxmlformats.org/officeDocument/2006/customXml" ds:itemID="{80661B8B-A327-44F9-823B-4D9EE0B3EC78}">
  <ds:schemaRefs/>
</ds:datastoreItem>
</file>

<file path=customXml/itemProps3.xml><?xml version="1.0" encoding="utf-8"?>
<ds:datastoreItem xmlns:ds="http://schemas.openxmlformats.org/officeDocument/2006/customXml" ds:itemID="{1618AA06-B22E-4D19-9680-0D7830426729}">
  <ds:schemaRefs/>
</ds:datastoreItem>
</file>

<file path=customXml/itemProps4.xml><?xml version="1.0" encoding="utf-8"?>
<ds:datastoreItem xmlns:ds="http://schemas.openxmlformats.org/officeDocument/2006/customXml" ds:itemID="{1666F4C2-68F5-4840-A44A-1A646C0925A1}">
  <ds:schemaRefs/>
</ds:datastoreItem>
</file>

<file path=customXml/itemProps5.xml><?xml version="1.0" encoding="utf-8"?>
<ds:datastoreItem xmlns:ds="http://schemas.openxmlformats.org/officeDocument/2006/customXml" ds:itemID="{7CC5F709-E74B-4E5F-A728-923D5062EBEF}">
  <ds:schemaRefs/>
</ds:datastoreItem>
</file>

<file path=customXml/itemProps6.xml><?xml version="1.0" encoding="utf-8"?>
<ds:datastoreItem xmlns:ds="http://schemas.openxmlformats.org/officeDocument/2006/customXml" ds:itemID="{38AB8DE4-FD9B-4166-BEC3-3F1753596133}">
  <ds:schemaRefs/>
</ds:datastoreItem>
</file>

<file path=customXml/itemProps7.xml><?xml version="1.0" encoding="utf-8"?>
<ds:datastoreItem xmlns:ds="http://schemas.openxmlformats.org/officeDocument/2006/customXml" ds:itemID="{1581BFFB-B4CE-47A8-BE77-DC1339B1E5A7}">
  <ds:schemaRefs/>
</ds:datastoreItem>
</file>

<file path=customXml/itemProps8.xml><?xml version="1.0" encoding="utf-8"?>
<ds:datastoreItem xmlns:ds="http://schemas.openxmlformats.org/officeDocument/2006/customXml" ds:itemID="{D9FE249F-833E-4CF0-BECB-552D01D7DC9E}">
  <ds:schemaRefs/>
</ds:datastoreItem>
</file>

<file path=customXml/itemProps9.xml><?xml version="1.0" encoding="utf-8"?>
<ds:datastoreItem xmlns:ds="http://schemas.openxmlformats.org/officeDocument/2006/customXml" ds:itemID="{D7BABA95-BFFE-422B-8591-3271669EEA88}">
  <ds:schemaRefs/>
</ds:datastoreItem>
</file>

<file path=docProps/app.xml><?xml version="1.0" encoding="utf-8"?>
<Properties xmlns="http://schemas.openxmlformats.org/officeDocument/2006/extended-properties" xmlns:vt="http://schemas.openxmlformats.org/officeDocument/2006/docPropsVTypes">
  <Template>sie-ppt-2010-16x9-standard-eng-v2-1</Template>
  <TotalTime>0</TotalTime>
  <Words>3117</Words>
  <Application>Microsoft Office PowerPoint</Application>
  <PresentationFormat>Benutzerdefiniert</PresentationFormat>
  <Paragraphs>843</Paragraphs>
  <Slides>52</Slides>
  <Notes>52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52</vt:i4>
      </vt:variant>
    </vt:vector>
  </HeadingPairs>
  <TitlesOfParts>
    <vt:vector size="54" baseType="lpstr">
      <vt:lpstr>Siemens 2017 – 16:9</vt:lpstr>
      <vt:lpstr>think-cell Folie</vt:lpstr>
      <vt:lpstr>University Training Docu-ments for SIMATIC PCS 7  Siemens Automation Cooperates with Education | 02/2020</vt:lpstr>
      <vt:lpstr>Learn-/Training Documents PCS 7 Contents</vt:lpstr>
      <vt:lpstr>Learn-/Training Documents PCS 7 Module 1 P01-01 Process description</vt:lpstr>
      <vt:lpstr>PCS Training Curriculums Module 1 P01-01 Process description</vt:lpstr>
      <vt:lpstr>Learn-/Training Documents PCS 7 Module 1 P01-01 Process description</vt:lpstr>
      <vt:lpstr>Learn-/Training Documents PCS 7 Module 1 P01-01 Process description</vt:lpstr>
      <vt:lpstr>Learn-/Training Documents PCS 7 Module 1 P01-02 Hardware configuration</vt:lpstr>
      <vt:lpstr>Learn-/Training Documents PCS 7 Module 1 P01-02 Hardware configuration</vt:lpstr>
      <vt:lpstr>Learn-/Training Documents PCS 7 Module 1 P01-02 Hardware configuration</vt:lpstr>
      <vt:lpstr>Learn-/Training Documents PCS 7 Module 1 P01-02 Hardware configuration</vt:lpstr>
      <vt:lpstr>Learn-/Training Documents PCS 7 Module 1 P01-02 Hardware configuration</vt:lpstr>
      <vt:lpstr>Learn-/Training Documents PCS 7 Module 1 P01-03 Plant hierarchy</vt:lpstr>
      <vt:lpstr>Learn-/Training Documents PCS 7 Module 1 P01-03 Plant hierarchy</vt:lpstr>
      <vt:lpstr>Learn-/Training Documents PCS 7 Module 1 P01-03 Plant hierarchy</vt:lpstr>
      <vt:lpstr>Learn-/Training Documents PCS 7 Module 1 P01-03 Plant hierarchy</vt:lpstr>
      <vt:lpstr>Learn-/Training Documents PCS 7 Module 1 P01-04 Individual drive functions</vt:lpstr>
      <vt:lpstr>Learn-/Training Documents PCS 7 Module 1 P01-04 Individual drive functions</vt:lpstr>
      <vt:lpstr>Learn-/Training Documents PCS 7 Module 1 P01-04 Individual drive functions</vt:lpstr>
      <vt:lpstr>Learn-/Training Documents PCS 7 Module 1 P01-04 Individual drive functions</vt:lpstr>
      <vt:lpstr>Learn-/Training Documents PCS 7 Module 1 P01-04 Individual drive functions</vt:lpstr>
      <vt:lpstr>Learn-/Training Documents PCS 7 Module 1 P01-05 Functional safety</vt:lpstr>
      <vt:lpstr>Learn-/Training Documents PCS 7 Module 1 P01-05 Functional safety</vt:lpstr>
      <vt:lpstr>Learn-/Training Documents PCS 7 Module 1 P01-05 Functional safety</vt:lpstr>
      <vt:lpstr>Learn-/Training Documents PCS 7 Module 1 P01-05 Functional safety</vt:lpstr>
      <vt:lpstr>Learn-/Training Documents PCS 7 Module 1 P01-06 Control loop and other control functions</vt:lpstr>
      <vt:lpstr>Learn-/Training Documents PCS 7 Module 1 P01-06 Control loop and other control functions</vt:lpstr>
      <vt:lpstr>Learn-/Training Documents PCS 7 Module 1 P01-06 Control loop and other control functions</vt:lpstr>
      <vt:lpstr>Learn-/Training Documents PCS 7 Module 1 P01-06 Control loop and other control functions</vt:lpstr>
      <vt:lpstr>Learn-/Training Documents PCS 7 Module 1 P01-07 Importing plant design data</vt:lpstr>
      <vt:lpstr>Learn-/Training Documents PCS 7 Module 1 P01-07 Importing plant design data</vt:lpstr>
      <vt:lpstr>Learn-/Training Documents PCS 7 Module 1 P01-07 Importing plant design data</vt:lpstr>
      <vt:lpstr>Learn-/Training Documents PCS 7 Module 1 P01-07 Importing plant design data</vt:lpstr>
      <vt:lpstr>Learn-/Training Documents PCS 7 Module 1 P01-08 Sequential control systems</vt:lpstr>
      <vt:lpstr>Learn-/Training Documents PCS 7 Module 1 P01-08 Sequential control systems</vt:lpstr>
      <vt:lpstr>Learn-/Training Documents PCS 7 Module 1 P01-08 Sequential control systems</vt:lpstr>
      <vt:lpstr>Learn-/Training Documents PCS 7 Module 1 P01-08 Sequential control systems</vt:lpstr>
      <vt:lpstr>Learn-/Training Documents PCS 7 Module 2 P02-01 HMI generation</vt:lpstr>
      <vt:lpstr>Learn-/Training Documents PCS 7 Module 2 P02-01 HMI generation</vt:lpstr>
      <vt:lpstr>Learn-/Training Documents PCS 7 Module 2 P02-01 HMI generation</vt:lpstr>
      <vt:lpstr>Learn-/Training Documents PCS 7 Module 2 P02-01 HMI generation</vt:lpstr>
      <vt:lpstr>Learn-/Training Documents PCS 7 Module 2 P02-02 Alarm engineering</vt:lpstr>
      <vt:lpstr>Learn-/Training Documents PCS 7 Module 2 P02-02 Alarm engineering</vt:lpstr>
      <vt:lpstr>Learn-/Training Documents PCS 7 Module 2 P02-02 Alarm engineering</vt:lpstr>
      <vt:lpstr>Learn-/Training Documents PCS 7 Module 2 P02-02 Alarm engineering</vt:lpstr>
      <vt:lpstr>Learn-/Training Documents PCS 7 Module 2 P02-03 Archiving and trend reporting</vt:lpstr>
      <vt:lpstr>Learn-/Training Documents PCS 7 Module 2 P02-03 Archiving and trend reporting</vt:lpstr>
      <vt:lpstr>Learn-/Training Documents PCS 7 Module 2 P02-03 Archiving and trend reporting</vt:lpstr>
      <vt:lpstr>Learn-/Training Documents PCS 7 Module 2 P02-03 Archiving and trend reporting</vt:lpstr>
      <vt:lpstr>Learn-/Training Documents PCS 7 Module 2 P02-03 Archiving and trend reporting</vt:lpstr>
      <vt:lpstr>Learn-/Training Documents PCS 7 Benefits</vt:lpstr>
      <vt:lpstr>Learn-/Training Documents PCS 7 Outlook</vt:lpstr>
      <vt:lpstr>Thank you for your attention!</vt:lpstr>
    </vt:vector>
  </TitlesOfParts>
  <Company>SIEMENS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MindSphere PowerPoint-Template</dc:title>
  <dc:creator>Zessinger, Tobias (DI SW CAS MK PE)</dc:creator>
  <cp:lastModifiedBy>Mac68</cp:lastModifiedBy>
  <cp:revision>54</cp:revision>
  <cp:lastPrinted>2017-05-16T13:00:22Z</cp:lastPrinted>
  <dcterms:created xsi:type="dcterms:W3CDTF">2017-05-16T13:00:10Z</dcterms:created>
  <dcterms:modified xsi:type="dcterms:W3CDTF">2020-01-13T15:39:33Z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November 2017</vt:lpwstr>
  </property>
  <property fmtid="{D5CDD505-2E9C-101B-9397-08002B2CF9AE}" pid="4" name="Office version">
    <vt:lpwstr>2007 and higher</vt:lpwstr>
  </property>
  <property fmtid="{D5CDD505-2E9C-101B-9397-08002B2CF9AE}" pid="5" name="Release version">
    <vt:lpwstr>2.1</vt:lpwstr>
  </property>
  <property fmtid="{D5CDD505-2E9C-101B-9397-08002B2CF9AE}" pid="6" name="_NewReviewCycle">
    <vt:lpwstr/>
  </property>
</Properties>
</file>