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6.xml" ContentType="application/vnd.openxmlformats-officedocument.presentationml.tags+xml"/>
  <Override PartName="/ppt/notesSlides/notesSlide1.xml" ContentType="application/vnd.openxmlformats-officedocument.presentationml.notesSlide+xml"/>
  <Override PartName="/ppt/tags/tag97.xml" ContentType="application/vnd.openxmlformats-officedocument.presentationml.tags+xml"/>
  <Override PartName="/ppt/notesSlides/notesSlide2.xml" ContentType="application/vnd.openxmlformats-officedocument.presentationml.notesSlide+xml"/>
  <Override PartName="/ppt/tags/tag98.xml" ContentType="application/vnd.openxmlformats-officedocument.presentationml.tags+xml"/>
  <Override PartName="/ppt/notesSlides/notesSlide3.xml" ContentType="application/vnd.openxmlformats-officedocument.presentationml.notesSlide+xml"/>
  <Override PartName="/ppt/tags/tag99.xml" ContentType="application/vnd.openxmlformats-officedocument.presentationml.tags+xml"/>
  <Override PartName="/ppt/notesSlides/notesSlide4.xml" ContentType="application/vnd.openxmlformats-officedocument.presentationml.notesSlide+xml"/>
  <Override PartName="/ppt/tags/tag100.xml" ContentType="application/vnd.openxmlformats-officedocument.presentationml.tags+xml"/>
  <Override PartName="/ppt/notesSlides/notesSlide5.xml" ContentType="application/vnd.openxmlformats-officedocument.presentationml.notesSlide+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notesSlides/notesSlide7.xml" ContentType="application/vnd.openxmlformats-officedocument.presentationml.notesSlide+xml"/>
  <Override PartName="/ppt/tags/tag103.xml" ContentType="application/vnd.openxmlformats-officedocument.presentationml.tags+xml"/>
  <Override PartName="/ppt/notesSlides/notesSlide8.xml" ContentType="application/vnd.openxmlformats-officedocument.presentationml.notesSlide+xml"/>
  <Override PartName="/ppt/tags/tag104.xml" ContentType="application/vnd.openxmlformats-officedocument.presentationml.tags+xml"/>
  <Override PartName="/ppt/notesSlides/notesSlide9.xml" ContentType="application/vnd.openxmlformats-officedocument.presentationml.notesSlide+xml"/>
  <Override PartName="/ppt/tags/tag105.xml" ContentType="application/vnd.openxmlformats-officedocument.presentationml.tags+xml"/>
  <Override PartName="/ppt/notesSlides/notesSlide1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11.xml" ContentType="application/vnd.openxmlformats-officedocument.presentationml.notesSlide+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notesSlides/notesSlide13.xml" ContentType="application/vnd.openxmlformats-officedocument.presentationml.notesSlide+xml"/>
  <Override PartName="/ppt/tags/tag110.xml" ContentType="application/vnd.openxmlformats-officedocument.presentationml.tags+xml"/>
  <Override PartName="/ppt/notesSlides/notesSlide1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notesSlides/notesSlide1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notesSlides/notesSlide18.xml" ContentType="application/vnd.openxmlformats-officedocument.presentationml.notesSlide+xml"/>
  <Override PartName="/ppt/tags/tag117.xml" ContentType="application/vnd.openxmlformats-officedocument.presentationml.tags+xml"/>
  <Override PartName="/ppt/notesSlides/notesSlide19.xml" ContentType="application/vnd.openxmlformats-officedocument.presentationml.notesSlide+xml"/>
  <Override PartName="/ppt/tags/tag118.xml" ContentType="application/vnd.openxmlformats-officedocument.presentationml.tags+xml"/>
  <Override PartName="/ppt/notesSlides/notesSlide20.xml" ContentType="application/vnd.openxmlformats-officedocument.presentationml.notesSlide+xml"/>
  <Override PartName="/ppt/tags/tag119.xml" ContentType="application/vnd.openxmlformats-officedocument.presentationml.tags+xml"/>
  <Override PartName="/ppt/notesSlides/notesSlide2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22.xml" ContentType="application/vnd.openxmlformats-officedocument.presentationml.notesSlide+xml"/>
  <Override PartName="/ppt/tags/tag122.xml" ContentType="application/vnd.openxmlformats-officedocument.presentationml.tags+xml"/>
  <Override PartName="/ppt/notesSlides/notesSlide23.xml" ContentType="application/vnd.openxmlformats-officedocument.presentationml.notesSlide+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notesSlides/notesSlide26.xml" ContentType="application/vnd.openxmlformats-officedocument.presentationml.notesSlide+xml"/>
  <Override PartName="/ppt/tags/tag126.xml" ContentType="application/vnd.openxmlformats-officedocument.presentationml.tags+xml"/>
  <Override PartName="/ppt/notesSlides/notesSlide27.xml" ContentType="application/vnd.openxmlformats-officedocument.presentationml.notesSlide+xml"/>
  <Override PartName="/ppt/tags/tag127.xml" ContentType="application/vnd.openxmlformats-officedocument.presentationml.tags+xml"/>
  <Override PartName="/ppt/notesSlides/notesSlide28.xml" ContentType="application/vnd.openxmlformats-officedocument.presentationml.notesSlide+xml"/>
  <Override PartName="/ppt/tags/tag128.xml" ContentType="application/vnd.openxmlformats-officedocument.presentationml.tags+xml"/>
  <Override PartName="/ppt/notesSlides/notesSlide29.xml" ContentType="application/vnd.openxmlformats-officedocument.presentationml.notesSlide+xml"/>
  <Override PartName="/ppt/tags/tag129.xml" ContentType="application/vnd.openxmlformats-officedocument.presentationml.tags+xml"/>
  <Override PartName="/ppt/notesSlides/notesSlide3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1.xml" ContentType="application/vnd.openxmlformats-officedocument.presentationml.notesSlide+xml"/>
  <Override PartName="/ppt/tags/tag132.xml" ContentType="application/vnd.openxmlformats-officedocument.presentationml.tags+xml"/>
  <Override PartName="/ppt/notesSlides/notesSlide32.xml" ContentType="application/vnd.openxmlformats-officedocument.presentationml.notesSlide+xml"/>
  <Override PartName="/ppt/tags/tag133.xml" ContentType="application/vnd.openxmlformats-officedocument.presentationml.tags+xml"/>
  <Override PartName="/ppt/notesSlides/notesSlide33.xml" ContentType="application/vnd.openxmlformats-officedocument.presentationml.notesSlide+xml"/>
  <Override PartName="/ppt/tags/tag134.xml" ContentType="application/vnd.openxmlformats-officedocument.presentationml.tags+xml"/>
  <Override PartName="/ppt/notesSlides/notesSlide34.xml" ContentType="application/vnd.openxmlformats-officedocument.presentationml.notesSlide+xml"/>
  <Override PartName="/ppt/tags/tag135.xml" ContentType="application/vnd.openxmlformats-officedocument.presentationml.tags+xml"/>
  <Override PartName="/ppt/notesSlides/notesSlide35.xml" ContentType="application/vnd.openxmlformats-officedocument.presentationml.notesSlide+xml"/>
  <Override PartName="/ppt/tags/tag136.xml" ContentType="application/vnd.openxmlformats-officedocument.presentationml.tags+xml"/>
  <Override PartName="/ppt/notesSlides/notesSlide36.xml" ContentType="application/vnd.openxmlformats-officedocument.presentationml.notesSlide+xml"/>
  <Override PartName="/ppt/tags/tag137.xml" ContentType="application/vnd.openxmlformats-officedocument.presentationml.tags+xml"/>
  <Override PartName="/ppt/notesSlides/notesSlide3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38.xml" ContentType="application/vnd.openxmlformats-officedocument.presentationml.notesSlide+xml"/>
  <Override PartName="/ppt/tags/tag140.xml" ContentType="application/vnd.openxmlformats-officedocument.presentationml.tags+xml"/>
  <Override PartName="/ppt/notesSlides/notesSlide39.xml" ContentType="application/vnd.openxmlformats-officedocument.presentationml.notesSlide+xml"/>
  <Override PartName="/ppt/tags/tag141.xml" ContentType="application/vnd.openxmlformats-officedocument.presentationml.tags+xml"/>
  <Override PartName="/ppt/notesSlides/notesSlide40.xml" ContentType="application/vnd.openxmlformats-officedocument.presentationml.notesSlide+xml"/>
  <Override PartName="/ppt/tags/tag142.xml" ContentType="application/vnd.openxmlformats-officedocument.presentationml.tags+xml"/>
  <Override PartName="/ppt/notesSlides/notesSlide41.xml" ContentType="application/vnd.openxmlformats-officedocument.presentationml.notesSlide+xml"/>
  <Override PartName="/ppt/tags/tag143.xml" ContentType="application/vnd.openxmlformats-officedocument.presentationml.tags+xml"/>
  <Override PartName="/ppt/notesSlides/notesSlide42.xml" ContentType="application/vnd.openxmlformats-officedocument.presentationml.notesSlide+xml"/>
  <Override PartName="/ppt/tags/tag144.xml" ContentType="application/vnd.openxmlformats-officedocument.presentationml.tags+xml"/>
  <Override PartName="/ppt/notesSlides/notesSlide43.xml" ContentType="application/vnd.openxmlformats-officedocument.presentationml.notesSlide+xml"/>
  <Override PartName="/ppt/tags/tag145.xml" ContentType="application/vnd.openxmlformats-officedocument.presentationml.tags+xml"/>
  <Override PartName="/ppt/notesSlides/notesSlide44.xml" ContentType="application/vnd.openxmlformats-officedocument.presentationml.notesSlide+xml"/>
  <Override PartName="/ppt/tags/tag146.xml" ContentType="application/vnd.openxmlformats-officedocument.presentationml.tags+xml"/>
  <Override PartName="/ppt/notesSlides/notesSlide45.xml" ContentType="application/vnd.openxmlformats-officedocument.presentationml.notesSlide+xml"/>
  <Override PartName="/ppt/tags/tag147.xml" ContentType="application/vnd.openxmlformats-officedocument.presentationml.tags+xml"/>
  <Override PartName="/ppt/notesSlides/notesSlide46.xml" ContentType="application/vnd.openxmlformats-officedocument.presentationml.notesSlide+xml"/>
  <Override PartName="/ppt/tags/tag148.xml" ContentType="application/vnd.openxmlformats-officedocument.presentationml.tags+xml"/>
  <Override PartName="/ppt/notesSlides/notesSlide4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48.xml" ContentType="application/vnd.openxmlformats-officedocument.presentationml.notesSlide+xml"/>
  <Override PartName="/ppt/tags/tag151.xml" ContentType="application/vnd.openxmlformats-officedocument.presentationml.tags+xml"/>
  <Override PartName="/ppt/notesSlides/notesSlide49.xml" ContentType="application/vnd.openxmlformats-officedocument.presentationml.notesSlide+xml"/>
  <Override PartName="/ppt/tags/tag152.xml" ContentType="application/vnd.openxmlformats-officedocument.presentationml.tags+xml"/>
  <Override PartName="/ppt/notesSlides/notesSlide50.xml" ContentType="application/vnd.openxmlformats-officedocument.presentationml.notesSlide+xml"/>
  <Override PartName="/ppt/tags/tag153.xml" ContentType="application/vnd.openxmlformats-officedocument.presentationml.tags+xml"/>
  <Override PartName="/ppt/notesSlides/notesSlide5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7"/>
  </p:sldMasterIdLst>
  <p:notesMasterIdLst>
    <p:notesMasterId r:id="rId70"/>
  </p:notesMasterIdLst>
  <p:handoutMasterIdLst>
    <p:handoutMasterId r:id="rId71"/>
  </p:handoutMasterIdLst>
  <p:sldIdLst>
    <p:sldId id="951" r:id="rId18"/>
    <p:sldId id="959" r:id="rId19"/>
    <p:sldId id="960" r:id="rId20"/>
    <p:sldId id="961" r:id="rId21"/>
    <p:sldId id="962" r:id="rId22"/>
    <p:sldId id="963" r:id="rId23"/>
    <p:sldId id="964" r:id="rId24"/>
    <p:sldId id="965" r:id="rId25"/>
    <p:sldId id="966" r:id="rId26"/>
    <p:sldId id="967" r:id="rId27"/>
    <p:sldId id="968" r:id="rId28"/>
    <p:sldId id="969" r:id="rId29"/>
    <p:sldId id="970" r:id="rId30"/>
    <p:sldId id="971" r:id="rId31"/>
    <p:sldId id="972" r:id="rId32"/>
    <p:sldId id="973" r:id="rId33"/>
    <p:sldId id="974" r:id="rId34"/>
    <p:sldId id="975" r:id="rId35"/>
    <p:sldId id="976" r:id="rId36"/>
    <p:sldId id="977" r:id="rId37"/>
    <p:sldId id="978" r:id="rId38"/>
    <p:sldId id="979" r:id="rId39"/>
    <p:sldId id="980" r:id="rId40"/>
    <p:sldId id="981" r:id="rId41"/>
    <p:sldId id="982" r:id="rId42"/>
    <p:sldId id="983" r:id="rId43"/>
    <p:sldId id="984" r:id="rId44"/>
    <p:sldId id="985" r:id="rId45"/>
    <p:sldId id="986" r:id="rId46"/>
    <p:sldId id="987" r:id="rId47"/>
    <p:sldId id="988" r:id="rId48"/>
    <p:sldId id="989" r:id="rId49"/>
    <p:sldId id="990" r:id="rId50"/>
    <p:sldId id="991" r:id="rId51"/>
    <p:sldId id="992" r:id="rId52"/>
    <p:sldId id="993" r:id="rId53"/>
    <p:sldId id="994" r:id="rId54"/>
    <p:sldId id="995" r:id="rId55"/>
    <p:sldId id="996" r:id="rId56"/>
    <p:sldId id="997" r:id="rId57"/>
    <p:sldId id="998" r:id="rId58"/>
    <p:sldId id="999" r:id="rId59"/>
    <p:sldId id="1000" r:id="rId60"/>
    <p:sldId id="1001" r:id="rId61"/>
    <p:sldId id="1002" r:id="rId62"/>
    <p:sldId id="1003" r:id="rId63"/>
    <p:sldId id="1004" r:id="rId64"/>
    <p:sldId id="1005" r:id="rId65"/>
    <p:sldId id="1006" r:id="rId66"/>
    <p:sldId id="1007" r:id="rId67"/>
    <p:sldId id="1008" r:id="rId68"/>
    <p:sldId id="957" r:id="rId69"/>
  </p:sldIdLst>
  <p:sldSz cx="12198350" cy="6858000"/>
  <p:notesSz cx="6858000" cy="9686925"/>
  <p:custDataLst>
    <p:custData r:id="rId7"/>
    <p:tags r:id="rId72"/>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guide id="12" orient="horz" pos="3902" userDrawn="1">
          <p15:clr>
            <a:srgbClr val="A4A3A4"/>
          </p15:clr>
        </p15:guide>
        <p15:guide id="13" orient="horz" pos="654">
          <p15:clr>
            <a:srgbClr val="A4A3A4"/>
          </p15:clr>
        </p15:guide>
        <p15:guide id="14" orient="horz" pos="2453" userDrawn="1">
          <p15:clr>
            <a:srgbClr val="A4A3A4"/>
          </p15:clr>
        </p15:guide>
        <p15:guide id="15" orient="horz" pos="2360">
          <p15:clr>
            <a:srgbClr val="A4A3A4"/>
          </p15:clr>
        </p15:guide>
        <p15:guide id="16" orient="horz" pos="909">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guide id="3" orient="horz" pos="3051">
          <p15:clr>
            <a:srgbClr val="A4A3A4"/>
          </p15:clr>
        </p15:guide>
        <p15:guide id="4" pos="2160">
          <p15:clr>
            <a:srgbClr val="A4A3A4"/>
          </p15:clr>
        </p15:guide>
        <p15:guide id="5" orient="horz" pos="2870">
          <p15:clr>
            <a:srgbClr val="A4A3A4"/>
          </p15:clr>
        </p15:guide>
        <p15:guide id="6" orient="horz" pos="466">
          <p15:clr>
            <a:srgbClr val="A4A3A4"/>
          </p15:clr>
        </p15:guide>
        <p15:guide id="7" orient="horz" pos="5637">
          <p15:clr>
            <a:srgbClr val="A4A3A4"/>
          </p15:clr>
        </p15:guide>
        <p15:guide id="8" orient="horz" pos="2733">
          <p15:clr>
            <a:srgbClr val="A4A3A4"/>
          </p15:clr>
        </p15:guide>
        <p15:guide id="9" pos="4156">
          <p15:clr>
            <a:srgbClr val="A4A3A4"/>
          </p15:clr>
        </p15:guide>
        <p15:guide id="10" pos="1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9B9"/>
    <a:srgbClr val="DFE6ED"/>
    <a:srgbClr val="D2D741"/>
    <a:srgbClr val="AAB414"/>
    <a:srgbClr val="879628"/>
    <a:srgbClr val="647D2D"/>
    <a:srgbClr val="465F19"/>
    <a:srgbClr val="7DD2E6"/>
    <a:srgbClr val="41AAC8"/>
    <a:srgbClr val="238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94660" autoAdjust="0"/>
  </p:normalViewPr>
  <p:slideViewPr>
    <p:cSldViewPr snapToObjects="1" showGuides="1">
      <p:cViewPr>
        <p:scale>
          <a:sx n="120" d="100"/>
          <a:sy n="120" d="100"/>
        </p:scale>
        <p:origin x="-147" y="-198"/>
      </p:cViewPr>
      <p:guideLst>
        <p:guide orient="horz" pos="210"/>
        <p:guide orient="horz" pos="3902"/>
        <p:guide orient="horz" pos="654"/>
        <p:guide orient="horz" pos="2453"/>
        <p:guide orient="horz" pos="2360"/>
        <p:guide orient="horz" pos="909"/>
        <p:guide pos="395"/>
        <p:guide pos="3842"/>
        <p:guide pos="3933"/>
        <p:guide pos="7380"/>
        <p:guide pos="5566"/>
      </p:guideLst>
    </p:cSldViewPr>
  </p:slideViewPr>
  <p:outlineViewPr>
    <p:cViewPr>
      <p:scale>
        <a:sx n="33" d="100"/>
        <a:sy n="33" d="100"/>
      </p:scale>
      <p:origin x="0" y="1278"/>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showGuides="1">
      <p:cViewPr>
        <p:scale>
          <a:sx n="60" d="100"/>
          <a:sy n="60" d="100"/>
        </p:scale>
        <p:origin x="-3654" y="-342"/>
      </p:cViewPr>
      <p:guideLst>
        <p:guide orient="horz" pos="3224"/>
        <p:guide orient="horz" pos="3051"/>
        <p:guide orient="horz" pos="2870"/>
        <p:guide orient="horz" pos="466"/>
        <p:guide orient="horz" pos="5637"/>
        <p:guide orient="horz" pos="2733"/>
        <p:guide pos="2236"/>
        <p:guide pos="2160"/>
        <p:guide pos="4156"/>
        <p:guide pos="16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59" name="Rectangle 3"/>
          <p:cNvSpPr>
            <a:spLocks noGrp="1" noChangeArrowheads="1"/>
          </p:cNvSpPr>
          <p:nvPr>
            <p:ph type="dt" sz="quarter" idx="1"/>
          </p:nvPr>
        </p:nvSpPr>
        <p:spPr bwMode="auto">
          <a:xfrm>
            <a:off x="3718840" y="0"/>
            <a:ext cx="3139160"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bg1"/>
                </a:solidFill>
                <a:latin typeface="Siemens Sans" pitchFamily="2" charset="0"/>
              </a:defRPr>
            </a:lvl1pPr>
          </a:lstStyle>
          <a:p>
            <a:endParaRPr lang="en-US" dirty="0">
              <a:solidFill>
                <a:schemeClr val="tx1"/>
              </a:solidFill>
              <a:latin typeface="Arial" pitchFamily="34" charset="0"/>
            </a:endParaRPr>
          </a:p>
        </p:txBody>
      </p:sp>
      <p:sp>
        <p:nvSpPr>
          <p:cNvPr id="173060" name="Rectangle 4"/>
          <p:cNvSpPr>
            <a:spLocks noGrp="1" noChangeArrowheads="1"/>
          </p:cNvSpPr>
          <p:nvPr>
            <p:ph type="ftr" sz="quarter" idx="2"/>
          </p:nvPr>
        </p:nvSpPr>
        <p:spPr bwMode="auto">
          <a:xfrm>
            <a:off x="1" y="9164038"/>
            <a:ext cx="3139161"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718840" y="9164038"/>
            <a:ext cx="3139160" cy="522887"/>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139161"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718840" y="0"/>
            <a:ext cx="3137627" cy="522887"/>
          </a:xfrm>
          <a:prstGeom prst="rect">
            <a:avLst/>
          </a:prstGeom>
          <a:noFill/>
          <a:ln w="9525">
            <a:noFill/>
            <a:miter lim="800000"/>
            <a:headEnd/>
            <a:tailEnd/>
          </a:ln>
          <a:effectLst/>
        </p:spPr>
        <p:txBody>
          <a:bodyPr vert="horz" wrap="square" lIns="252000" tIns="144000" rIns="252000" bIns="144000" numCol="1" anchor="t" anchorCtr="0" compatLnSpc="1">
            <a:prstTxWarp prst="textNoShape">
              <a:avLst/>
            </a:prstTxWarp>
          </a:bodyPr>
          <a:lstStyle>
            <a:lvl1pPr algn="r" defTabSz="899975">
              <a:spcBef>
                <a:spcPct val="0"/>
              </a:spcBef>
              <a:defRPr sz="11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251702" y="739006"/>
            <a:ext cx="6338250" cy="3564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60351" y="4564740"/>
            <a:ext cx="6337300" cy="432132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164038"/>
            <a:ext cx="3139161"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defTabSz="899975">
              <a:spcBef>
                <a:spcPct val="0"/>
              </a:spcBef>
              <a:defRPr sz="11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718840" y="9164038"/>
            <a:ext cx="3137627" cy="521384"/>
          </a:xfrm>
          <a:prstGeom prst="rect">
            <a:avLst/>
          </a:prstGeom>
          <a:noFill/>
          <a:ln w="9525">
            <a:noFill/>
            <a:miter lim="800000"/>
            <a:headEnd/>
            <a:tailEnd/>
          </a:ln>
          <a:effectLst/>
        </p:spPr>
        <p:txBody>
          <a:bodyPr vert="horz" wrap="square" lIns="252000" tIns="144000" rIns="252000" bIns="144000" numCol="1" anchor="b" anchorCtr="0" compatLnSpc="1">
            <a:prstTxWarp prst="textNoShape">
              <a:avLst/>
            </a:prstTxWarp>
          </a:bodyPr>
          <a:lstStyle>
            <a:lvl1pPr algn="r" defTabSz="899975">
              <a:spcBef>
                <a:spcPct val="0"/>
              </a:spcBef>
              <a:defRPr sz="11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marL="0" algn="l" rtl="0" eaLnBrk="0" fontAlgn="base" hangingPunct="0">
      <a:spcBef>
        <a:spcPts val="0"/>
      </a:spcBef>
      <a:spcAft>
        <a:spcPts val="0"/>
      </a:spcAft>
      <a:defRPr sz="1200" kern="1200">
        <a:solidFill>
          <a:schemeClr val="tx1"/>
        </a:solidFill>
        <a:latin typeface="Arial" panose="020B0604020202020204" pitchFamily="34" charset="0"/>
        <a:ea typeface="ＭＳ Ｐゴシック" charset="-128"/>
        <a:cs typeface="Arial" panose="020B0604020202020204" pitchFamily="34" charset="0"/>
      </a:defRPr>
    </a:lvl1pPr>
    <a:lvl2pPr marL="126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2pPr>
    <a:lvl3pPr marL="252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3pPr>
    <a:lvl4pPr marL="378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4pPr>
    <a:lvl5pPr marL="504000" indent="-126000" algn="l" rtl="0" eaLnBrk="0" fontAlgn="base" hangingPunct="0">
      <a:spcBef>
        <a:spcPts val="0"/>
      </a:spcBef>
      <a:spcAft>
        <a:spcPts val="0"/>
      </a:spcAft>
      <a:buClr>
        <a:srgbClr val="879BAA"/>
      </a:buClr>
      <a:buFont typeface="Arial" panose="020B0604020202020204" pitchFamily="34" charset="0"/>
      <a:buChar char="•"/>
      <a:defRPr sz="1200" kern="1200">
        <a:solidFill>
          <a:schemeClr val="tx1"/>
        </a:solidFill>
        <a:latin typeface="Arial" panose="020B0604020202020204" pitchFamily="34" charset="0"/>
        <a:ea typeface="ＭＳ Ｐゴシック" charset="-128"/>
        <a:cs typeface="Arial" panose="020B0604020202020204" pitchFamily="34" charset="0"/>
      </a:defRPr>
    </a:lvl5pPr>
    <a:lvl6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6pPr>
    <a:lvl7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7pPr>
    <a:lvl8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8pPr>
    <a:lvl9pPr marL="504000" indent="-126000" algn="l" defTabSz="457200" rtl="0" eaLnBrk="1" latinLnBrk="0" hangingPunct="1">
      <a:spcBef>
        <a:spcPts val="0"/>
      </a:spcBef>
      <a:spcAft>
        <a:spcPts val="0"/>
      </a:spcAft>
      <a:buClr>
        <a:srgbClr val="BECDD7"/>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413" y="739775"/>
            <a:ext cx="6337300" cy="35639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a:t>
            </a:fld>
            <a:endParaRPr lang="de-DE" dirty="0">
              <a:latin typeface="Arial" pitchFamily="34" charset="0"/>
            </a:endParaRPr>
          </a:p>
        </p:txBody>
      </p:sp>
    </p:spTree>
    <p:extLst>
      <p:ext uri="{BB962C8B-B14F-4D97-AF65-F5344CB8AC3E}">
        <p14:creationId xmlns:p14="http://schemas.microsoft.com/office/powerpoint/2010/main" val="153426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FEC4390-48C5-4A84-BCC2-DD974995D91C}" type="slidenum">
              <a:rPr lang="de-DE" sz="1300"/>
              <a:pPr algn="r" eaLnBrk="1" hangingPunct="1">
                <a:spcBef>
                  <a:spcPct val="0"/>
                </a:spcBef>
              </a:pPr>
              <a:t>10</a:t>
            </a:fld>
            <a:endParaRPr lang="de-DE" sz="1300"/>
          </a:p>
        </p:txBody>
      </p:sp>
      <p:sp>
        <p:nvSpPr>
          <p:cNvPr id="71683" name="Rectangle 2"/>
          <p:cNvSpPr>
            <a:spLocks noGrp="1" noRot="1" noChangeAspect="1" noChangeArrowheads="1" noTextEdit="1"/>
          </p:cNvSpPr>
          <p:nvPr>
            <p:ph type="sldImg"/>
          </p:nvPr>
        </p:nvSpPr>
        <p:spPr>
          <a:xfrm>
            <a:off x="395288" y="484188"/>
            <a:ext cx="3549650" cy="1995487"/>
          </a:xfrm>
          <a:ln/>
        </p:spPr>
      </p:sp>
      <p:sp>
        <p:nvSpPr>
          <p:cNvPr id="7168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8383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0045B86-D18E-47BC-9B43-FBEF53D63626}" type="slidenum">
              <a:rPr lang="de-DE" sz="1300"/>
              <a:pPr algn="r" eaLnBrk="1" hangingPunct="1">
                <a:spcBef>
                  <a:spcPct val="0"/>
                </a:spcBef>
              </a:pPr>
              <a:t>11</a:t>
            </a:fld>
            <a:endParaRPr lang="de-DE" sz="1300"/>
          </a:p>
        </p:txBody>
      </p:sp>
      <p:sp>
        <p:nvSpPr>
          <p:cNvPr id="72707" name="Rectangle 2"/>
          <p:cNvSpPr>
            <a:spLocks noGrp="1" noRot="1" noChangeAspect="1" noChangeArrowheads="1" noTextEdit="1"/>
          </p:cNvSpPr>
          <p:nvPr>
            <p:ph type="sldImg"/>
          </p:nvPr>
        </p:nvSpPr>
        <p:spPr>
          <a:xfrm>
            <a:off x="395288" y="484188"/>
            <a:ext cx="3549650" cy="1995487"/>
          </a:xfrm>
          <a:ln/>
        </p:spPr>
      </p:sp>
      <p:sp>
        <p:nvSpPr>
          <p:cNvPr id="7270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13012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265DC4F-5B50-4FA0-9485-FFF73CEC0EAE}" type="slidenum">
              <a:rPr lang="de-DE" sz="1300"/>
              <a:pPr algn="r" eaLnBrk="1" hangingPunct="1">
                <a:spcBef>
                  <a:spcPct val="0"/>
                </a:spcBef>
              </a:pPr>
              <a:t>12</a:t>
            </a:fld>
            <a:endParaRPr lang="de-DE" sz="1300"/>
          </a:p>
        </p:txBody>
      </p:sp>
      <p:sp>
        <p:nvSpPr>
          <p:cNvPr id="73731" name="Rectangle 2"/>
          <p:cNvSpPr>
            <a:spLocks noGrp="1" noRot="1" noChangeAspect="1" noChangeArrowheads="1" noTextEdit="1"/>
          </p:cNvSpPr>
          <p:nvPr>
            <p:ph type="sldImg"/>
          </p:nvPr>
        </p:nvSpPr>
        <p:spPr>
          <a:xfrm>
            <a:off x="395288" y="484188"/>
            <a:ext cx="3549650" cy="1995487"/>
          </a:xfrm>
          <a:ln/>
        </p:spPr>
      </p:sp>
      <p:sp>
        <p:nvSpPr>
          <p:cNvPr id="7373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11331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3853" y="9202037"/>
            <a:ext cx="2972547"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00" tIns="44100" rIns="88200" bIns="44100"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0DD9CF5-B105-4B40-9C68-D609DE09E067}" type="slidenum">
              <a:rPr lang="de-DE" sz="1200" smtClean="0"/>
              <a:pPr algn="r" eaLnBrk="1" hangingPunct="1">
                <a:spcBef>
                  <a:spcPct val="0"/>
                </a:spcBef>
              </a:pPr>
              <a:t>13</a:t>
            </a:fld>
            <a:endParaRPr lang="de-DE" sz="1200" dirty="0"/>
          </a:p>
        </p:txBody>
      </p:sp>
      <p:sp>
        <p:nvSpPr>
          <p:cNvPr id="74755" name="Rectangle 2"/>
          <p:cNvSpPr>
            <a:spLocks noGrp="1" noRot="1" noChangeAspect="1" noChangeArrowheads="1" noTextEdit="1"/>
          </p:cNvSpPr>
          <p:nvPr>
            <p:ph type="sldImg"/>
          </p:nvPr>
        </p:nvSpPr>
        <p:spPr>
          <a:xfrm>
            <a:off x="395288" y="484188"/>
            <a:ext cx="3551237" cy="1997075"/>
          </a:xfrm>
          <a:ln/>
        </p:spPr>
      </p:sp>
      <p:sp>
        <p:nvSpPr>
          <p:cNvPr id="74756" name="Rectangle 3"/>
          <p:cNvSpPr>
            <a:spLocks noGrp="1" noChangeArrowheads="1"/>
          </p:cNvSpPr>
          <p:nvPr>
            <p:ph type="body" idx="1"/>
          </p:nvPr>
        </p:nvSpPr>
        <p:spPr>
          <a:xfrm>
            <a:off x="914508" y="2664563"/>
            <a:ext cx="5028986" cy="62958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dirty="0"/>
          </a:p>
        </p:txBody>
      </p:sp>
    </p:spTree>
    <p:extLst>
      <p:ext uri="{BB962C8B-B14F-4D97-AF65-F5344CB8AC3E}">
        <p14:creationId xmlns:p14="http://schemas.microsoft.com/office/powerpoint/2010/main" val="413519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4F3573F-41E7-4468-9F94-21F86D4AD436}" type="slidenum">
              <a:rPr lang="de-DE" sz="1300"/>
              <a:pPr algn="r" eaLnBrk="1" hangingPunct="1">
                <a:spcBef>
                  <a:spcPct val="0"/>
                </a:spcBef>
              </a:pPr>
              <a:t>14</a:t>
            </a:fld>
            <a:endParaRPr lang="de-DE" sz="1300"/>
          </a:p>
        </p:txBody>
      </p:sp>
      <p:sp>
        <p:nvSpPr>
          <p:cNvPr id="75779" name="Rectangle 2"/>
          <p:cNvSpPr>
            <a:spLocks noGrp="1" noRot="1" noChangeAspect="1" noChangeArrowheads="1" noTextEdit="1"/>
          </p:cNvSpPr>
          <p:nvPr>
            <p:ph type="sldImg"/>
          </p:nvPr>
        </p:nvSpPr>
        <p:spPr>
          <a:xfrm>
            <a:off x="395288" y="484188"/>
            <a:ext cx="3549650" cy="1995487"/>
          </a:xfrm>
          <a:ln/>
        </p:spPr>
      </p:sp>
      <p:sp>
        <p:nvSpPr>
          <p:cNvPr id="7578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92295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B9DC0A3-8501-4D58-80FA-F8770EEC38E1}" type="slidenum">
              <a:rPr lang="de-DE" sz="1300"/>
              <a:pPr algn="r" eaLnBrk="1" hangingPunct="1">
                <a:spcBef>
                  <a:spcPct val="0"/>
                </a:spcBef>
              </a:pPr>
              <a:t>15</a:t>
            </a:fld>
            <a:endParaRPr lang="de-DE" sz="1300"/>
          </a:p>
        </p:txBody>
      </p:sp>
      <p:sp>
        <p:nvSpPr>
          <p:cNvPr id="76803" name="Rectangle 2"/>
          <p:cNvSpPr>
            <a:spLocks noGrp="1" noRot="1" noChangeAspect="1" noChangeArrowheads="1" noTextEdit="1"/>
          </p:cNvSpPr>
          <p:nvPr>
            <p:ph type="sldImg"/>
          </p:nvPr>
        </p:nvSpPr>
        <p:spPr>
          <a:xfrm>
            <a:off x="395288" y="484188"/>
            <a:ext cx="3549650" cy="1995487"/>
          </a:xfrm>
          <a:ln/>
        </p:spPr>
      </p:sp>
      <p:sp>
        <p:nvSpPr>
          <p:cNvPr id="7680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38715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40F8D97-EBE1-47A6-83BD-A5A3BA87B897}" type="slidenum">
              <a:rPr lang="de-DE" sz="1300"/>
              <a:pPr algn="r" eaLnBrk="1" hangingPunct="1">
                <a:spcBef>
                  <a:spcPct val="0"/>
                </a:spcBef>
              </a:pPr>
              <a:t>16</a:t>
            </a:fld>
            <a:endParaRPr lang="de-DE" sz="1300"/>
          </a:p>
        </p:txBody>
      </p:sp>
      <p:sp>
        <p:nvSpPr>
          <p:cNvPr id="77827" name="Rectangle 2"/>
          <p:cNvSpPr>
            <a:spLocks noGrp="1" noRot="1" noChangeAspect="1" noChangeArrowheads="1" noTextEdit="1"/>
          </p:cNvSpPr>
          <p:nvPr>
            <p:ph type="sldImg"/>
          </p:nvPr>
        </p:nvSpPr>
        <p:spPr>
          <a:xfrm>
            <a:off x="395288" y="484188"/>
            <a:ext cx="3549650" cy="1995487"/>
          </a:xfrm>
          <a:ln/>
        </p:spPr>
      </p:sp>
      <p:sp>
        <p:nvSpPr>
          <p:cNvPr id="7782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30869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82BD076-F805-4B59-9192-5F0DF000FC03}" type="slidenum">
              <a:rPr lang="de-DE" sz="1300"/>
              <a:pPr algn="r" eaLnBrk="1" hangingPunct="1">
                <a:spcBef>
                  <a:spcPct val="0"/>
                </a:spcBef>
              </a:pPr>
              <a:t>17</a:t>
            </a:fld>
            <a:endParaRPr lang="de-DE" sz="1300"/>
          </a:p>
        </p:txBody>
      </p:sp>
      <p:sp>
        <p:nvSpPr>
          <p:cNvPr id="78851" name="Rectangle 2"/>
          <p:cNvSpPr>
            <a:spLocks noGrp="1" noRot="1" noChangeAspect="1" noChangeArrowheads="1" noTextEdit="1"/>
          </p:cNvSpPr>
          <p:nvPr>
            <p:ph type="sldImg"/>
          </p:nvPr>
        </p:nvSpPr>
        <p:spPr>
          <a:xfrm>
            <a:off x="395288" y="484188"/>
            <a:ext cx="3549650" cy="1995487"/>
          </a:xfrm>
          <a:ln/>
        </p:spPr>
      </p:sp>
      <p:sp>
        <p:nvSpPr>
          <p:cNvPr id="7885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75471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971715B-3E85-4C47-85C4-A27A9DF797CE}" type="slidenum">
              <a:rPr lang="de-DE" sz="1300"/>
              <a:pPr algn="r" eaLnBrk="1" hangingPunct="1">
                <a:spcBef>
                  <a:spcPct val="0"/>
                </a:spcBef>
              </a:pPr>
              <a:t>18</a:t>
            </a:fld>
            <a:endParaRPr lang="de-DE" sz="1300"/>
          </a:p>
        </p:txBody>
      </p:sp>
      <p:sp>
        <p:nvSpPr>
          <p:cNvPr id="79875" name="Rectangle 2"/>
          <p:cNvSpPr>
            <a:spLocks noGrp="1" noRot="1" noChangeAspect="1" noChangeArrowheads="1" noTextEdit="1"/>
          </p:cNvSpPr>
          <p:nvPr>
            <p:ph type="sldImg"/>
          </p:nvPr>
        </p:nvSpPr>
        <p:spPr>
          <a:xfrm>
            <a:off x="395288" y="484188"/>
            <a:ext cx="3549650" cy="1995487"/>
          </a:xfrm>
          <a:ln/>
        </p:spPr>
      </p:sp>
      <p:sp>
        <p:nvSpPr>
          <p:cNvPr id="7987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30736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9CDBD13-F802-41C1-A5A8-3449F82245A9}" type="slidenum">
              <a:rPr lang="de-DE" sz="1300"/>
              <a:pPr algn="r" eaLnBrk="1" hangingPunct="1">
                <a:spcBef>
                  <a:spcPct val="0"/>
                </a:spcBef>
              </a:pPr>
              <a:t>19</a:t>
            </a:fld>
            <a:endParaRPr lang="de-DE" sz="1300"/>
          </a:p>
        </p:txBody>
      </p:sp>
      <p:sp>
        <p:nvSpPr>
          <p:cNvPr id="80899" name="Rectangle 2"/>
          <p:cNvSpPr>
            <a:spLocks noGrp="1" noRot="1" noChangeAspect="1" noChangeArrowheads="1" noTextEdit="1"/>
          </p:cNvSpPr>
          <p:nvPr>
            <p:ph type="sldImg"/>
          </p:nvPr>
        </p:nvSpPr>
        <p:spPr>
          <a:xfrm>
            <a:off x="395288" y="484188"/>
            <a:ext cx="3549650" cy="1995487"/>
          </a:xfrm>
          <a:ln/>
        </p:spPr>
      </p:sp>
      <p:sp>
        <p:nvSpPr>
          <p:cNvPr id="8090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13711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9BA97AD-AC35-452B-902F-C5E163CB5288}" type="slidenum">
              <a:rPr lang="de-DE" sz="1300"/>
              <a:pPr algn="r" eaLnBrk="1" hangingPunct="1">
                <a:spcBef>
                  <a:spcPct val="0"/>
                </a:spcBef>
              </a:pPr>
              <a:t>2</a:t>
            </a:fld>
            <a:endParaRPr lang="de-DE" sz="1300"/>
          </a:p>
        </p:txBody>
      </p:sp>
      <p:sp>
        <p:nvSpPr>
          <p:cNvPr id="63491" name="Rectangle 2"/>
          <p:cNvSpPr>
            <a:spLocks noGrp="1" noRot="1" noChangeAspect="1" noChangeArrowheads="1" noTextEdit="1"/>
          </p:cNvSpPr>
          <p:nvPr>
            <p:ph type="sldImg"/>
          </p:nvPr>
        </p:nvSpPr>
        <p:spPr>
          <a:xfrm>
            <a:off x="395288" y="484188"/>
            <a:ext cx="3549650" cy="1995487"/>
          </a:xfrm>
          <a:ln/>
        </p:spPr>
      </p:sp>
      <p:sp>
        <p:nvSpPr>
          <p:cNvPr id="6349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872076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5F907C2-C7BB-4D13-8890-3800D2295610}" type="slidenum">
              <a:rPr lang="de-DE" sz="1300"/>
              <a:pPr algn="r" eaLnBrk="1" hangingPunct="1">
                <a:spcBef>
                  <a:spcPct val="0"/>
                </a:spcBef>
              </a:pPr>
              <a:t>20</a:t>
            </a:fld>
            <a:endParaRPr lang="de-DE" sz="1300"/>
          </a:p>
        </p:txBody>
      </p:sp>
      <p:sp>
        <p:nvSpPr>
          <p:cNvPr id="81923" name="Rectangle 2"/>
          <p:cNvSpPr>
            <a:spLocks noGrp="1" noRot="1" noChangeAspect="1" noChangeArrowheads="1" noTextEdit="1"/>
          </p:cNvSpPr>
          <p:nvPr>
            <p:ph type="sldImg"/>
          </p:nvPr>
        </p:nvSpPr>
        <p:spPr>
          <a:xfrm>
            <a:off x="395288" y="484188"/>
            <a:ext cx="3549650" cy="1995487"/>
          </a:xfrm>
          <a:ln/>
        </p:spPr>
      </p:sp>
      <p:sp>
        <p:nvSpPr>
          <p:cNvPr id="8192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82324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4F6E5AC-B500-41FD-BF1B-B894F09C26FD}" type="slidenum">
              <a:rPr lang="de-DE" sz="1300"/>
              <a:pPr algn="r" eaLnBrk="1" hangingPunct="1">
                <a:spcBef>
                  <a:spcPct val="0"/>
                </a:spcBef>
              </a:pPr>
              <a:t>21</a:t>
            </a:fld>
            <a:endParaRPr lang="de-DE" sz="1300"/>
          </a:p>
        </p:txBody>
      </p:sp>
      <p:sp>
        <p:nvSpPr>
          <p:cNvPr id="82947" name="Rectangle 2"/>
          <p:cNvSpPr>
            <a:spLocks noGrp="1" noRot="1" noChangeAspect="1" noChangeArrowheads="1" noTextEdit="1"/>
          </p:cNvSpPr>
          <p:nvPr>
            <p:ph type="sldImg"/>
          </p:nvPr>
        </p:nvSpPr>
        <p:spPr>
          <a:xfrm>
            <a:off x="395288" y="484188"/>
            <a:ext cx="3549650" cy="1995487"/>
          </a:xfrm>
          <a:ln/>
        </p:spPr>
      </p:sp>
      <p:sp>
        <p:nvSpPr>
          <p:cNvPr id="8294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74304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F17249C-4D20-4134-938E-F0F01F8DEE7A}" type="slidenum">
              <a:rPr lang="de-DE" sz="1300"/>
              <a:pPr algn="r" eaLnBrk="1" hangingPunct="1">
                <a:spcBef>
                  <a:spcPct val="0"/>
                </a:spcBef>
              </a:pPr>
              <a:t>22</a:t>
            </a:fld>
            <a:endParaRPr lang="de-DE" sz="1300"/>
          </a:p>
        </p:txBody>
      </p:sp>
      <p:sp>
        <p:nvSpPr>
          <p:cNvPr id="83971" name="Rectangle 2"/>
          <p:cNvSpPr>
            <a:spLocks noGrp="1" noRot="1" noChangeAspect="1" noChangeArrowheads="1" noTextEdit="1"/>
          </p:cNvSpPr>
          <p:nvPr>
            <p:ph type="sldImg"/>
          </p:nvPr>
        </p:nvSpPr>
        <p:spPr>
          <a:xfrm>
            <a:off x="395288" y="484188"/>
            <a:ext cx="3549650" cy="1995487"/>
          </a:xfrm>
          <a:ln/>
        </p:spPr>
      </p:sp>
      <p:sp>
        <p:nvSpPr>
          <p:cNvPr id="8397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35827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FA6D6BB-F741-47B2-BFFF-516D7912829E}" type="slidenum">
              <a:rPr lang="de-DE" sz="1300"/>
              <a:pPr algn="r" eaLnBrk="1" hangingPunct="1">
                <a:spcBef>
                  <a:spcPct val="0"/>
                </a:spcBef>
              </a:pPr>
              <a:t>23</a:t>
            </a:fld>
            <a:endParaRPr lang="de-DE" sz="1300"/>
          </a:p>
        </p:txBody>
      </p:sp>
      <p:sp>
        <p:nvSpPr>
          <p:cNvPr id="84995" name="Rectangle 2"/>
          <p:cNvSpPr>
            <a:spLocks noGrp="1" noRot="1" noChangeAspect="1" noChangeArrowheads="1" noTextEdit="1"/>
          </p:cNvSpPr>
          <p:nvPr>
            <p:ph type="sldImg"/>
          </p:nvPr>
        </p:nvSpPr>
        <p:spPr>
          <a:xfrm>
            <a:off x="395288" y="484188"/>
            <a:ext cx="3549650" cy="1995487"/>
          </a:xfrm>
          <a:ln/>
        </p:spPr>
      </p:sp>
      <p:sp>
        <p:nvSpPr>
          <p:cNvPr id="8499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28518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D947EED-1A73-4E06-A918-A1B199FFAB64}" type="slidenum">
              <a:rPr lang="de-DE" sz="1300"/>
              <a:pPr algn="r" eaLnBrk="1" hangingPunct="1">
                <a:spcBef>
                  <a:spcPct val="0"/>
                </a:spcBef>
              </a:pPr>
              <a:t>24</a:t>
            </a:fld>
            <a:endParaRPr lang="de-DE" sz="1300"/>
          </a:p>
        </p:txBody>
      </p:sp>
      <p:sp>
        <p:nvSpPr>
          <p:cNvPr id="86019" name="Rectangle 2"/>
          <p:cNvSpPr>
            <a:spLocks noGrp="1" noRot="1" noChangeAspect="1" noChangeArrowheads="1" noTextEdit="1"/>
          </p:cNvSpPr>
          <p:nvPr>
            <p:ph type="sldImg"/>
          </p:nvPr>
        </p:nvSpPr>
        <p:spPr>
          <a:xfrm>
            <a:off x="395288" y="484188"/>
            <a:ext cx="3549650" cy="1995487"/>
          </a:xfrm>
          <a:ln/>
        </p:spPr>
      </p:sp>
      <p:sp>
        <p:nvSpPr>
          <p:cNvPr id="8602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76360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5664EE2-A12C-434A-B7FD-A86361CB4E25}" type="slidenum">
              <a:rPr lang="de-DE" sz="1300"/>
              <a:pPr algn="r" eaLnBrk="1" hangingPunct="1">
                <a:spcBef>
                  <a:spcPct val="0"/>
                </a:spcBef>
              </a:pPr>
              <a:t>25</a:t>
            </a:fld>
            <a:endParaRPr lang="de-DE" sz="1300"/>
          </a:p>
        </p:txBody>
      </p:sp>
      <p:sp>
        <p:nvSpPr>
          <p:cNvPr id="87043" name="Rectangle 2"/>
          <p:cNvSpPr>
            <a:spLocks noGrp="1" noRot="1" noChangeAspect="1" noChangeArrowheads="1" noTextEdit="1"/>
          </p:cNvSpPr>
          <p:nvPr>
            <p:ph type="sldImg"/>
          </p:nvPr>
        </p:nvSpPr>
        <p:spPr>
          <a:xfrm>
            <a:off x="395288" y="484188"/>
            <a:ext cx="3549650" cy="1995487"/>
          </a:xfrm>
          <a:ln/>
        </p:spPr>
      </p:sp>
      <p:sp>
        <p:nvSpPr>
          <p:cNvPr id="8704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80412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B90DD0F-3258-4D5D-8430-DB00AC808E49}" type="slidenum">
              <a:rPr lang="de-DE" sz="1300"/>
              <a:pPr algn="r" eaLnBrk="1" hangingPunct="1">
                <a:spcBef>
                  <a:spcPct val="0"/>
                </a:spcBef>
              </a:pPr>
              <a:t>26</a:t>
            </a:fld>
            <a:endParaRPr lang="de-DE" sz="1300"/>
          </a:p>
        </p:txBody>
      </p:sp>
      <p:sp>
        <p:nvSpPr>
          <p:cNvPr id="88067" name="Rectangle 2"/>
          <p:cNvSpPr>
            <a:spLocks noGrp="1" noRot="1" noChangeAspect="1" noChangeArrowheads="1" noTextEdit="1"/>
          </p:cNvSpPr>
          <p:nvPr>
            <p:ph type="sldImg"/>
          </p:nvPr>
        </p:nvSpPr>
        <p:spPr>
          <a:xfrm>
            <a:off x="395288" y="484188"/>
            <a:ext cx="3549650" cy="1995487"/>
          </a:xfrm>
          <a:ln/>
        </p:spPr>
      </p:sp>
      <p:sp>
        <p:nvSpPr>
          <p:cNvPr id="8806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23770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01614DD-84D1-4801-A040-3499A96ECE5F}" type="slidenum">
              <a:rPr lang="de-DE" sz="1300"/>
              <a:pPr algn="r" eaLnBrk="1" hangingPunct="1">
                <a:spcBef>
                  <a:spcPct val="0"/>
                </a:spcBef>
              </a:pPr>
              <a:t>27</a:t>
            </a:fld>
            <a:endParaRPr lang="de-DE" sz="1300"/>
          </a:p>
        </p:txBody>
      </p:sp>
      <p:sp>
        <p:nvSpPr>
          <p:cNvPr id="89091" name="Rectangle 2"/>
          <p:cNvSpPr>
            <a:spLocks noGrp="1" noRot="1" noChangeAspect="1" noChangeArrowheads="1" noTextEdit="1"/>
          </p:cNvSpPr>
          <p:nvPr>
            <p:ph type="sldImg"/>
          </p:nvPr>
        </p:nvSpPr>
        <p:spPr>
          <a:xfrm>
            <a:off x="395288" y="484188"/>
            <a:ext cx="3549650" cy="1995487"/>
          </a:xfrm>
          <a:ln/>
        </p:spPr>
      </p:sp>
      <p:sp>
        <p:nvSpPr>
          <p:cNvPr id="8909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053677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DF832EF-FE8B-44F6-93B3-A73493B1CC15}" type="slidenum">
              <a:rPr lang="de-DE" sz="1300"/>
              <a:pPr algn="r" eaLnBrk="1" hangingPunct="1">
                <a:spcBef>
                  <a:spcPct val="0"/>
                </a:spcBef>
              </a:pPr>
              <a:t>28</a:t>
            </a:fld>
            <a:endParaRPr lang="de-DE" sz="1300"/>
          </a:p>
        </p:txBody>
      </p:sp>
      <p:sp>
        <p:nvSpPr>
          <p:cNvPr id="90115" name="Rectangle 2"/>
          <p:cNvSpPr>
            <a:spLocks noGrp="1" noRot="1" noChangeAspect="1" noChangeArrowheads="1" noTextEdit="1"/>
          </p:cNvSpPr>
          <p:nvPr>
            <p:ph type="sldImg"/>
          </p:nvPr>
        </p:nvSpPr>
        <p:spPr>
          <a:xfrm>
            <a:off x="395288" y="484188"/>
            <a:ext cx="3549650" cy="1995487"/>
          </a:xfrm>
          <a:ln/>
        </p:spPr>
      </p:sp>
      <p:sp>
        <p:nvSpPr>
          <p:cNvPr id="9011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57133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39F8913-8FF1-4163-847E-67E7DF6CBA95}" type="slidenum">
              <a:rPr lang="de-DE" sz="1300"/>
              <a:pPr algn="r" eaLnBrk="1" hangingPunct="1">
                <a:spcBef>
                  <a:spcPct val="0"/>
                </a:spcBef>
              </a:pPr>
              <a:t>29</a:t>
            </a:fld>
            <a:endParaRPr lang="de-DE" sz="1300"/>
          </a:p>
        </p:txBody>
      </p:sp>
      <p:sp>
        <p:nvSpPr>
          <p:cNvPr id="91139" name="Rectangle 2"/>
          <p:cNvSpPr>
            <a:spLocks noGrp="1" noRot="1" noChangeAspect="1" noChangeArrowheads="1" noTextEdit="1"/>
          </p:cNvSpPr>
          <p:nvPr>
            <p:ph type="sldImg"/>
          </p:nvPr>
        </p:nvSpPr>
        <p:spPr>
          <a:xfrm>
            <a:off x="395288" y="484188"/>
            <a:ext cx="3549650" cy="1995487"/>
          </a:xfrm>
          <a:ln/>
        </p:spPr>
      </p:sp>
      <p:sp>
        <p:nvSpPr>
          <p:cNvPr id="9114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07185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18F9912-BA24-42FD-B30F-F2828697A1CD}" type="slidenum">
              <a:rPr lang="de-DE" sz="1300"/>
              <a:pPr algn="r" eaLnBrk="1" hangingPunct="1">
                <a:spcBef>
                  <a:spcPct val="0"/>
                </a:spcBef>
              </a:pPr>
              <a:t>3</a:t>
            </a:fld>
            <a:endParaRPr lang="de-DE" sz="1300"/>
          </a:p>
        </p:txBody>
      </p:sp>
      <p:sp>
        <p:nvSpPr>
          <p:cNvPr id="64515" name="Rectangle 2"/>
          <p:cNvSpPr>
            <a:spLocks noGrp="1" noRot="1" noChangeAspect="1" noChangeArrowheads="1" noTextEdit="1"/>
          </p:cNvSpPr>
          <p:nvPr>
            <p:ph type="sldImg"/>
          </p:nvPr>
        </p:nvSpPr>
        <p:spPr>
          <a:xfrm>
            <a:off x="395288" y="484188"/>
            <a:ext cx="3549650" cy="1995487"/>
          </a:xfrm>
          <a:ln/>
        </p:spPr>
      </p:sp>
      <p:sp>
        <p:nvSpPr>
          <p:cNvPr id="6451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035959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AD18BA9-64D7-415F-8AB7-F6119E163FE7}" type="slidenum">
              <a:rPr lang="de-DE" sz="1300"/>
              <a:pPr algn="r" eaLnBrk="1" hangingPunct="1">
                <a:spcBef>
                  <a:spcPct val="0"/>
                </a:spcBef>
              </a:pPr>
              <a:t>30</a:t>
            </a:fld>
            <a:endParaRPr lang="de-DE" sz="1300"/>
          </a:p>
        </p:txBody>
      </p:sp>
      <p:sp>
        <p:nvSpPr>
          <p:cNvPr id="92163" name="Rectangle 2"/>
          <p:cNvSpPr>
            <a:spLocks noGrp="1" noRot="1" noChangeAspect="1" noChangeArrowheads="1" noTextEdit="1"/>
          </p:cNvSpPr>
          <p:nvPr>
            <p:ph type="sldImg"/>
          </p:nvPr>
        </p:nvSpPr>
        <p:spPr>
          <a:xfrm>
            <a:off x="395288" y="484188"/>
            <a:ext cx="3549650" cy="1995487"/>
          </a:xfrm>
          <a:ln/>
        </p:spPr>
      </p:sp>
      <p:sp>
        <p:nvSpPr>
          <p:cNvPr id="9216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830165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A1AD5CA-75CD-49C6-A703-6E656D11AA81}" type="slidenum">
              <a:rPr lang="de-DE" sz="1300"/>
              <a:pPr algn="r" eaLnBrk="1" hangingPunct="1">
                <a:spcBef>
                  <a:spcPct val="0"/>
                </a:spcBef>
              </a:pPr>
              <a:t>31</a:t>
            </a:fld>
            <a:endParaRPr lang="de-DE" sz="1300"/>
          </a:p>
        </p:txBody>
      </p:sp>
      <p:sp>
        <p:nvSpPr>
          <p:cNvPr id="93187" name="Rectangle 2"/>
          <p:cNvSpPr>
            <a:spLocks noGrp="1" noRot="1" noChangeAspect="1" noChangeArrowheads="1" noTextEdit="1"/>
          </p:cNvSpPr>
          <p:nvPr>
            <p:ph type="sldImg"/>
          </p:nvPr>
        </p:nvSpPr>
        <p:spPr>
          <a:xfrm>
            <a:off x="395288" y="484188"/>
            <a:ext cx="3549650" cy="1995487"/>
          </a:xfrm>
          <a:ln/>
        </p:spPr>
      </p:sp>
      <p:sp>
        <p:nvSpPr>
          <p:cNvPr id="9318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984440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30F60D4-56FC-497A-B341-399D33A3B2A2}" type="slidenum">
              <a:rPr lang="de-DE" sz="1300"/>
              <a:pPr algn="r" eaLnBrk="1" hangingPunct="1">
                <a:spcBef>
                  <a:spcPct val="0"/>
                </a:spcBef>
              </a:pPr>
              <a:t>32</a:t>
            </a:fld>
            <a:endParaRPr lang="de-DE" sz="1300"/>
          </a:p>
        </p:txBody>
      </p:sp>
      <p:sp>
        <p:nvSpPr>
          <p:cNvPr id="94211" name="Rectangle 2"/>
          <p:cNvSpPr>
            <a:spLocks noGrp="1" noRot="1" noChangeAspect="1" noChangeArrowheads="1" noTextEdit="1"/>
          </p:cNvSpPr>
          <p:nvPr>
            <p:ph type="sldImg"/>
          </p:nvPr>
        </p:nvSpPr>
        <p:spPr>
          <a:xfrm>
            <a:off x="395288" y="484188"/>
            <a:ext cx="3549650" cy="1995487"/>
          </a:xfrm>
          <a:ln/>
        </p:spPr>
      </p:sp>
      <p:sp>
        <p:nvSpPr>
          <p:cNvPr id="9421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134664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88CBD9F-241A-4DCF-819E-D39AA0573B78}" type="slidenum">
              <a:rPr lang="de-DE" sz="1300"/>
              <a:pPr algn="r" eaLnBrk="1" hangingPunct="1">
                <a:spcBef>
                  <a:spcPct val="0"/>
                </a:spcBef>
              </a:pPr>
              <a:t>33</a:t>
            </a:fld>
            <a:endParaRPr lang="de-DE" sz="1300"/>
          </a:p>
        </p:txBody>
      </p:sp>
      <p:sp>
        <p:nvSpPr>
          <p:cNvPr id="95235" name="Rectangle 2"/>
          <p:cNvSpPr>
            <a:spLocks noGrp="1" noRot="1" noChangeAspect="1" noChangeArrowheads="1" noTextEdit="1"/>
          </p:cNvSpPr>
          <p:nvPr>
            <p:ph type="sldImg"/>
          </p:nvPr>
        </p:nvSpPr>
        <p:spPr>
          <a:xfrm>
            <a:off x="395288" y="484188"/>
            <a:ext cx="3549650" cy="1995487"/>
          </a:xfrm>
          <a:ln/>
        </p:spPr>
      </p:sp>
      <p:sp>
        <p:nvSpPr>
          <p:cNvPr id="9523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989550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D263489-9E46-42D2-9F38-24DED4784171}" type="slidenum">
              <a:rPr lang="de-DE" sz="1300"/>
              <a:pPr algn="r" eaLnBrk="1" hangingPunct="1">
                <a:spcBef>
                  <a:spcPct val="0"/>
                </a:spcBef>
              </a:pPr>
              <a:t>34</a:t>
            </a:fld>
            <a:endParaRPr lang="de-DE" sz="1300"/>
          </a:p>
        </p:txBody>
      </p:sp>
      <p:sp>
        <p:nvSpPr>
          <p:cNvPr id="96259" name="Rectangle 2"/>
          <p:cNvSpPr>
            <a:spLocks noGrp="1" noRot="1" noChangeAspect="1" noChangeArrowheads="1" noTextEdit="1"/>
          </p:cNvSpPr>
          <p:nvPr>
            <p:ph type="sldImg"/>
          </p:nvPr>
        </p:nvSpPr>
        <p:spPr>
          <a:xfrm>
            <a:off x="395288" y="484188"/>
            <a:ext cx="3549650" cy="1995487"/>
          </a:xfrm>
          <a:ln/>
        </p:spPr>
      </p:sp>
      <p:sp>
        <p:nvSpPr>
          <p:cNvPr id="9626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080185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D0CC31C-AF11-4339-9DF9-17C402362913}" type="slidenum">
              <a:rPr lang="de-DE" sz="1300"/>
              <a:pPr algn="r" eaLnBrk="1" hangingPunct="1">
                <a:spcBef>
                  <a:spcPct val="0"/>
                </a:spcBef>
              </a:pPr>
              <a:t>35</a:t>
            </a:fld>
            <a:endParaRPr lang="de-DE" sz="1300"/>
          </a:p>
        </p:txBody>
      </p:sp>
      <p:sp>
        <p:nvSpPr>
          <p:cNvPr id="97283" name="Rectangle 2"/>
          <p:cNvSpPr>
            <a:spLocks noGrp="1" noRot="1" noChangeAspect="1" noChangeArrowheads="1" noTextEdit="1"/>
          </p:cNvSpPr>
          <p:nvPr>
            <p:ph type="sldImg"/>
          </p:nvPr>
        </p:nvSpPr>
        <p:spPr>
          <a:xfrm>
            <a:off x="395288" y="484188"/>
            <a:ext cx="3549650" cy="1995487"/>
          </a:xfrm>
          <a:ln/>
        </p:spPr>
      </p:sp>
      <p:sp>
        <p:nvSpPr>
          <p:cNvPr id="9728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110802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BB04BB3-D518-4652-A713-85397DE0C6D1}" type="slidenum">
              <a:rPr lang="de-DE" sz="1300"/>
              <a:pPr algn="r" eaLnBrk="1" hangingPunct="1">
                <a:spcBef>
                  <a:spcPct val="0"/>
                </a:spcBef>
              </a:pPr>
              <a:t>36</a:t>
            </a:fld>
            <a:endParaRPr lang="de-DE" sz="1300"/>
          </a:p>
        </p:txBody>
      </p:sp>
      <p:sp>
        <p:nvSpPr>
          <p:cNvPr id="98307" name="Rectangle 2"/>
          <p:cNvSpPr>
            <a:spLocks noGrp="1" noRot="1" noChangeAspect="1" noChangeArrowheads="1" noTextEdit="1"/>
          </p:cNvSpPr>
          <p:nvPr>
            <p:ph type="sldImg"/>
          </p:nvPr>
        </p:nvSpPr>
        <p:spPr>
          <a:xfrm>
            <a:off x="395288" y="484188"/>
            <a:ext cx="3549650" cy="1995487"/>
          </a:xfrm>
          <a:ln/>
        </p:spPr>
      </p:sp>
      <p:sp>
        <p:nvSpPr>
          <p:cNvPr id="9830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581047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5EEB1DA-0E6C-40C3-A321-1713AAC05F9D}" type="slidenum">
              <a:rPr lang="de-DE" sz="1300"/>
              <a:pPr algn="r" eaLnBrk="1" hangingPunct="1">
                <a:spcBef>
                  <a:spcPct val="0"/>
                </a:spcBef>
              </a:pPr>
              <a:t>37</a:t>
            </a:fld>
            <a:endParaRPr lang="de-DE" sz="1300"/>
          </a:p>
        </p:txBody>
      </p:sp>
      <p:sp>
        <p:nvSpPr>
          <p:cNvPr id="99331" name="Rectangle 2"/>
          <p:cNvSpPr>
            <a:spLocks noGrp="1" noRot="1" noChangeAspect="1" noChangeArrowheads="1" noTextEdit="1"/>
          </p:cNvSpPr>
          <p:nvPr>
            <p:ph type="sldImg"/>
          </p:nvPr>
        </p:nvSpPr>
        <p:spPr>
          <a:xfrm>
            <a:off x="395288" y="484188"/>
            <a:ext cx="3549650" cy="1995487"/>
          </a:xfrm>
          <a:ln/>
        </p:spPr>
      </p:sp>
      <p:sp>
        <p:nvSpPr>
          <p:cNvPr id="9933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426204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0670B10-7E06-4301-8A7C-0359DA2086F3}" type="slidenum">
              <a:rPr lang="de-DE" sz="1300"/>
              <a:pPr algn="r" eaLnBrk="1" hangingPunct="1">
                <a:spcBef>
                  <a:spcPct val="0"/>
                </a:spcBef>
              </a:pPr>
              <a:t>38</a:t>
            </a:fld>
            <a:endParaRPr lang="de-DE" sz="1300"/>
          </a:p>
        </p:txBody>
      </p:sp>
      <p:sp>
        <p:nvSpPr>
          <p:cNvPr id="100355" name="Rectangle 2"/>
          <p:cNvSpPr>
            <a:spLocks noGrp="1" noRot="1" noChangeAspect="1" noChangeArrowheads="1" noTextEdit="1"/>
          </p:cNvSpPr>
          <p:nvPr>
            <p:ph type="sldImg"/>
          </p:nvPr>
        </p:nvSpPr>
        <p:spPr>
          <a:xfrm>
            <a:off x="395288" y="484188"/>
            <a:ext cx="3549650" cy="1995487"/>
          </a:xfrm>
          <a:ln/>
        </p:spPr>
      </p:sp>
      <p:sp>
        <p:nvSpPr>
          <p:cNvPr id="10035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469116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EFA1BD6-9E81-4404-B5D2-9841F97CD664}" type="slidenum">
              <a:rPr lang="de-DE" sz="1300"/>
              <a:pPr algn="r" eaLnBrk="1" hangingPunct="1">
                <a:spcBef>
                  <a:spcPct val="0"/>
                </a:spcBef>
              </a:pPr>
              <a:t>39</a:t>
            </a:fld>
            <a:endParaRPr lang="de-DE" sz="1300"/>
          </a:p>
        </p:txBody>
      </p:sp>
      <p:sp>
        <p:nvSpPr>
          <p:cNvPr id="101379" name="Rectangle 2"/>
          <p:cNvSpPr>
            <a:spLocks noGrp="1" noRot="1" noChangeAspect="1" noChangeArrowheads="1" noTextEdit="1"/>
          </p:cNvSpPr>
          <p:nvPr>
            <p:ph type="sldImg"/>
          </p:nvPr>
        </p:nvSpPr>
        <p:spPr>
          <a:xfrm>
            <a:off x="395288" y="484188"/>
            <a:ext cx="3549650" cy="1995487"/>
          </a:xfrm>
          <a:ln/>
        </p:spPr>
      </p:sp>
      <p:sp>
        <p:nvSpPr>
          <p:cNvPr id="10138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84987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36335B6-DB9E-4748-90E3-5233237E8D8D}" type="slidenum">
              <a:rPr lang="de-DE" sz="1300"/>
              <a:pPr algn="r" eaLnBrk="1" hangingPunct="1">
                <a:spcBef>
                  <a:spcPct val="0"/>
                </a:spcBef>
              </a:pPr>
              <a:t>4</a:t>
            </a:fld>
            <a:endParaRPr lang="de-DE" sz="1300"/>
          </a:p>
        </p:txBody>
      </p:sp>
      <p:sp>
        <p:nvSpPr>
          <p:cNvPr id="65539" name="Rectangle 2"/>
          <p:cNvSpPr>
            <a:spLocks noGrp="1" noRot="1" noChangeAspect="1" noChangeArrowheads="1" noTextEdit="1"/>
          </p:cNvSpPr>
          <p:nvPr>
            <p:ph type="sldImg"/>
          </p:nvPr>
        </p:nvSpPr>
        <p:spPr>
          <a:xfrm>
            <a:off x="395288" y="484188"/>
            <a:ext cx="3549650" cy="1995487"/>
          </a:xfrm>
          <a:ln/>
        </p:spPr>
      </p:sp>
      <p:sp>
        <p:nvSpPr>
          <p:cNvPr id="6554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661607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BD17BD3-0433-4FA0-9E79-021F7145FF0A}" type="slidenum">
              <a:rPr lang="de-DE" sz="1300"/>
              <a:pPr algn="r" eaLnBrk="1" hangingPunct="1">
                <a:spcBef>
                  <a:spcPct val="0"/>
                </a:spcBef>
              </a:pPr>
              <a:t>40</a:t>
            </a:fld>
            <a:endParaRPr lang="de-DE" sz="1300"/>
          </a:p>
        </p:txBody>
      </p:sp>
      <p:sp>
        <p:nvSpPr>
          <p:cNvPr id="102403" name="Rectangle 2"/>
          <p:cNvSpPr>
            <a:spLocks noGrp="1" noRot="1" noChangeAspect="1" noChangeArrowheads="1" noTextEdit="1"/>
          </p:cNvSpPr>
          <p:nvPr>
            <p:ph type="sldImg"/>
          </p:nvPr>
        </p:nvSpPr>
        <p:spPr>
          <a:xfrm>
            <a:off x="395288" y="484188"/>
            <a:ext cx="3549650" cy="1995487"/>
          </a:xfrm>
          <a:ln/>
        </p:spPr>
      </p:sp>
      <p:sp>
        <p:nvSpPr>
          <p:cNvPr id="10240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442193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3D216E3-A70D-4DA9-86C6-6A7DDF29D00D}" type="slidenum">
              <a:rPr lang="de-DE" sz="1300"/>
              <a:pPr algn="r" eaLnBrk="1" hangingPunct="1">
                <a:spcBef>
                  <a:spcPct val="0"/>
                </a:spcBef>
              </a:pPr>
              <a:t>41</a:t>
            </a:fld>
            <a:endParaRPr lang="de-DE" sz="1300"/>
          </a:p>
        </p:txBody>
      </p:sp>
      <p:sp>
        <p:nvSpPr>
          <p:cNvPr id="103427" name="Rectangle 2"/>
          <p:cNvSpPr>
            <a:spLocks noGrp="1" noRot="1" noChangeAspect="1" noChangeArrowheads="1" noTextEdit="1"/>
          </p:cNvSpPr>
          <p:nvPr>
            <p:ph type="sldImg"/>
          </p:nvPr>
        </p:nvSpPr>
        <p:spPr>
          <a:xfrm>
            <a:off x="395288" y="484188"/>
            <a:ext cx="3549650" cy="1995487"/>
          </a:xfrm>
          <a:ln/>
        </p:spPr>
      </p:sp>
      <p:sp>
        <p:nvSpPr>
          <p:cNvPr id="10342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3296036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0CE4875-6623-4EE6-BEEF-157ADFEE872C}" type="slidenum">
              <a:rPr lang="de-DE" sz="1300"/>
              <a:pPr algn="r" eaLnBrk="1" hangingPunct="1">
                <a:spcBef>
                  <a:spcPct val="0"/>
                </a:spcBef>
              </a:pPr>
              <a:t>42</a:t>
            </a:fld>
            <a:endParaRPr lang="de-DE" sz="1300"/>
          </a:p>
        </p:txBody>
      </p:sp>
      <p:sp>
        <p:nvSpPr>
          <p:cNvPr id="104451" name="Rectangle 2"/>
          <p:cNvSpPr>
            <a:spLocks noGrp="1" noRot="1" noChangeAspect="1" noChangeArrowheads="1" noTextEdit="1"/>
          </p:cNvSpPr>
          <p:nvPr>
            <p:ph type="sldImg"/>
          </p:nvPr>
        </p:nvSpPr>
        <p:spPr>
          <a:xfrm>
            <a:off x="395288" y="484188"/>
            <a:ext cx="3549650" cy="1995487"/>
          </a:xfrm>
          <a:ln/>
        </p:spPr>
      </p:sp>
      <p:sp>
        <p:nvSpPr>
          <p:cNvPr id="10445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024405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9D60B4B-AB1B-47AC-A4F7-D25F8BA1F6E7}" type="slidenum">
              <a:rPr lang="de-DE" sz="1300"/>
              <a:pPr algn="r" eaLnBrk="1" hangingPunct="1">
                <a:spcBef>
                  <a:spcPct val="0"/>
                </a:spcBef>
              </a:pPr>
              <a:t>43</a:t>
            </a:fld>
            <a:endParaRPr lang="de-DE" sz="1300"/>
          </a:p>
        </p:txBody>
      </p:sp>
      <p:sp>
        <p:nvSpPr>
          <p:cNvPr id="105475" name="Rectangle 2"/>
          <p:cNvSpPr>
            <a:spLocks noGrp="1" noRot="1" noChangeAspect="1" noChangeArrowheads="1" noTextEdit="1"/>
          </p:cNvSpPr>
          <p:nvPr>
            <p:ph type="sldImg"/>
          </p:nvPr>
        </p:nvSpPr>
        <p:spPr>
          <a:xfrm>
            <a:off x="395288" y="484188"/>
            <a:ext cx="3549650" cy="1995487"/>
          </a:xfrm>
          <a:ln/>
        </p:spPr>
      </p:sp>
      <p:sp>
        <p:nvSpPr>
          <p:cNvPr id="10547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549010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1BB60FF-3D42-4F25-89C3-3C6056E034BF}" type="slidenum">
              <a:rPr lang="de-DE" sz="1300"/>
              <a:pPr algn="r" eaLnBrk="1" hangingPunct="1">
                <a:spcBef>
                  <a:spcPct val="0"/>
                </a:spcBef>
              </a:pPr>
              <a:t>44</a:t>
            </a:fld>
            <a:endParaRPr lang="de-DE" sz="1300"/>
          </a:p>
        </p:txBody>
      </p:sp>
      <p:sp>
        <p:nvSpPr>
          <p:cNvPr id="106499" name="Rectangle 2"/>
          <p:cNvSpPr>
            <a:spLocks noGrp="1" noRot="1" noChangeAspect="1" noChangeArrowheads="1" noTextEdit="1"/>
          </p:cNvSpPr>
          <p:nvPr>
            <p:ph type="sldImg"/>
          </p:nvPr>
        </p:nvSpPr>
        <p:spPr>
          <a:xfrm>
            <a:off x="395288" y="484188"/>
            <a:ext cx="3549650" cy="1995487"/>
          </a:xfrm>
          <a:ln/>
        </p:spPr>
      </p:sp>
      <p:sp>
        <p:nvSpPr>
          <p:cNvPr id="10650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t>To Do</a:t>
            </a:r>
          </a:p>
        </p:txBody>
      </p:sp>
    </p:spTree>
    <p:extLst>
      <p:ext uri="{BB962C8B-B14F-4D97-AF65-F5344CB8AC3E}">
        <p14:creationId xmlns:p14="http://schemas.microsoft.com/office/powerpoint/2010/main" val="2858432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C9E1A4E-34A6-44A5-A1BD-4DABDDC7D774}" type="slidenum">
              <a:rPr lang="de-DE" sz="1300"/>
              <a:pPr algn="r" eaLnBrk="1" hangingPunct="1">
                <a:spcBef>
                  <a:spcPct val="0"/>
                </a:spcBef>
              </a:pPr>
              <a:t>45</a:t>
            </a:fld>
            <a:endParaRPr lang="de-DE" sz="1300"/>
          </a:p>
        </p:txBody>
      </p:sp>
      <p:sp>
        <p:nvSpPr>
          <p:cNvPr id="107523" name="Rectangle 2"/>
          <p:cNvSpPr>
            <a:spLocks noGrp="1" noRot="1" noChangeAspect="1" noChangeArrowheads="1" noTextEdit="1"/>
          </p:cNvSpPr>
          <p:nvPr>
            <p:ph type="sldImg"/>
          </p:nvPr>
        </p:nvSpPr>
        <p:spPr>
          <a:xfrm>
            <a:off x="395288" y="484188"/>
            <a:ext cx="3549650" cy="1995487"/>
          </a:xfrm>
          <a:ln/>
        </p:spPr>
      </p:sp>
      <p:sp>
        <p:nvSpPr>
          <p:cNvPr id="10752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006527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8ABE0FB-46AA-4423-9B17-31FD2C2AC1DB}" type="slidenum">
              <a:rPr lang="de-DE" sz="1300"/>
              <a:pPr algn="r" eaLnBrk="1" hangingPunct="1">
                <a:spcBef>
                  <a:spcPct val="0"/>
                </a:spcBef>
              </a:pPr>
              <a:t>46</a:t>
            </a:fld>
            <a:endParaRPr lang="de-DE" sz="1300"/>
          </a:p>
        </p:txBody>
      </p:sp>
      <p:sp>
        <p:nvSpPr>
          <p:cNvPr id="108547" name="Rectangle 2"/>
          <p:cNvSpPr>
            <a:spLocks noGrp="1" noRot="1" noChangeAspect="1" noChangeArrowheads="1" noTextEdit="1"/>
          </p:cNvSpPr>
          <p:nvPr>
            <p:ph type="sldImg"/>
          </p:nvPr>
        </p:nvSpPr>
        <p:spPr>
          <a:xfrm>
            <a:off x="395288" y="484188"/>
            <a:ext cx="3549650" cy="1995487"/>
          </a:xfrm>
          <a:ln/>
        </p:spPr>
      </p:sp>
      <p:sp>
        <p:nvSpPr>
          <p:cNvPr id="10854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440660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8E60F14-5792-4E79-A1D9-5932A5CE2AB4}" type="slidenum">
              <a:rPr lang="de-DE" sz="1300"/>
              <a:pPr algn="r" eaLnBrk="1" hangingPunct="1">
                <a:spcBef>
                  <a:spcPct val="0"/>
                </a:spcBef>
              </a:pPr>
              <a:t>47</a:t>
            </a:fld>
            <a:endParaRPr lang="de-DE" sz="1300"/>
          </a:p>
        </p:txBody>
      </p:sp>
      <p:sp>
        <p:nvSpPr>
          <p:cNvPr id="109571" name="Rectangle 2"/>
          <p:cNvSpPr>
            <a:spLocks noGrp="1" noRot="1" noChangeAspect="1" noChangeArrowheads="1" noTextEdit="1"/>
          </p:cNvSpPr>
          <p:nvPr>
            <p:ph type="sldImg"/>
          </p:nvPr>
        </p:nvSpPr>
        <p:spPr>
          <a:xfrm>
            <a:off x="395288" y="484188"/>
            <a:ext cx="3549650" cy="1995487"/>
          </a:xfrm>
          <a:ln/>
        </p:spPr>
      </p:sp>
      <p:sp>
        <p:nvSpPr>
          <p:cNvPr id="10957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947599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3AE3998-69FD-4CFD-BC97-21D201FBC7A6}" type="slidenum">
              <a:rPr lang="de-DE" sz="1300"/>
              <a:pPr algn="r" eaLnBrk="1" hangingPunct="1">
                <a:spcBef>
                  <a:spcPct val="0"/>
                </a:spcBef>
              </a:pPr>
              <a:t>48</a:t>
            </a:fld>
            <a:endParaRPr lang="de-DE" sz="1300"/>
          </a:p>
        </p:txBody>
      </p:sp>
      <p:sp>
        <p:nvSpPr>
          <p:cNvPr id="110595" name="Rectangle 2"/>
          <p:cNvSpPr>
            <a:spLocks noGrp="1" noRot="1" noChangeAspect="1" noChangeArrowheads="1" noTextEdit="1"/>
          </p:cNvSpPr>
          <p:nvPr>
            <p:ph type="sldImg"/>
          </p:nvPr>
        </p:nvSpPr>
        <p:spPr>
          <a:xfrm>
            <a:off x="395288" y="484188"/>
            <a:ext cx="3549650" cy="1995487"/>
          </a:xfrm>
          <a:ln/>
        </p:spPr>
      </p:sp>
      <p:sp>
        <p:nvSpPr>
          <p:cNvPr id="11059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dirty="0"/>
          </a:p>
        </p:txBody>
      </p:sp>
    </p:spTree>
    <p:extLst>
      <p:ext uri="{BB962C8B-B14F-4D97-AF65-F5344CB8AC3E}">
        <p14:creationId xmlns:p14="http://schemas.microsoft.com/office/powerpoint/2010/main" val="3304668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80B4A85-4761-4019-B8A4-C378A6868F96}" type="slidenum">
              <a:rPr lang="de-DE" sz="1300"/>
              <a:pPr algn="r" eaLnBrk="1" hangingPunct="1">
                <a:spcBef>
                  <a:spcPct val="0"/>
                </a:spcBef>
              </a:pPr>
              <a:t>49</a:t>
            </a:fld>
            <a:endParaRPr lang="de-DE" sz="1300"/>
          </a:p>
        </p:txBody>
      </p:sp>
      <p:sp>
        <p:nvSpPr>
          <p:cNvPr id="111619" name="Rectangle 2"/>
          <p:cNvSpPr>
            <a:spLocks noGrp="1" noRot="1" noChangeAspect="1" noChangeArrowheads="1" noTextEdit="1"/>
          </p:cNvSpPr>
          <p:nvPr>
            <p:ph type="sldImg"/>
          </p:nvPr>
        </p:nvSpPr>
        <p:spPr>
          <a:xfrm>
            <a:off x="395288" y="484188"/>
            <a:ext cx="3549650" cy="1995487"/>
          </a:xfrm>
          <a:ln/>
        </p:spPr>
      </p:sp>
      <p:sp>
        <p:nvSpPr>
          <p:cNvPr id="11162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36323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BF27349-766A-4804-8E32-9D285B9A515C}" type="slidenum">
              <a:rPr lang="de-DE" sz="1300"/>
              <a:pPr algn="r" eaLnBrk="1" hangingPunct="1">
                <a:spcBef>
                  <a:spcPct val="0"/>
                </a:spcBef>
              </a:pPr>
              <a:t>5</a:t>
            </a:fld>
            <a:endParaRPr lang="de-DE" sz="1300"/>
          </a:p>
        </p:txBody>
      </p:sp>
      <p:sp>
        <p:nvSpPr>
          <p:cNvPr id="66563" name="Rectangle 2"/>
          <p:cNvSpPr>
            <a:spLocks noGrp="1" noRot="1" noChangeAspect="1" noChangeArrowheads="1" noTextEdit="1"/>
          </p:cNvSpPr>
          <p:nvPr>
            <p:ph type="sldImg"/>
          </p:nvPr>
        </p:nvSpPr>
        <p:spPr>
          <a:xfrm>
            <a:off x="395288" y="484188"/>
            <a:ext cx="3549650" cy="1995487"/>
          </a:xfrm>
          <a:ln/>
        </p:spPr>
      </p:sp>
      <p:sp>
        <p:nvSpPr>
          <p:cNvPr id="66564"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004659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295275" y="484188"/>
            <a:ext cx="3519488" cy="1978025"/>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713980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295275" y="484188"/>
            <a:ext cx="3519488" cy="1978025"/>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119607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252413" y="739775"/>
            <a:ext cx="6337300" cy="3563938"/>
          </a:xfrm>
          <a:noFill/>
        </p:spPr>
      </p:sp>
      <p:sp>
        <p:nvSpPr>
          <p:cNvPr id="177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793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92417BF-2971-4881-A221-B1DC33719F1B}" type="slidenum">
              <a:rPr lang="de-DE" sz="1300"/>
              <a:pPr algn="r" eaLnBrk="1" hangingPunct="1">
                <a:spcBef>
                  <a:spcPct val="0"/>
                </a:spcBef>
              </a:pPr>
              <a:t>6</a:t>
            </a:fld>
            <a:endParaRPr lang="de-DE" sz="1300"/>
          </a:p>
        </p:txBody>
      </p:sp>
      <p:sp>
        <p:nvSpPr>
          <p:cNvPr id="67587" name="Rectangle 2"/>
          <p:cNvSpPr>
            <a:spLocks noGrp="1" noRot="1" noChangeAspect="1" noChangeArrowheads="1" noTextEdit="1"/>
          </p:cNvSpPr>
          <p:nvPr>
            <p:ph type="sldImg"/>
          </p:nvPr>
        </p:nvSpPr>
        <p:spPr>
          <a:xfrm>
            <a:off x="395288" y="484188"/>
            <a:ext cx="3549650" cy="1995487"/>
          </a:xfrm>
          <a:ln/>
        </p:spPr>
      </p:sp>
      <p:sp>
        <p:nvSpPr>
          <p:cNvPr id="67588"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96151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D5EF8DF-6AA1-4181-A5E9-A2DD4DF6D6D4}" type="slidenum">
              <a:rPr lang="de-DE" sz="1300"/>
              <a:pPr algn="r" eaLnBrk="1" hangingPunct="1">
                <a:spcBef>
                  <a:spcPct val="0"/>
                </a:spcBef>
              </a:pPr>
              <a:t>7</a:t>
            </a:fld>
            <a:endParaRPr lang="de-DE" sz="1300"/>
          </a:p>
        </p:txBody>
      </p:sp>
      <p:sp>
        <p:nvSpPr>
          <p:cNvPr id="68611" name="Rectangle 2"/>
          <p:cNvSpPr>
            <a:spLocks noGrp="1" noRot="1" noChangeAspect="1" noChangeArrowheads="1" noTextEdit="1"/>
          </p:cNvSpPr>
          <p:nvPr>
            <p:ph type="sldImg"/>
          </p:nvPr>
        </p:nvSpPr>
        <p:spPr>
          <a:xfrm>
            <a:off x="395288" y="484188"/>
            <a:ext cx="3549650" cy="1995487"/>
          </a:xfrm>
          <a:ln/>
        </p:spPr>
      </p:sp>
      <p:sp>
        <p:nvSpPr>
          <p:cNvPr id="68612"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48583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2DEC989-39EE-4851-82E1-62B0266B208B}" type="slidenum">
              <a:rPr lang="de-DE" sz="1300"/>
              <a:pPr algn="r" eaLnBrk="1" hangingPunct="1">
                <a:spcBef>
                  <a:spcPct val="0"/>
                </a:spcBef>
              </a:pPr>
              <a:t>8</a:t>
            </a:fld>
            <a:endParaRPr lang="de-DE" sz="1300"/>
          </a:p>
        </p:txBody>
      </p:sp>
      <p:sp>
        <p:nvSpPr>
          <p:cNvPr id="69635" name="Rectangle 2"/>
          <p:cNvSpPr>
            <a:spLocks noGrp="1" noRot="1" noChangeAspect="1" noChangeArrowheads="1" noTextEdit="1"/>
          </p:cNvSpPr>
          <p:nvPr>
            <p:ph type="sldImg"/>
          </p:nvPr>
        </p:nvSpPr>
        <p:spPr>
          <a:xfrm>
            <a:off x="395288" y="484188"/>
            <a:ext cx="3549650" cy="1995487"/>
          </a:xfrm>
          <a:ln/>
        </p:spPr>
      </p:sp>
      <p:sp>
        <p:nvSpPr>
          <p:cNvPr id="69636"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13991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2249" y="9202036"/>
            <a:ext cx="2974150" cy="4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73" tIns="44437" rIns="88873" bIns="44437"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EF0EE9A-B0EA-4C46-B049-5BCE5968A81D}" type="slidenum">
              <a:rPr lang="de-DE" sz="1300"/>
              <a:pPr algn="r" eaLnBrk="1" hangingPunct="1">
                <a:spcBef>
                  <a:spcPct val="0"/>
                </a:spcBef>
              </a:pPr>
              <a:t>9</a:t>
            </a:fld>
            <a:endParaRPr lang="de-DE" sz="1300"/>
          </a:p>
        </p:txBody>
      </p:sp>
      <p:sp>
        <p:nvSpPr>
          <p:cNvPr id="70659" name="Rectangle 2"/>
          <p:cNvSpPr>
            <a:spLocks noGrp="1" noRot="1" noChangeAspect="1" noChangeArrowheads="1" noTextEdit="1"/>
          </p:cNvSpPr>
          <p:nvPr>
            <p:ph type="sldImg"/>
          </p:nvPr>
        </p:nvSpPr>
        <p:spPr>
          <a:xfrm>
            <a:off x="395288" y="484188"/>
            <a:ext cx="3549650" cy="1995487"/>
          </a:xfrm>
          <a:ln/>
        </p:spPr>
      </p:sp>
      <p:sp>
        <p:nvSpPr>
          <p:cNvPr id="70660" name="Rectangle 3"/>
          <p:cNvSpPr>
            <a:spLocks noGrp="1" noChangeArrowheads="1"/>
          </p:cNvSpPr>
          <p:nvPr>
            <p:ph type="body" idx="1"/>
          </p:nvPr>
        </p:nvSpPr>
        <p:spPr>
          <a:xfrm>
            <a:off x="914508" y="2664563"/>
            <a:ext cx="5028986" cy="629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de-DE"/>
          </a:p>
        </p:txBody>
      </p:sp>
    </p:spTree>
    <p:extLst>
      <p:ext uri="{BB962C8B-B14F-4D97-AF65-F5344CB8AC3E}">
        <p14:creationId xmlns:p14="http://schemas.microsoft.com/office/powerpoint/2010/main" val="295114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customXml" Target="../../customXml/item11.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customXml" Target="../../customXml/item16.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customXml" Target="../../customXml/item6.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customXml" Target="../../customXml/item14.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customXml" Target="../../customXml/item9.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customXml" Target="../../customXml/item8.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customXml" Target="../../customXml/item1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customXml" Target="../../customXml/item3.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customXml" Target="../../customXml/item2.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customXml" Target="../../customXml/item5.xml"/><Relationship Id="rId6" Type="http://schemas.openxmlformats.org/officeDocument/2006/relationships/slideMaster" Target="../slideMasters/slideMaster1.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customXml" Target="../../customXml/item1.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customXml" Target="../../customXml/item1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aphic (clipping)">
    <p:bg>
      <p:bgPr>
        <a:solidFill>
          <a:srgbClr val="FFFFFF"/>
        </a:solidFill>
        <a:effectLst/>
      </p:bgPr>
    </p:bg>
    <p:spTree>
      <p:nvGrpSpPr>
        <p:cNvPr id="1" name=""/>
        <p:cNvGrpSpPr/>
        <p:nvPr/>
      </p:nvGrpSpPr>
      <p:grpSpPr>
        <a:xfrm>
          <a:off x="0" y="0"/>
          <a:ext cx="0" cy="0"/>
          <a:chOff x="0" y="0"/>
          <a:chExt cx="0" cy="0"/>
        </a:xfrm>
      </p:grpSpPr>
      <p:pic>
        <p:nvPicPr>
          <p:cNvPr id="59" name="Grafik 5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1665" y="-823921"/>
            <a:ext cx="13661566" cy="7684539"/>
          </a:xfrm>
          <a:prstGeom prst="rect">
            <a:avLst/>
          </a:prstGeom>
        </p:spPr>
      </p:pic>
      <p:sp>
        <p:nvSpPr>
          <p:cNvPr id="4" name="cdtRectangle 115 Id57350"/>
          <p:cNvSpPr>
            <a:spLocks noGrp="1" noChangeArrowheads="1"/>
          </p:cNvSpPr>
          <p:nvPr>
            <p:ph type="ctrTitle"/>
            <p:custDataLst>
              <p:tags r:id="rId1"/>
            </p:custDataLst>
          </p:nvPr>
        </p:nvSpPr>
        <p:spPr bwMode="ltGray">
          <a:xfrm>
            <a:off x="627063" y="4139290"/>
            <a:ext cx="6480000" cy="166320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a:t>
            </a:r>
            <a:r>
              <a:rPr lang="de-DE" noProof="0" dirty="0" err="1"/>
              <a:t>confidentiality</a:t>
            </a:r>
            <a:r>
              <a:rPr lang="de-DE" noProof="0" dirty="0"/>
              <a:t> </a:t>
            </a:r>
            <a:r>
              <a:rPr lang="de-DE" noProof="0" dirty="0" err="1"/>
              <a:t>note</a:t>
            </a:r>
            <a:endParaRPr lang="de-DE" noProof="0" dirty="0"/>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2752494701"/>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ree Content" preserve="1" userDrawn="1">
  <p:cSld name="Free Content">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336603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Bildplatzhalter 3"/>
          <p:cNvSpPr>
            <a:spLocks noGrp="1"/>
          </p:cNvSpPr>
          <p:nvPr>
            <p:ph type="pic" sz="quarter" idx="10"/>
          </p:nvPr>
        </p:nvSpPr>
        <p:spPr>
          <a:xfrm>
            <a:off x="0" y="1440000"/>
            <a:ext cx="122040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33144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FFFFFF"/>
        </a:solidFill>
        <a:effectLst/>
      </p:bgPr>
    </p:bg>
    <p:spTree>
      <p:nvGrpSpPr>
        <p:cNvPr id="1" name=""/>
        <p:cNvGrpSpPr/>
        <p:nvPr/>
      </p:nvGrpSpPr>
      <p:grpSpPr>
        <a:xfrm>
          <a:off x="0" y="0"/>
          <a:ext cx="0" cy="0"/>
          <a:chOff x="0" y="0"/>
          <a:chExt cx="0" cy="0"/>
        </a:xfrm>
      </p:grpSpPr>
      <p:sp>
        <p:nvSpPr>
          <p:cNvPr id="5" name="Rechteck 4"/>
          <p:cNvSpPr/>
          <p:nvPr userDrawn="1"/>
        </p:nvSpPr>
        <p:spPr bwMode="auto">
          <a:xfrm>
            <a:off x="0" y="0"/>
            <a:ext cx="12198350" cy="1439999"/>
          </a:xfrm>
          <a:prstGeom prst="rect">
            <a:avLst/>
          </a:prstGeom>
          <a:solidFill>
            <a:srgbClr val="FFFFFF"/>
          </a:solidFill>
          <a:ln w="127">
            <a:solidFill>
              <a:srgbClr val="FFFFFF"/>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 name="Bildplatzhalter 3"/>
          <p:cNvSpPr>
            <a:spLocks noGrp="1"/>
          </p:cNvSpPr>
          <p:nvPr>
            <p:ph type="pic" sz="quarter" idx="10"/>
          </p:nvPr>
        </p:nvSpPr>
        <p:spPr>
          <a:xfrm>
            <a:off x="0" y="-2784"/>
            <a:ext cx="12196800" cy="6858000"/>
          </a:xfrm>
          <a:noFill/>
        </p:spPr>
        <p:txBody>
          <a:bodyPr tIns="1800000"/>
          <a:lstStyle>
            <a:lvl1pPr algn="ctr">
              <a:defRPr/>
            </a:lvl1pPr>
          </a:lstStyle>
          <a:p>
            <a:r>
              <a:rPr lang="en-US" noProof="0" dirty="0"/>
              <a:t>Click icon to add picture</a:t>
            </a: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6" name="Gruppieren 5"/>
          <p:cNvGrpSpPr/>
          <p:nvPr userDrawn="1"/>
        </p:nvGrpSpPr>
        <p:grpSpPr>
          <a:xfrm>
            <a:off x="-216000" y="-216000"/>
            <a:ext cx="12628800" cy="7290000"/>
            <a:chOff x="-216000" y="-216000"/>
            <a:chExt cx="12628800" cy="7290000"/>
          </a:xfrm>
        </p:grpSpPr>
        <p:cxnSp>
          <p:nvCxnSpPr>
            <p:cNvPr id="7" name="Gerade Verbindung 6"/>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931594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color area Dynamic Petrol">
    <p:bg>
      <p:bgRef idx="1001">
        <a:schemeClr val="bg1"/>
      </p:bgRef>
    </p:bg>
    <p:spTree>
      <p:nvGrpSpPr>
        <p:cNvPr id="1" name=""/>
        <p:cNvGrpSpPr/>
        <p:nvPr/>
      </p:nvGrpSpPr>
      <p:grpSpPr>
        <a:xfrm>
          <a:off x="0" y="0"/>
          <a:ext cx="0" cy="0"/>
          <a:chOff x="0" y="0"/>
          <a:chExt cx="0" cy="0"/>
        </a:xfrm>
      </p:grpSpPr>
      <p:grpSp>
        <p:nvGrpSpPr>
          <p:cNvPr id="7" name="Gruppieren 6"/>
          <p:cNvGrpSpPr/>
          <p:nvPr userDrawn="1"/>
        </p:nvGrpSpPr>
        <p:grpSpPr>
          <a:xfrm>
            <a:off x="0" y="0"/>
            <a:ext cx="12198350" cy="6861907"/>
            <a:chOff x="0" y="0"/>
            <a:chExt cx="12198350" cy="6861907"/>
          </a:xfrm>
        </p:grpSpPr>
        <p:sp>
          <p:nvSpPr>
            <p:cNvPr id="4" name="Rechteck 3"/>
            <p:cNvSpPr/>
            <p:nvPr userDrawn="1"/>
          </p:nvSpPr>
          <p:spPr bwMode="auto">
            <a:xfrm>
              <a:off x="0" y="0"/>
              <a:ext cx="12198350" cy="6861907"/>
            </a:xfrm>
            <a:prstGeom prst="rect">
              <a:avLst/>
            </a:prstGeom>
            <a:solidFill>
              <a:schemeClr val="tx1"/>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 name="Rechteck 5"/>
            <p:cNvSpPr/>
            <p:nvPr userDrawn="1"/>
          </p:nvSpPr>
          <p:spPr bwMode="auto">
            <a:xfrm>
              <a:off x="0" y="0"/>
              <a:ext cx="12198350" cy="6861907"/>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gr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8" name="Gruppieren 7"/>
          <p:cNvGrpSpPr/>
          <p:nvPr userDrawn="1"/>
        </p:nvGrpSpPr>
        <p:grpSpPr>
          <a:xfrm>
            <a:off x="-216000" y="-216000"/>
            <a:ext cx="12628800" cy="7290000"/>
            <a:chOff x="-216000" y="-216000"/>
            <a:chExt cx="12628800" cy="7290000"/>
          </a:xfrm>
        </p:grpSpPr>
        <p:cxnSp>
          <p:nvCxnSpPr>
            <p:cNvPr id="9" name="Gerade Verbindung 8"/>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26"/>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27"/>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rade Verbindung 29"/>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75376607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color area Blue light">
    <p:bg>
      <p:bgRef idx="1001">
        <a:schemeClr val="bg1"/>
      </p:bgRef>
    </p:bg>
    <p:spTree>
      <p:nvGrpSpPr>
        <p:cNvPr id="1" name=""/>
        <p:cNvGrpSpPr/>
        <p:nvPr/>
      </p:nvGrpSpPr>
      <p:grpSpPr>
        <a:xfrm>
          <a:off x="0" y="0"/>
          <a:ext cx="0" cy="0"/>
          <a:chOff x="0" y="0"/>
          <a:chExt cx="0" cy="0"/>
        </a:xfrm>
      </p:grpSpPr>
      <p:sp>
        <p:nvSpPr>
          <p:cNvPr id="3" name="Rechteck 2"/>
          <p:cNvSpPr/>
          <p:nvPr userDrawn="1"/>
        </p:nvSpPr>
        <p:spPr bwMode="auto">
          <a:xfrm>
            <a:off x="0" y="0"/>
            <a:ext cx="12198350" cy="6861907"/>
          </a:xfrm>
          <a:prstGeom prst="rect">
            <a:avLst/>
          </a:prstGeom>
          <a:solidFill>
            <a:srgbClr val="50BED7"/>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noProof="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el 1"/>
          <p:cNvSpPr>
            <a:spLocks noGrp="1"/>
          </p:cNvSpPr>
          <p:nvPr>
            <p:ph type="title"/>
          </p:nvPr>
        </p:nvSpPr>
        <p:spPr bwMode="gray"/>
        <p:txBody>
          <a:bodyPr/>
          <a:lstStyle>
            <a:lvl1pPr>
              <a:defRPr>
                <a:solidFill>
                  <a:schemeClr val="tx1"/>
                </a:solidFill>
              </a:defRPr>
            </a:lvl1pPr>
          </a:lstStyle>
          <a:p>
            <a:r>
              <a:rPr lang="en-US" noProof="0" dirty="0"/>
              <a:t>Click to edit Master title style</a:t>
            </a:r>
          </a:p>
        </p:txBody>
      </p:sp>
      <p:grpSp>
        <p:nvGrpSpPr>
          <p:cNvPr id="4" name="Gruppieren 3"/>
          <p:cNvGrpSpPr/>
          <p:nvPr userDrawn="1"/>
        </p:nvGrpSpPr>
        <p:grpSpPr>
          <a:xfrm>
            <a:off x="-216000" y="-216000"/>
            <a:ext cx="12628800" cy="7290000"/>
            <a:chOff x="-216000" y="-216000"/>
            <a:chExt cx="12628800" cy="7290000"/>
          </a:xfrm>
        </p:grpSpPr>
        <p:cxnSp>
          <p:nvCxnSpPr>
            <p:cNvPr id="5" name="Gerade Verbindung 4"/>
            <p:cNvCxnSpPr/>
            <p:nvPr userDrawn="1"/>
          </p:nvCxnSpPr>
          <p:spPr bwMode="auto">
            <a:xfrm>
              <a:off x="627063"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userDrawn="1"/>
          </p:nvCxnSpPr>
          <p:spPr bwMode="auto">
            <a:xfrm>
              <a:off x="6099175"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Gerade Verbindung 6"/>
            <p:cNvCxnSpPr/>
            <p:nvPr userDrawn="1"/>
          </p:nvCxnSpPr>
          <p:spPr bwMode="auto">
            <a:xfrm>
              <a:off x="62420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7"/>
            <p:cNvCxnSpPr/>
            <p:nvPr userDrawn="1"/>
          </p:nvCxnSpPr>
          <p:spPr bwMode="auto">
            <a:xfrm>
              <a:off x="8835479"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rade Verbindung 8"/>
            <p:cNvCxnSpPr/>
            <p:nvPr userDrawn="1"/>
          </p:nvCxnSpPr>
          <p:spPr bwMode="auto">
            <a:xfrm>
              <a:off x="11715750" y="-216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userDrawn="1"/>
          </p:nvCxnSpPr>
          <p:spPr bwMode="auto">
            <a:xfrm rot="5400000">
              <a:off x="123228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userDrawn="1"/>
          </p:nvCxnSpPr>
          <p:spPr bwMode="auto">
            <a:xfrm rot="5400000">
              <a:off x="12322800" y="945844"/>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userDrawn="1"/>
          </p:nvCxnSpPr>
          <p:spPr bwMode="auto">
            <a:xfrm rot="5400000">
              <a:off x="123228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userDrawn="1"/>
          </p:nvCxnSpPr>
          <p:spPr bwMode="auto">
            <a:xfrm rot="5400000">
              <a:off x="123228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userDrawn="1"/>
          </p:nvCxnSpPr>
          <p:spPr bwMode="auto">
            <a:xfrm rot="5400000">
              <a:off x="123228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userDrawn="1"/>
          </p:nvCxnSpPr>
          <p:spPr bwMode="auto">
            <a:xfrm rot="5400000">
              <a:off x="123228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userDrawn="1"/>
          </p:nvCxnSpPr>
          <p:spPr bwMode="auto">
            <a:xfrm>
              <a:off x="627063"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userDrawn="1"/>
          </p:nvCxnSpPr>
          <p:spPr bwMode="auto">
            <a:xfrm>
              <a:off x="6099175"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Gerade Verbindung 17"/>
            <p:cNvCxnSpPr/>
            <p:nvPr userDrawn="1"/>
          </p:nvCxnSpPr>
          <p:spPr bwMode="auto">
            <a:xfrm>
              <a:off x="62420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Gerade Verbindung 18"/>
            <p:cNvCxnSpPr/>
            <p:nvPr userDrawn="1"/>
          </p:nvCxnSpPr>
          <p:spPr bwMode="auto">
            <a:xfrm>
              <a:off x="8835479"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userDrawn="1"/>
          </p:nvCxnSpPr>
          <p:spPr bwMode="auto">
            <a:xfrm>
              <a:off x="11715750" y="68940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userDrawn="1"/>
          </p:nvCxnSpPr>
          <p:spPr bwMode="auto">
            <a:xfrm rot="5400000">
              <a:off x="-126000" y="242887"/>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21"/>
            <p:cNvCxnSpPr/>
            <p:nvPr userDrawn="1"/>
          </p:nvCxnSpPr>
          <p:spPr bwMode="auto">
            <a:xfrm rot="5400000">
              <a:off x="-126000" y="94680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22"/>
            <p:cNvCxnSpPr/>
            <p:nvPr userDrawn="1"/>
          </p:nvCxnSpPr>
          <p:spPr bwMode="auto">
            <a:xfrm rot="5400000">
              <a:off x="-126000" y="1351450"/>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userDrawn="1"/>
          </p:nvCxnSpPr>
          <p:spPr bwMode="auto">
            <a:xfrm rot="5400000">
              <a:off x="-126000" y="3653512"/>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24"/>
            <p:cNvCxnSpPr/>
            <p:nvPr userDrawn="1"/>
          </p:nvCxnSpPr>
          <p:spPr bwMode="auto">
            <a:xfrm rot="5400000">
              <a:off x="-126000" y="3801055"/>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userDrawn="1"/>
          </p:nvCxnSpPr>
          <p:spPr bwMode="auto">
            <a:xfrm rot="5400000">
              <a:off x="-126000" y="6101999"/>
              <a:ext cx="0" cy="180000"/>
            </a:xfrm>
            <a:prstGeom prst="line">
              <a:avLst/>
            </a:prstGeom>
            <a:solidFill>
              <a:schemeClr val="tx2"/>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9799314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lvl1pPr>
              <a:buFont typeface="Arial" pitchFamily="34" charset="0"/>
              <a:buNone/>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s" preserve="1" userDrawn="1">
  <p:cSld name="Two columns">
    <p:spTree>
      <p:nvGrpSpPr>
        <p:cNvPr id="1" name=""/>
        <p:cNvGrpSpPr/>
        <p:nvPr/>
      </p:nvGrpSpPr>
      <p:grpSpPr>
        <a:xfrm>
          <a:off x="0" y="0"/>
          <a:ext cx="0" cy="0"/>
          <a:chOff x="0" y="0"/>
          <a:chExt cx="0" cy="0"/>
        </a:xfrm>
      </p:grpSpPr>
      <p:sp>
        <p:nvSpPr>
          <p:cNvPr id="3" name="cdtContent Placeholder 2 Id3"/>
          <p:cNvSpPr>
            <a:spLocks noGrp="1"/>
          </p:cNvSpPr>
          <p:nvPr>
            <p:ph sz="half" idx="1" hasCustomPrompt="1"/>
            <p:custDataLst>
              <p:tags r:id="rId2"/>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half" idx="2" hasCustomPrompt="1"/>
            <p:custDataLst>
              <p:tags r:id="rId3"/>
            </p:custDataLst>
          </p:nvPr>
        </p:nvSpPr>
        <p:spPr>
          <a:xfrm>
            <a:off x="6243638"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el 4"/>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160708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two 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3038"/>
            <a:ext cx="5472112" cy="4748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440000"/>
            <a:ext cx="5472000" cy="2304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2304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73476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two images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3" name="cdtContent Placeholder 2 Id3"/>
          <p:cNvSpPr>
            <a:spLocks noGrp="1"/>
          </p:cNvSpPr>
          <p:nvPr>
            <p:ph sz="half" idx="1" hasCustomPrompt="1"/>
            <p:custDataLst>
              <p:tags r:id="rId1"/>
            </p:custDataLst>
          </p:nvPr>
        </p:nvSpPr>
        <p:spPr>
          <a:xfrm>
            <a:off x="627063" y="1440000"/>
            <a:ext cx="5904000" cy="4752000"/>
          </a:xfrm>
          <a:solidFill>
            <a:schemeClr val="accent2"/>
          </a:solidFill>
          <a:ln w="9525">
            <a:noFill/>
            <a:miter lim="800000"/>
            <a:headEnd/>
            <a:tailEnd/>
          </a:ln>
        </p:spPr>
        <p:txBody>
          <a:bodyPr vert="horz" wrap="square" lIns="288000" tIns="252000" rIns="576000" bIns="25200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Bildplatzhalter 4"/>
          <p:cNvSpPr>
            <a:spLocks noGrp="1"/>
          </p:cNvSpPr>
          <p:nvPr>
            <p:ph type="pic" sz="quarter" idx="10"/>
          </p:nvPr>
        </p:nvSpPr>
        <p:spPr>
          <a:xfrm>
            <a:off x="6243637" y="1746000"/>
            <a:ext cx="5472000" cy="1998000"/>
          </a:xfrm>
        </p:spPr>
        <p:txBody>
          <a:bodyPr tIns="648000"/>
          <a:lstStyle>
            <a:lvl1pPr algn="ctr">
              <a:defRPr/>
            </a:lvl1pPr>
          </a:lstStyle>
          <a:p>
            <a:r>
              <a:rPr lang="en-US" noProof="0"/>
              <a:t>Click icon to add picture</a:t>
            </a:r>
            <a:endParaRPr lang="en-US" noProof="0" dirty="0"/>
          </a:p>
        </p:txBody>
      </p:sp>
      <p:sp>
        <p:nvSpPr>
          <p:cNvPr id="6" name="Bildplatzhalter 4"/>
          <p:cNvSpPr>
            <a:spLocks noGrp="1"/>
          </p:cNvSpPr>
          <p:nvPr>
            <p:ph type="pic" sz="quarter" idx="11"/>
          </p:nvPr>
        </p:nvSpPr>
        <p:spPr>
          <a:xfrm>
            <a:off x="6243637" y="3888000"/>
            <a:ext cx="5472000" cy="1998000"/>
          </a:xfrm>
        </p:spPr>
        <p:txBody>
          <a:bodyPr tIns="648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8837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graphic (clipping, big)">
    <p:bg>
      <p:bgPr>
        <a:solidFill>
          <a:srgbClr val="00646E"/>
        </a:solidFill>
        <a:effectLst/>
      </p:bgPr>
    </p:bg>
    <p:spTree>
      <p:nvGrpSpPr>
        <p:cNvPr id="1" name=""/>
        <p:cNvGrpSpPr/>
        <p:nvPr/>
      </p:nvGrpSpPr>
      <p:grpSpPr>
        <a:xfrm>
          <a:off x="0" y="0"/>
          <a:ext cx="0" cy="0"/>
          <a:chOff x="0" y="0"/>
          <a:chExt cx="0" cy="0"/>
        </a:xfrm>
      </p:grpSpPr>
      <p:sp>
        <p:nvSpPr>
          <p:cNvPr id="4" name="cdtRectangle 115 Id57350"/>
          <p:cNvSpPr>
            <a:spLocks noGrp="1" noChangeArrowheads="1"/>
          </p:cNvSpPr>
          <p:nvPr>
            <p:ph type="ctrTitle"/>
            <p:custDataLst>
              <p:tags r:id="rId1"/>
            </p:custDataLst>
          </p:nvPr>
        </p:nvSpPr>
        <p:spPr bwMode="ltGray">
          <a:xfrm>
            <a:off x="627063" y="4139290"/>
            <a:ext cx="6480000" cy="1663205"/>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noProof="0" dirty="0">
              <a:solidFill>
                <a:srgbClr val="990000"/>
              </a:solidFill>
            </a:endParaRPr>
          </a:p>
        </p:txBody>
      </p:sp>
      <p:sp>
        <p:nvSpPr>
          <p:cNvPr id="9"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URL</a:t>
            </a:r>
          </a:p>
        </p:txBody>
      </p:sp>
      <p:sp>
        <p:nvSpPr>
          <p:cNvPr id="10"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de-DE" noProof="0" dirty="0" err="1"/>
              <a:t>Please</a:t>
            </a:r>
            <a:r>
              <a:rPr lang="de-DE" noProof="0" dirty="0"/>
              <a:t> </a:t>
            </a:r>
            <a:r>
              <a:rPr lang="de-DE" noProof="0" dirty="0" err="1"/>
              <a:t>insert</a:t>
            </a:r>
            <a:r>
              <a:rPr lang="de-DE" noProof="0" dirty="0"/>
              <a:t> </a:t>
            </a:r>
            <a:r>
              <a:rPr lang="de-DE" noProof="0" dirty="0" err="1"/>
              <a:t>confidentiality</a:t>
            </a:r>
            <a:r>
              <a:rPr lang="de-DE" noProof="0" dirty="0"/>
              <a:t> </a:t>
            </a:r>
            <a:r>
              <a:rPr lang="de-DE" noProof="0" dirty="0" err="1"/>
              <a:t>note</a:t>
            </a:r>
            <a:endParaRPr lang="de-DE" noProof="0" dirty="0"/>
          </a:p>
        </p:txBody>
      </p:sp>
      <p:grpSp>
        <p:nvGrpSpPr>
          <p:cNvPr id="83" name="Gruppieren 82"/>
          <p:cNvGrpSpPr/>
          <p:nvPr userDrawn="1"/>
        </p:nvGrpSpPr>
        <p:grpSpPr>
          <a:xfrm>
            <a:off x="-216000" y="-216000"/>
            <a:ext cx="12628800" cy="7290000"/>
            <a:chOff x="-216000" y="-216000"/>
            <a:chExt cx="12628800" cy="7290000"/>
          </a:xfrm>
        </p:grpSpPr>
        <p:cxnSp>
          <p:nvCxnSpPr>
            <p:cNvPr id="84" name="Gerade Verbindung 83"/>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Gerade Verbindung 104"/>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0" name="Group 33"/>
          <p:cNvGrpSpPr>
            <a:grpSpLocks noChangeAspect="1"/>
          </p:cNvGrpSpPr>
          <p:nvPr userDrawn="1"/>
        </p:nvGrpSpPr>
        <p:grpSpPr bwMode="gray">
          <a:xfrm>
            <a:off x="9555163" y="323850"/>
            <a:ext cx="2159000" cy="914400"/>
            <a:chOff x="6019" y="204"/>
            <a:chExt cx="1360" cy="576"/>
          </a:xfrm>
        </p:grpSpPr>
        <p:sp>
          <p:nvSpPr>
            <p:cNvPr id="32"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3"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4"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5"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7"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8"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39"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0"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1"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2"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3"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4"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5"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6"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7"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8"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49"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0"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1"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2"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3"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4"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5"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6"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extLst>
      <p:ext uri="{BB962C8B-B14F-4D97-AF65-F5344CB8AC3E}">
        <p14:creationId xmlns:p14="http://schemas.microsoft.com/office/powerpoint/2010/main" val="3981032178"/>
      </p:ext>
    </p:extLst>
  </p:cSld>
  <p:clrMapOvr>
    <a:masterClrMapping/>
  </p:clrMapOvr>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ustDataLst>
      <p:custData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360045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370388"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8115750" y="1443038"/>
            <a:ext cx="3600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ustDataLst>
      <p:custData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preserve="1" userDrawn="1">
  <p:cSld name="Four objects">
    <p:spTree>
      <p:nvGrpSpPr>
        <p:cNvPr id="1" name=""/>
        <p:cNvGrpSpPr/>
        <p:nvPr/>
      </p:nvGrpSpPr>
      <p:grpSpPr>
        <a:xfrm>
          <a:off x="0" y="0"/>
          <a:ext cx="0" cy="0"/>
          <a:chOff x="0" y="0"/>
          <a:chExt cx="0" cy="0"/>
        </a:xfrm>
      </p:grpSpPr>
      <p:sp>
        <p:nvSpPr>
          <p:cNvPr id="3" name="cdtContent Placeholder 2 Id3"/>
          <p:cNvSpPr>
            <a:spLocks noGrp="1"/>
          </p:cNvSpPr>
          <p:nvPr>
            <p:ph sz="quarter" idx="1" hasCustomPrompt="1"/>
            <p:custDataLst>
              <p:tags r:id="rId2"/>
            </p:custDataLst>
          </p:nvPr>
        </p:nvSpPr>
        <p:spPr>
          <a:xfrm>
            <a:off x="627063"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dtContent Placeholder 3 Id4"/>
          <p:cNvSpPr>
            <a:spLocks noGrp="1"/>
          </p:cNvSpPr>
          <p:nvPr>
            <p:ph sz="quarter" idx="2" hasCustomPrompt="1"/>
            <p:custDataLst>
              <p:tags r:id="rId3"/>
            </p:custDataLst>
          </p:nvPr>
        </p:nvSpPr>
        <p:spPr>
          <a:xfrm>
            <a:off x="6243638" y="1443038"/>
            <a:ext cx="5472112" cy="2300962"/>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Content Placeholder 4 Id5"/>
          <p:cNvSpPr>
            <a:spLocks noGrp="1"/>
          </p:cNvSpPr>
          <p:nvPr>
            <p:ph sz="quarter" idx="3" hasCustomPrompt="1"/>
            <p:custDataLst>
              <p:tags r:id="rId4"/>
            </p:custDataLst>
          </p:nvPr>
        </p:nvSpPr>
        <p:spPr>
          <a:xfrm>
            <a:off x="627063"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Content Placeholder 5 Id6"/>
          <p:cNvSpPr>
            <a:spLocks noGrp="1"/>
          </p:cNvSpPr>
          <p:nvPr>
            <p:ph sz="quarter" idx="4" hasCustomPrompt="1"/>
            <p:custDataLst>
              <p:tags r:id="rId5"/>
            </p:custDataLst>
          </p:nvPr>
        </p:nvSpPr>
        <p:spPr>
          <a:xfrm>
            <a:off x="6243638" y="3888000"/>
            <a:ext cx="5472112" cy="230400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800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20000" marR="0" indent="-1800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hasCustomPrompt="1"/>
          </p:nvPr>
        </p:nvSpPr>
        <p:spPr/>
        <p:txBody>
          <a:bodyPr/>
          <a:lstStyle/>
          <a:p>
            <a:r>
              <a:rPr lang="en-US" dirty="0"/>
              <a:t>Click to edit Master title style</a:t>
            </a:r>
            <a:endParaRPr lang="de-DE" dirty="0"/>
          </a:p>
        </p:txBody>
      </p:sp>
    </p:spTree>
    <p:custDataLst>
      <p:custData r:id="rId1"/>
    </p:custDataLst>
    <p:extLst>
      <p:ext uri="{BB962C8B-B14F-4D97-AF65-F5344CB8AC3E}">
        <p14:creationId xmlns:p14="http://schemas.microsoft.com/office/powerpoint/2010/main" val="2557672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5" name="cdtTextplatzhalter 13 Id5"/>
          <p:cNvSpPr>
            <a:spLocks noGrp="1"/>
          </p:cNvSpPr>
          <p:nvPr>
            <p:ph type="body" sz="quarter" idx="13" hasCustomPrompt="1"/>
            <p:custDataLst>
              <p:tags r:id="rId3"/>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3 Id5"/>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6768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3" hasCustomPrompt="1"/>
            <p:custDataLst>
              <p:tags r:id="rId4"/>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5" y="1443038"/>
            <a:ext cx="403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2592000"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3362400" y="1443038"/>
            <a:ext cx="2736775"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43638" y="1443038"/>
            <a:ext cx="2592387"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dtTextplatzhalter 13 Id7"/>
          <p:cNvSpPr>
            <a:spLocks noGrp="1"/>
          </p:cNvSpPr>
          <p:nvPr>
            <p:ph type="body" sz="quarter" idx="15" hasCustomPrompt="1"/>
            <p:custDataLst>
              <p:tags r:id="rId6"/>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8208962"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627063" y="3888000"/>
            <a:ext cx="8208962"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dtTextplatzhalter 13 Id6"/>
          <p:cNvSpPr>
            <a:spLocks noGrp="1"/>
          </p:cNvSpPr>
          <p:nvPr>
            <p:ph type="body" sz="quarter" idx="14" hasCustomPrompt="1"/>
            <p:custDataLst>
              <p:tags r:id="rId5"/>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en-US" noProof="0"/>
              <a:t>Click to edit Master title style</a:t>
            </a:r>
            <a:endParaRPr lang="en-US" noProof="0" dirty="0"/>
          </a:p>
        </p:txBody>
      </p:sp>
      <p:sp>
        <p:nvSpPr>
          <p:cNvPr id="3" name="cdtContent Placeholder 2 Id3"/>
          <p:cNvSpPr>
            <a:spLocks noGrp="1"/>
          </p:cNvSpPr>
          <p:nvPr>
            <p:ph idx="1"/>
            <p:custDataLst>
              <p:tags r:id="rId3"/>
            </p:custDataLst>
          </p:nvPr>
        </p:nvSpPr>
        <p:spPr>
          <a:xfrm>
            <a:off x="627063"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dtContent Placeholder 12 Id13"/>
          <p:cNvSpPr>
            <a:spLocks noGrp="1"/>
          </p:cNvSpPr>
          <p:nvPr>
            <p:ph sz="quarter" idx="13"/>
            <p:custDataLst>
              <p:tags r:id="rId4"/>
            </p:custDataLst>
          </p:nvPr>
        </p:nvSpPr>
        <p:spPr>
          <a:xfrm>
            <a:off x="4804024" y="1443038"/>
            <a:ext cx="4032000" cy="2300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dtContent Placeholder 11 Id12"/>
          <p:cNvSpPr>
            <a:spLocks noGrp="1"/>
          </p:cNvSpPr>
          <p:nvPr>
            <p:ph sz="quarter" idx="14"/>
            <p:custDataLst>
              <p:tags r:id="rId5"/>
            </p:custDataLst>
          </p:nvPr>
        </p:nvSpPr>
        <p:spPr>
          <a:xfrm>
            <a:off x="627063"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dtContent Placeholder 14 Id15"/>
          <p:cNvSpPr>
            <a:spLocks noGrp="1"/>
          </p:cNvSpPr>
          <p:nvPr>
            <p:ph sz="quarter" idx="15"/>
            <p:custDataLst>
              <p:tags r:id="rId6"/>
            </p:custDataLst>
          </p:nvPr>
        </p:nvSpPr>
        <p:spPr>
          <a:xfrm>
            <a:off x="4804025" y="3888000"/>
            <a:ext cx="4032000" cy="2304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dtTextplatzhalter 13 Id10"/>
          <p:cNvSpPr>
            <a:spLocks noGrp="1"/>
          </p:cNvSpPr>
          <p:nvPr>
            <p:ph type="body" sz="quarter" idx="16" hasCustomPrompt="1"/>
            <p:custDataLst>
              <p:tags r:id="rId7"/>
            </p:custDataLst>
          </p:nvPr>
        </p:nvSpPr>
        <p:spPr>
          <a:xfrm>
            <a:off x="10419751" y="1443038"/>
            <a:ext cx="1295999" cy="4748962"/>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noProof="0" dirty="0"/>
              <a:t>Click to edit the navigation text</a:t>
            </a:r>
          </a:p>
          <a:p>
            <a:pPr lvl="1"/>
            <a:r>
              <a:rPr lang="en-US" noProof="0" dirty="0"/>
              <a:t>active chapter</a:t>
            </a:r>
          </a:p>
          <a:p>
            <a:pPr lvl="2"/>
            <a:r>
              <a:rPr lang="en-US" noProof="0" dirty="0"/>
              <a:t>subchapter</a:t>
            </a:r>
          </a:p>
          <a:p>
            <a:pPr lvl="3"/>
            <a:r>
              <a:rPr lang="en-US" noProof="0" dirty="0"/>
              <a:t>active subchapter</a:t>
            </a:r>
          </a:p>
          <a:p>
            <a:pPr lvl="4"/>
            <a:r>
              <a:rPr lang="en-US" noProof="0" dirty="0"/>
              <a:t>subchapter</a:t>
            </a:r>
          </a:p>
          <a:p>
            <a:pPr lvl="5"/>
            <a:r>
              <a:rPr lang="en-US" noProof="0" dirty="0"/>
              <a:t>active subchapter</a:t>
            </a:r>
          </a:p>
        </p:txBody>
      </p:sp>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title picture">
    <p:spTree>
      <p:nvGrpSpPr>
        <p:cNvPr id="1" name=""/>
        <p:cNvGrpSpPr/>
        <p:nvPr/>
      </p:nvGrpSpPr>
      <p:grpSpPr>
        <a:xfrm>
          <a:off x="0" y="0"/>
          <a:ext cx="0" cy="0"/>
          <a:chOff x="0" y="0"/>
          <a:chExt cx="0" cy="0"/>
        </a:xfrm>
      </p:grpSpPr>
      <p:sp>
        <p:nvSpPr>
          <p:cNvPr id="4" name="cdtRectangle 115 Id57350"/>
          <p:cNvSpPr>
            <a:spLocks noGrp="1" noChangeArrowheads="1"/>
          </p:cNvSpPr>
          <p:nvPr>
            <p:ph type="ctrTitle"/>
            <p:custDataLst>
              <p:tags r:id="rId1"/>
            </p:custDataLst>
          </p:nvPr>
        </p:nvSpPr>
        <p:spPr bwMode="ltGray">
          <a:xfrm>
            <a:off x="627063" y="3891286"/>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5"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8" name="Group 33"/>
          <p:cNvGrpSpPr>
            <a:grpSpLocks noChangeAspect="1"/>
          </p:cNvGrpSpPr>
          <p:nvPr userDrawn="1"/>
        </p:nvGrpSpPr>
        <p:grpSpPr bwMode="gray">
          <a:xfrm>
            <a:off x="9555163" y="323850"/>
            <a:ext cx="2159000" cy="914400"/>
            <a:chOff x="6019" y="204"/>
            <a:chExt cx="1360" cy="576"/>
          </a:xfrm>
        </p:grpSpPr>
        <p:sp>
          <p:nvSpPr>
            <p:cNvPr id="29"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90537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endParaRPr lang="en-US" noProof="0" dirty="0"/>
          </a:p>
        </p:txBody>
      </p:sp>
      <p:sp>
        <p:nvSpPr>
          <p:cNvPr id="4" name="cdtText Placeholder 12 Id13"/>
          <p:cNvSpPr>
            <a:spLocks noGrp="1"/>
          </p:cNvSpPr>
          <p:nvPr>
            <p:ph type="body" sz="quarter" idx="14" hasCustomPrompt="1"/>
            <p:custDataLst>
              <p:tags r:id="rId1"/>
            </p:custDataLst>
          </p:nvPr>
        </p:nvSpPr>
        <p:spPr bwMode="auto">
          <a:xfrm>
            <a:off x="4658996" y="1440000"/>
            <a:ext cx="7539354" cy="4752000"/>
          </a:xfrm>
          <a:solidFill>
            <a:srgbClr val="DFE6E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40000"/>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7903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8" name="Textplatzhalter 57343"/>
          <p:cNvSpPr>
            <a:spLocks noGrp="1"/>
          </p:cNvSpPr>
          <p:nvPr>
            <p:ph type="body" sz="quarter" idx="12" hasCustomPrompt="1"/>
          </p:nvPr>
        </p:nvSpPr>
        <p:spPr bwMode="gray">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en-US" noProof="0" dirty="0"/>
              <a:t>Please insert URL</a:t>
            </a:r>
          </a:p>
        </p:txBody>
      </p:sp>
      <p:sp>
        <p:nvSpPr>
          <p:cNvPr id="11" name="Textplatzhalter 57343"/>
          <p:cNvSpPr>
            <a:spLocks noGrp="1"/>
          </p:cNvSpPr>
          <p:nvPr>
            <p:ph type="body" sz="quarter" idx="13" hasCustomPrompt="1"/>
          </p:nvPr>
        </p:nvSpPr>
        <p:spPr>
          <a:xfrm>
            <a:off x="627062" y="5907600"/>
            <a:ext cx="3311525" cy="324000"/>
          </a:xfrm>
        </p:spPr>
        <p:txBody>
          <a:bodyPr lIns="216000" tIns="90000" rIns="0" bIns="46800"/>
          <a:lstStyle>
            <a:lvl1pPr algn="l">
              <a:lnSpc>
                <a:spcPct val="100000"/>
              </a:lnSpc>
              <a:defRPr sz="1000" b="1"/>
            </a:lvl1pPr>
            <a:lvl2pPr marL="1588" indent="0">
              <a:buNone/>
              <a:defRPr/>
            </a:lvl2pPr>
          </a:lstStyle>
          <a:p>
            <a:pPr lvl="0"/>
            <a:r>
              <a:rPr lang="en-US" noProof="0" dirty="0"/>
              <a:t>Please insert confidentiality note</a:t>
            </a:r>
          </a:p>
        </p:txBody>
      </p:sp>
      <p:grpSp>
        <p:nvGrpSpPr>
          <p:cNvPr id="82" name="Gruppieren 81"/>
          <p:cNvGrpSpPr/>
          <p:nvPr userDrawn="1"/>
        </p:nvGrpSpPr>
        <p:grpSpPr>
          <a:xfrm>
            <a:off x="-216000" y="-216000"/>
            <a:ext cx="12628800" cy="7290000"/>
            <a:chOff x="-216000" y="-216000"/>
            <a:chExt cx="12628800" cy="7290000"/>
          </a:xfrm>
        </p:grpSpPr>
        <p:cxnSp>
          <p:nvCxnSpPr>
            <p:cNvPr id="83" name="Gerade Verbindung 8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Gerade Verbindung 103"/>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9" name="Group 33"/>
          <p:cNvGrpSpPr>
            <a:grpSpLocks noChangeAspect="1"/>
          </p:cNvGrpSpPr>
          <p:nvPr userDrawn="1"/>
        </p:nvGrpSpPr>
        <p:grpSpPr bwMode="gray">
          <a:xfrm>
            <a:off x="9555163" y="323850"/>
            <a:ext cx="2159000" cy="914400"/>
            <a:chOff x="6019" y="204"/>
            <a:chExt cx="1360" cy="576"/>
          </a:xfrm>
        </p:grpSpPr>
        <p:sp>
          <p:nvSpPr>
            <p:cNvPr id="30"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06417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title color fill">
    <p:bg>
      <p:bgPr>
        <a:solidFill>
          <a:schemeClr val="accent2"/>
        </a:solidFill>
        <a:effectLst/>
      </p:bgPr>
    </p:bg>
    <p:spTree>
      <p:nvGrpSpPr>
        <p:cNvPr id="1" name=""/>
        <p:cNvGrpSpPr/>
        <p:nvPr/>
      </p:nvGrpSpPr>
      <p:grpSpPr>
        <a:xfrm>
          <a:off x="0" y="0"/>
          <a:ext cx="0" cy="0"/>
          <a:chOff x="0" y="0"/>
          <a:chExt cx="0" cy="0"/>
        </a:xfrm>
      </p:grpSpPr>
      <p:sp>
        <p:nvSpPr>
          <p:cNvPr id="3" name="cdtRectangle 115 Id57350"/>
          <p:cNvSpPr>
            <a:spLocks noGrp="1" noChangeArrowheads="1"/>
          </p:cNvSpPr>
          <p:nvPr>
            <p:ph type="ctrTitle"/>
            <p:custDataLst>
              <p:tags r:id="rId1"/>
            </p:custDataLst>
          </p:nvPr>
        </p:nvSpPr>
        <p:spPr bwMode="ltGray">
          <a:xfrm>
            <a:off x="627063" y="3891600"/>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sp>
        <p:nvSpPr>
          <p:cNvPr id="4" name="cdtText Box 101 Id11"/>
          <p:cNvSpPr txBox="1">
            <a:spLocks noChangeArrowheads="1"/>
          </p:cNvSpPr>
          <p:nvPr userDrawn="1">
            <p:custDataLst>
              <p:tags r:id="rId2"/>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grpSp>
        <p:nvGrpSpPr>
          <p:cNvPr id="80" name="Gruppieren 79"/>
          <p:cNvGrpSpPr/>
          <p:nvPr userDrawn="1"/>
        </p:nvGrpSpPr>
        <p:grpSpPr>
          <a:xfrm>
            <a:off x="-216000" y="-216000"/>
            <a:ext cx="12628800" cy="7290000"/>
            <a:chOff x="-216000" y="-216000"/>
            <a:chExt cx="12628800" cy="7290000"/>
          </a:xfrm>
        </p:grpSpPr>
        <p:cxnSp>
          <p:nvCxnSpPr>
            <p:cNvPr id="81" name="Gerade Verbindung 80"/>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3080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Dynamic Petrol">
    <p:bg>
      <p:bg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0"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39833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title Blue light">
    <p:bg>
      <p:bgPr>
        <a:solidFill>
          <a:srgbClr val="50BED7"/>
        </a:solidFill>
        <a:effectLst/>
      </p:bgPr>
    </p:bg>
    <p:spTree>
      <p:nvGrpSpPr>
        <p:cNvPr id="1" name=""/>
        <p:cNvGrpSpPr/>
        <p:nvPr/>
      </p:nvGrpSpPr>
      <p:grpSpPr>
        <a:xfrm>
          <a:off x="0" y="0"/>
          <a:ext cx="0" cy="0"/>
          <a:chOff x="0" y="0"/>
          <a:chExt cx="0" cy="0"/>
        </a:xfrm>
      </p:grpSpPr>
      <p:sp>
        <p:nvSpPr>
          <p:cNvPr id="4" name="cdtText Box 101 Id11"/>
          <p:cNvSpPr txBox="1">
            <a:spLocks noChangeArrowheads="1"/>
          </p:cNvSpPr>
          <p:nvPr userDrawn="1">
            <p:custDataLst>
              <p:tags r:id="rId1"/>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en-US" sz="1100" b="1" noProof="0" dirty="0">
              <a:solidFill>
                <a:srgbClr val="990000"/>
              </a:solidFill>
            </a:endParaRPr>
          </a:p>
        </p:txBody>
      </p:sp>
      <p:sp>
        <p:nvSpPr>
          <p:cNvPr id="34" name="cdtRectangle 115 Id57350"/>
          <p:cNvSpPr>
            <a:spLocks noGrp="1" noChangeArrowheads="1"/>
          </p:cNvSpPr>
          <p:nvPr>
            <p:ph type="ctrTitle"/>
            <p:custDataLst>
              <p:tags r:id="rId2"/>
            </p:custDataLst>
          </p:nvPr>
        </p:nvSpPr>
        <p:spPr bwMode="auto">
          <a:xfrm>
            <a:off x="627063" y="3891600"/>
            <a:ext cx="6480000" cy="2340314"/>
          </a:xfrm>
          <a:no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noProof="0"/>
              <a:t>Click to edit Master title style</a:t>
            </a:r>
            <a:endParaRPr lang="en-US" noProof="0" dirty="0"/>
          </a:p>
        </p:txBody>
      </p:sp>
      <p:grpSp>
        <p:nvGrpSpPr>
          <p:cNvPr id="81" name="Gruppieren 80"/>
          <p:cNvGrpSpPr/>
          <p:nvPr userDrawn="1"/>
        </p:nvGrpSpPr>
        <p:grpSpPr>
          <a:xfrm>
            <a:off x="-216000" y="-216000"/>
            <a:ext cx="12628800" cy="7290000"/>
            <a:chOff x="-216000" y="-216000"/>
            <a:chExt cx="12628800" cy="7290000"/>
          </a:xfrm>
        </p:grpSpPr>
        <p:cxnSp>
          <p:nvCxnSpPr>
            <p:cNvPr id="82" name="Gerade Verbindung 81"/>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0" name="Gerade Verbindung 89"/>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1" name="Gerade Verbindung 90"/>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2" name="Gerade Verbindung 91"/>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3" name="Gerade Verbindung 92"/>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4" name="Gerade Verbindung 93"/>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5" name="Gerade Verbindung 94"/>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6" name="Gerade Verbindung 95"/>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7" name="Gerade Verbindung 96"/>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8" name="Gerade Verbindung 97"/>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9" name="Gerade Verbindung 98"/>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Gerade Verbindung 99"/>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Gerade Verbindung 100"/>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Gerade Verbindung 101"/>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Gerade Verbindung 102"/>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27" name="Group 33"/>
          <p:cNvGrpSpPr>
            <a:grpSpLocks noChangeAspect="1"/>
          </p:cNvGrpSpPr>
          <p:nvPr userDrawn="1"/>
        </p:nvGrpSpPr>
        <p:grpSpPr bwMode="gray">
          <a:xfrm>
            <a:off x="9555163" y="323850"/>
            <a:ext cx="2159000" cy="914400"/>
            <a:chOff x="6019" y="204"/>
            <a:chExt cx="1360" cy="576"/>
          </a:xfrm>
        </p:grpSpPr>
        <p:sp>
          <p:nvSpPr>
            <p:cNvPr id="2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9"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65548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Inde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dirty="0"/>
              <a:t>Click to edit Master title style</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en-US" noProof="0"/>
              <a:t>Click icon to add picture</a:t>
            </a:r>
            <a:endParaRPr lang="en-US" noProof="0" dirty="0"/>
          </a:p>
        </p:txBody>
      </p:sp>
    </p:spTree>
    <p:extLst>
      <p:ext uri="{BB962C8B-B14F-4D97-AF65-F5344CB8AC3E}">
        <p14:creationId xmlns:p14="http://schemas.microsoft.com/office/powerpoint/2010/main" val="15021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lvl1pPr>
              <a:defRPr/>
            </a:lvl1pPr>
          </a:lstStyle>
          <a:p>
            <a:r>
              <a:rPr lang="en-US" noProof="0" dirty="0"/>
              <a:t>Click to edit Master title style</a:t>
            </a:r>
          </a:p>
        </p:txBody>
      </p:sp>
      <p:sp>
        <p:nvSpPr>
          <p:cNvPr id="13" name="cdtText Placeholder 12 Id13"/>
          <p:cNvSpPr>
            <a:spLocks noGrp="1"/>
          </p:cNvSpPr>
          <p:nvPr>
            <p:ph type="body" sz="quarter" idx="13"/>
            <p:custDataLst>
              <p:tags r:id="rId3"/>
            </p:custDataLst>
          </p:nvPr>
        </p:nvSpPr>
        <p:spPr>
          <a:xfrm>
            <a:off x="627063" y="1443038"/>
            <a:ext cx="3887914" cy="474896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dtTextplatzhalter 12 Id5"/>
          <p:cNvSpPr>
            <a:spLocks noGrp="1"/>
          </p:cNvSpPr>
          <p:nvPr>
            <p:ph type="body" sz="quarter" idx="14" hasCustomPrompt="1"/>
            <p:custDataLst>
              <p:tags r:id="rId4"/>
            </p:custDataLst>
          </p:nvPr>
        </p:nvSpPr>
        <p:spPr bwMode="auto">
          <a:xfrm>
            <a:off x="4658995" y="1440000"/>
            <a:ext cx="7539355"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noProof="0" dirty="0"/>
              <a:t>Click to edit the toc / contact</a:t>
            </a:r>
          </a:p>
          <a:p>
            <a:pPr lvl="1"/>
            <a:r>
              <a:rPr lang="en-US" noProof="0" dirty="0"/>
              <a:t>chapter</a:t>
            </a:r>
          </a:p>
          <a:p>
            <a:pPr lvl="2"/>
            <a:r>
              <a:rPr lang="en-US" noProof="0" dirty="0"/>
              <a:t>active chapter</a:t>
            </a:r>
          </a:p>
          <a:p>
            <a:pPr lvl="3"/>
            <a:r>
              <a:rPr lang="en-US" noProof="0" dirty="0"/>
              <a:t>subchapter</a:t>
            </a:r>
          </a:p>
          <a:p>
            <a:pPr lvl="4"/>
            <a:r>
              <a:rPr lang="en-US" noProof="0" dirty="0"/>
              <a:t>active subchapter</a:t>
            </a:r>
          </a:p>
        </p:txBody>
      </p:sp>
    </p:spTree>
    <p:custDataLst>
      <p:custData r:id="rId1"/>
    </p:custData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55" Type="http://schemas.openxmlformats.org/officeDocument/2006/relationships/tags" Target="../tags/tag2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59" Type="http://schemas.openxmlformats.org/officeDocument/2006/relationships/tags" Target="../tags/tag2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54"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8" Type="http://schemas.openxmlformats.org/officeDocument/2006/relationships/tags" Target="../tags/tag2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57" Type="http://schemas.openxmlformats.org/officeDocument/2006/relationships/tags" Target="../tags/tag2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4.xml"/><Relationship Id="rId52" Type="http://schemas.openxmlformats.org/officeDocument/2006/relationships/tags" Target="../tags/tag22.xml"/><Relationship Id="rId60" Type="http://schemas.openxmlformats.org/officeDocument/2006/relationships/tags" Target="../tags/tag3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56" Type="http://schemas.openxmlformats.org/officeDocument/2006/relationships/tags" Target="../tags/tag26.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32"/>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079" name="cdtRectangle 116 Id3079"/>
          <p:cNvSpPr>
            <a:spLocks noGrp="1" noChangeArrowheads="1"/>
          </p:cNvSpPr>
          <p:nvPr>
            <p:ph type="body" idx="1"/>
            <p:custDataLst>
              <p:tags r:id="rId33"/>
            </p:custDataLst>
          </p:nvPr>
        </p:nvSpPr>
        <p:spPr bwMode="auto">
          <a:xfrm>
            <a:off x="627063" y="1443037"/>
            <a:ext cx="8208962" cy="475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noProof="0" dirty="0"/>
              <a:t>Click </a:t>
            </a:r>
            <a:r>
              <a:rPr lang="de-DE" noProof="0" dirty="0" err="1"/>
              <a:t>to</a:t>
            </a:r>
            <a:r>
              <a:rPr lang="de-DE" noProof="0" dirty="0"/>
              <a:t> </a:t>
            </a:r>
            <a:r>
              <a:rPr lang="de-DE" noProof="0" dirty="0" err="1"/>
              <a:t>edit</a:t>
            </a:r>
            <a:r>
              <a:rPr lang="de-DE" noProof="0" dirty="0"/>
              <a:t> Master </a:t>
            </a:r>
            <a:r>
              <a:rPr lang="de-DE" noProof="0" dirty="0" err="1"/>
              <a:t>text</a:t>
            </a:r>
            <a:r>
              <a:rPr lang="de-DE" noProof="0" dirty="0"/>
              <a:t> </a:t>
            </a:r>
            <a:r>
              <a:rPr lang="de-DE" noProof="0" dirty="0" err="1"/>
              <a: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a:t>
            </a:r>
            <a:r>
              <a:rPr lang="de-DE" noProof="0" dirty="0"/>
              <a:t> </a:t>
            </a:r>
            <a:r>
              <a:rPr lang="de-DE" noProof="0" dirty="0" err="1"/>
              <a:t>level</a:t>
            </a:r>
            <a:endParaRPr lang="de-DE" noProof="0" dirty="0"/>
          </a:p>
          <a:p>
            <a:pPr lvl="4"/>
            <a:r>
              <a:rPr lang="de-DE" noProof="0" dirty="0" err="1"/>
              <a:t>Fifth</a:t>
            </a:r>
            <a:r>
              <a:rPr lang="de-DE" noProof="0" dirty="0"/>
              <a:t> </a:t>
            </a:r>
            <a:r>
              <a:rPr lang="de-DE" noProof="0" dirty="0" err="1"/>
              <a:t>level</a:t>
            </a:r>
            <a:endParaRPr lang="de-DE" noProof="0" dirty="0"/>
          </a:p>
        </p:txBody>
      </p:sp>
      <p:cxnSp>
        <p:nvCxnSpPr>
          <p:cNvPr id="3072" name="cdtMasterTags_CL1 Id3072"/>
          <p:cNvCxnSpPr/>
          <p:nvPr>
            <p:custDataLst>
              <p:tags r:id="rId3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cdtText Box 133 Id16"/>
          <p:cNvSpPr txBox="1">
            <a:spLocks noChangeArrowheads="1"/>
          </p:cNvSpPr>
          <p:nvPr>
            <p:custDataLst>
              <p:tags r:id="rId57"/>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r>
              <a:rPr lang="de-DE" sz="1000" b="1" noProof="0" dirty="0">
                <a:solidFill>
                  <a:srgbClr val="879BAA"/>
                </a:solidFill>
              </a:rPr>
              <a:t>Frei verwendbar für Bildungs-/F&amp;E Einrichtungen. © Siemens  </a:t>
            </a:r>
            <a:r>
              <a:rPr lang="de-DE" sz="1000" b="1" noProof="0" dirty="0" smtClean="0">
                <a:solidFill>
                  <a:srgbClr val="879BAA"/>
                </a:solidFill>
              </a:rPr>
              <a:t>2020. </a:t>
            </a:r>
            <a:r>
              <a:rPr lang="de-DE" sz="1000" b="1" noProof="0" dirty="0">
                <a:solidFill>
                  <a:srgbClr val="879BAA"/>
                </a:solidFill>
              </a:rPr>
              <a:t>Alle Rechte vorbehalten.</a:t>
            </a:r>
          </a:p>
        </p:txBody>
      </p:sp>
      <p:sp>
        <p:nvSpPr>
          <p:cNvPr id="64" name="cdtTextBox 12 Id17"/>
          <p:cNvSpPr txBox="1"/>
          <p:nvPr>
            <p:custDataLst>
              <p:tags r:id="rId58"/>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r>
              <a:rPr lang="de-DE" sz="1000" noProof="0" dirty="0">
                <a:solidFill>
                  <a:srgbClr val="000000"/>
                </a:solidFill>
              </a:rPr>
              <a:t>Version </a:t>
            </a:r>
            <a:r>
              <a:rPr lang="de-DE" sz="1000" noProof="0" dirty="0" smtClean="0">
                <a:solidFill>
                  <a:srgbClr val="000000"/>
                </a:solidFill>
              </a:rPr>
              <a:t>02/2020</a:t>
            </a:r>
            <a:endParaRPr lang="de-DE" sz="1000" noProof="0" dirty="0">
              <a:solidFill>
                <a:srgbClr val="000000"/>
              </a:solidFill>
            </a:endParaRPr>
          </a:p>
        </p:txBody>
      </p:sp>
      <p:sp>
        <p:nvSpPr>
          <p:cNvPr id="65" name="cdtTextBox 11 Id18"/>
          <p:cNvSpPr txBox="1"/>
          <p:nvPr>
            <p:custDataLst>
              <p:tags r:id="rId59"/>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dirty="0">
                <a:solidFill>
                  <a:srgbClr val="000000"/>
                </a:solidFill>
              </a:rPr>
              <a:t>Seite </a:t>
            </a:r>
            <a:fld id="{91E7552C-A157-4A4F-8E99-698C0325FC94}" type="slidenum">
              <a:rPr lang="de-DE" sz="1000" noProof="0" smtClean="0">
                <a:solidFill>
                  <a:srgbClr val="000000"/>
                </a:solidFill>
              </a:rPr>
              <a:pPr>
                <a:lnSpc>
                  <a:spcPct val="110000"/>
                </a:lnSpc>
                <a:spcBef>
                  <a:spcPts val="0"/>
                </a:spcBef>
              </a:pPr>
              <a:t>‹Nr.›</a:t>
            </a:fld>
            <a:endParaRPr lang="de-DE" sz="1000" noProof="0" dirty="0">
              <a:solidFill>
                <a:srgbClr val="000000"/>
              </a:solidFill>
            </a:endParaRPr>
          </a:p>
        </p:txBody>
      </p:sp>
      <p:sp>
        <p:nvSpPr>
          <p:cNvPr id="66" name="cdtTextBox 13 Id19"/>
          <p:cNvSpPr txBox="1"/>
          <p:nvPr>
            <p:custDataLst>
              <p:tags r:id="rId60"/>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dirty="0">
                <a:solidFill>
                  <a:srgbClr val="000000"/>
                </a:solidFill>
              </a:rPr>
              <a:t>p01-p02-slides-pcs7-v9-tud-0719-de</a:t>
            </a:r>
          </a:p>
        </p:txBody>
      </p:sp>
      <p:grpSp>
        <p:nvGrpSpPr>
          <p:cNvPr id="67" name="Gruppieren 66"/>
          <p:cNvGrpSpPr/>
          <p:nvPr/>
        </p:nvGrpSpPr>
        <p:grpSpPr>
          <a:xfrm>
            <a:off x="-216000" y="-216000"/>
            <a:ext cx="12628800" cy="7290000"/>
            <a:chOff x="-216000" y="-216000"/>
            <a:chExt cx="12628800" cy="7290000"/>
          </a:xfrm>
        </p:grpSpPr>
        <p:cxnSp>
          <p:nvCxnSpPr>
            <p:cNvPr id="68" name="Gerade Verbindung 67"/>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8" name="Gerade Verbindung 77"/>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9" name="Gerade Verbindung 78"/>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0" name="Gerade Verbindung 79"/>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1" name="Gerade Verbindung 80"/>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2" name="Gerade Verbindung 81"/>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3" name="Gerade Verbindung 82"/>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4" name="Gerade Verbindung 83"/>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5" name="Gerade Verbindung 84"/>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6" name="Gerade Verbindung 85"/>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7" name="Gerade Verbindung 86"/>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8" name="Gerade Verbindung 87"/>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9" name="Gerade Verbindung 88"/>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5" name="Group 33"/>
          <p:cNvGrpSpPr>
            <a:grpSpLocks noChangeAspect="1"/>
          </p:cNvGrpSpPr>
          <p:nvPr userDrawn="1"/>
        </p:nvGrpSpPr>
        <p:grpSpPr bwMode="gray">
          <a:xfrm>
            <a:off x="9555163" y="323850"/>
            <a:ext cx="2159000" cy="914400"/>
            <a:chOff x="6019" y="204"/>
            <a:chExt cx="1360" cy="576"/>
          </a:xfrm>
        </p:grpSpPr>
        <p:sp>
          <p:nvSpPr>
            <p:cNvPr id="56"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7"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8"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59"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0"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1"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62"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0"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1"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2"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3"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4"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5"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6"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7"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8"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99"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0"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1"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2"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3"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4"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5"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6"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7"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8"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sp>
          <p:nvSpPr>
            <p:cNvPr id="109"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spTree>
  </p:cSld>
  <p:clrMap bg1="lt1" tx1="dk1" bg2="lt2" tx2="dk2" accent1="accent1" accent2="accent2" accent3="accent3" accent4="accent4" accent5="accent5" accent6="accent6" hlink="hlink" folHlink="folHlink"/>
  <p:sldLayoutIdLst>
    <p:sldLayoutId id="2147483716" r:id="rId1"/>
    <p:sldLayoutId id="2147483718" r:id="rId2"/>
    <p:sldLayoutId id="2147483708" r:id="rId3"/>
    <p:sldLayoutId id="2147483702" r:id="rId4"/>
    <p:sldLayoutId id="2147483709" r:id="rId5"/>
    <p:sldLayoutId id="2147483710" r:id="rId6"/>
    <p:sldLayoutId id="2147483711" r:id="rId7"/>
    <p:sldLayoutId id="2147483703" r:id="rId8"/>
    <p:sldLayoutId id="2147483679" r:id="rId9"/>
    <p:sldLayoutId id="2147483695" r:id="rId10"/>
    <p:sldLayoutId id="2147483705" r:id="rId11"/>
    <p:sldLayoutId id="2147483706" r:id="rId12"/>
    <p:sldLayoutId id="2147483713" r:id="rId13"/>
    <p:sldLayoutId id="2147483712" r:id="rId14"/>
    <p:sldLayoutId id="2147483670" r:id="rId15"/>
    <p:sldLayoutId id="2147483692" r:id="rId16"/>
    <p:sldLayoutId id="2147483696" r:id="rId17"/>
    <p:sldLayoutId id="2147483707" r:id="rId18"/>
    <p:sldLayoutId id="2147483715" r:id="rId19"/>
    <p:sldLayoutId id="2147483683" r:id="rId20"/>
    <p:sldLayoutId id="2147483681" r:id="rId21"/>
    <p:sldLayoutId id="2147483697" r:id="rId22"/>
    <p:sldLayoutId id="2147483691" r:id="rId23"/>
    <p:sldLayoutId id="2147483693" r:id="rId24"/>
    <p:sldLayoutId id="2147483684" r:id="rId25"/>
    <p:sldLayoutId id="2147483685" r:id="rId26"/>
    <p:sldLayoutId id="2147483694" r:id="rId27"/>
    <p:sldLayoutId id="2147483686" r:id="rId28"/>
    <p:sldLayoutId id="2147483688" r:id="rId29"/>
    <p:sldLayoutId id="2147483704" r:id="rId30"/>
  </p:sldLayoutIdLst>
  <p:hf hd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05.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7.xml"/><Relationship Id="rId7" Type="http://schemas.openxmlformats.org/officeDocument/2006/relationships/image" Target="../media/image7.emf"/><Relationship Id="rId2" Type="http://schemas.openxmlformats.org/officeDocument/2006/relationships/tags" Target="../tags/tag10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1.xml"/><Relationship Id="rId10"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09.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12.xml"/><Relationship Id="rId7" Type="http://schemas.openxmlformats.org/officeDocument/2006/relationships/image" Target="../media/image7.emf"/><Relationship Id="rId2" Type="http://schemas.openxmlformats.org/officeDocument/2006/relationships/tags" Target="../tags/tag11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5.xml"/><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13.xml"/></Relationships>
</file>

<file path=ppt/slides/_rels/slide17.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7.emf"/><Relationship Id="rId2" Type="http://schemas.openxmlformats.org/officeDocument/2006/relationships/tags" Target="../tags/tag1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7.xml"/><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11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9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1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7.emf"/><Relationship Id="rId2" Type="http://schemas.openxmlformats.org/officeDocument/2006/relationships/tags" Target="../tags/tag1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2.xml"/><Relationship Id="rId4"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1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1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1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1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1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12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1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9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129.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1.xml"/><Relationship Id="rId7" Type="http://schemas.openxmlformats.org/officeDocument/2006/relationships/image" Target="../media/image7.emf"/><Relationship Id="rId2" Type="http://schemas.openxmlformats.org/officeDocument/2006/relationships/tags" Target="../tags/tag13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1.xml"/><Relationship Id="rId4"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1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1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13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135.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136.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137.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9.xml"/><Relationship Id="rId7" Type="http://schemas.openxmlformats.org/officeDocument/2006/relationships/image" Target="../media/image7.emf"/><Relationship Id="rId2" Type="http://schemas.openxmlformats.org/officeDocument/2006/relationships/tags" Target="../tags/tag13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38.xml"/><Relationship Id="rId4"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1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9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14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1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tags" Target="../tags/tag1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144.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145.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1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1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148.xml"/></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0.xml"/><Relationship Id="rId7" Type="http://schemas.openxmlformats.org/officeDocument/2006/relationships/image" Target="../media/image7.emf"/><Relationship Id="rId12" Type="http://schemas.openxmlformats.org/officeDocument/2006/relationships/image" Target="../media/image10.png"/><Relationship Id="rId2" Type="http://schemas.openxmlformats.org/officeDocument/2006/relationships/tags" Target="../tags/tag149.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microsoft.com/office/2007/relationships/hdphoto" Target="../media/hdphoto1.wdp"/><Relationship Id="rId5" Type="http://schemas.openxmlformats.org/officeDocument/2006/relationships/notesSlide" Target="../notesSlides/notesSlide48.xml"/><Relationship Id="rId10" Type="http://schemas.openxmlformats.org/officeDocument/2006/relationships/image" Target="../media/image27.png"/><Relationship Id="rId4" Type="http://schemas.openxmlformats.org/officeDocument/2006/relationships/slideLayout" Target="../slideLayouts/slideLayout15.xml"/><Relationship Id="rId9"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15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00.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tags" Target="../tags/tag1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tags" Target="../tags/tag153.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156.xml"/><Relationship Id="rId7" Type="http://schemas.openxmlformats.org/officeDocument/2006/relationships/slideLayout" Target="../slideLayouts/slideLayout3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2.png"/><Relationship Id="rId4" Type="http://schemas.openxmlformats.org/officeDocument/2006/relationships/tags" Target="../tags/tag157.xml"/><Relationship Id="rId9"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0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0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27063" y="3631459"/>
            <a:ext cx="8208962" cy="2171036"/>
          </a:xfrm>
        </p:spPr>
        <p:txBody>
          <a:bodyPr/>
          <a:lstStyle/>
          <a:p>
            <a:r>
              <a:rPr lang="de-DE" dirty="0"/>
              <a:t>Hochschul-Lehrunterlagen </a:t>
            </a:r>
            <a:br>
              <a:rPr lang="de-DE" dirty="0"/>
            </a:br>
            <a:r>
              <a:rPr lang="de-DE" dirty="0"/>
              <a:t>für SIMATIC PCS 7 </a:t>
            </a:r>
            <a:r>
              <a:rPr lang="en-US" noProof="0" dirty="0"/>
              <a:t/>
            </a:r>
            <a:br>
              <a:rPr lang="en-US" noProof="0" dirty="0"/>
            </a:br>
            <a:r>
              <a:rPr lang="en-US" sz="1100" b="0" noProof="0" dirty="0"/>
              <a:t/>
            </a:r>
            <a:br>
              <a:rPr lang="en-US" sz="1100" b="0" noProof="0" dirty="0"/>
            </a:br>
            <a:r>
              <a:rPr lang="en-US" sz="2200" b="0" dirty="0"/>
              <a:t>Siemens Automation Cooperates with Education | </a:t>
            </a:r>
            <a:r>
              <a:rPr lang="en-US" sz="2200" b="0" dirty="0" smtClean="0"/>
              <a:t>02/2020</a:t>
            </a:r>
            <a:endParaRPr lang="en-US" sz="2200" b="0" noProof="0" dirty="0"/>
          </a:p>
        </p:txBody>
      </p:sp>
      <p:sp>
        <p:nvSpPr>
          <p:cNvPr id="13" name="Textplatzhalter 12"/>
          <p:cNvSpPr>
            <a:spLocks noGrp="1"/>
          </p:cNvSpPr>
          <p:nvPr>
            <p:ph type="body" sz="quarter" idx="12"/>
          </p:nvPr>
        </p:nvSpPr>
        <p:spPr>
          <a:xfrm>
            <a:off x="627063" y="5907600"/>
            <a:ext cx="8208962" cy="324000"/>
          </a:xfrm>
        </p:spPr>
        <p:txBody>
          <a:bodyPr/>
          <a:lstStyle/>
          <a:p>
            <a:r>
              <a:rPr lang="en-US" noProof="0" dirty="0"/>
              <a:t>siemens.de/</a:t>
            </a:r>
            <a:r>
              <a:rPr lang="en-US" noProof="0" dirty="0" err="1"/>
              <a:t>sce</a:t>
            </a:r>
            <a:endParaRPr lang="en-US" noProof="0" dirty="0"/>
          </a:p>
        </p:txBody>
      </p:sp>
      <p:sp>
        <p:nvSpPr>
          <p:cNvPr id="14" name="Textplatzhalter 13"/>
          <p:cNvSpPr>
            <a:spLocks noGrp="1"/>
          </p:cNvSpPr>
          <p:nvPr>
            <p:ph type="body" sz="quarter" idx="13"/>
          </p:nvPr>
        </p:nvSpPr>
        <p:spPr>
          <a:xfrm>
            <a:off x="627062" y="5907600"/>
            <a:ext cx="5940165" cy="324000"/>
          </a:xfrm>
        </p:spPr>
        <p:txBody>
          <a:bodyPr/>
          <a:lstStyle/>
          <a:p>
            <a:r>
              <a:rPr lang="de-DE" dirty="0"/>
              <a:t>Frei verwendbar für Bildungs-/F&amp;E Einrichtungen. © Siemens </a:t>
            </a:r>
            <a:r>
              <a:rPr lang="de-DE" dirty="0" smtClean="0"/>
              <a:t>2020. </a:t>
            </a:r>
            <a:r>
              <a:rPr lang="de-DE" dirty="0"/>
              <a:t>Alle Rechte vorbehalten.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00" y="2167200"/>
            <a:ext cx="1818000" cy="912665"/>
          </a:xfrm>
          <a:prstGeom prst="rect">
            <a:avLst/>
          </a:prstGeom>
        </p:spPr>
      </p:pic>
    </p:spTree>
    <p:custDataLst>
      <p:tags r:id="rId1"/>
    </p:custDataLst>
    <p:extLst>
      <p:ext uri="{BB962C8B-B14F-4D97-AF65-F5344CB8AC3E}">
        <p14:creationId xmlns:p14="http://schemas.microsoft.com/office/powerpoint/2010/main" val="10917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P01-02 Hardwarekonfiguration</a:t>
            </a:r>
          </a:p>
        </p:txBody>
      </p:sp>
      <p:sp>
        <p:nvSpPr>
          <p:cNvPr id="2" name="Inhaltsplatzhalter 1"/>
          <p:cNvSpPr>
            <a:spLocks noGrp="1"/>
          </p:cNvSpPr>
          <p:nvPr>
            <p:ph idx="1"/>
          </p:nvPr>
        </p:nvSpPr>
        <p:spPr>
          <a:xfrm>
            <a:off x="6243637" y="1922529"/>
            <a:ext cx="5463966" cy="4278312"/>
          </a:xfrm>
        </p:spPr>
        <p:txBody>
          <a:bodyPr/>
          <a:lstStyle/>
          <a:p>
            <a:pPr lvl="1">
              <a:spcBef>
                <a:spcPts val="600"/>
              </a:spcBef>
            </a:pPr>
            <a:r>
              <a:rPr lang="de-DE" sz="1600" dirty="0"/>
              <a:t>Komponente der Steuerungsebene ist typischerweise </a:t>
            </a:r>
            <a:br>
              <a:rPr lang="de-DE" sz="1600" dirty="0"/>
            </a:br>
            <a:r>
              <a:rPr lang="de-DE" sz="1600" dirty="0"/>
              <a:t>eine SPS</a:t>
            </a:r>
          </a:p>
          <a:p>
            <a:pPr lvl="1">
              <a:spcBef>
                <a:spcPts val="600"/>
              </a:spcBef>
            </a:pPr>
            <a:r>
              <a:rPr lang="de-DE" sz="1600" dirty="0"/>
              <a:t>Eingangs- und Ausgangssignale werden zyklisch eingelesen bzw. ausgegeben und im Prozessabbild zwischengespeichert</a:t>
            </a:r>
          </a:p>
          <a:p>
            <a:pPr lvl="1">
              <a:spcBef>
                <a:spcPts val="600"/>
              </a:spcBef>
            </a:pPr>
            <a:r>
              <a:rPr lang="de-DE" sz="1600" dirty="0"/>
              <a:t>Konsistenz der Signale während der </a:t>
            </a:r>
            <a:r>
              <a:rPr lang="de-DE" sz="1600" dirty="0" err="1"/>
              <a:t>Programmabarbei-tung</a:t>
            </a:r>
            <a:r>
              <a:rPr lang="de-DE" sz="1600" dirty="0"/>
              <a:t> durch Zugriff auf Prozessabbild</a:t>
            </a:r>
          </a:p>
          <a:p>
            <a:pPr>
              <a:spcBef>
                <a:spcPts val="600"/>
              </a:spcBef>
            </a:pPr>
            <a:endParaRPr lang="de-DE" sz="1600" dirty="0"/>
          </a:p>
        </p:txBody>
      </p:sp>
      <p:sp>
        <p:nvSpPr>
          <p:cNvPr id="11" name="Rectangle 10"/>
          <p:cNvSpPr>
            <a:spLocks noChangeArrowheads="1"/>
          </p:cNvSpPr>
          <p:nvPr/>
        </p:nvSpPr>
        <p:spPr bwMode="auto">
          <a:xfrm>
            <a:off x="626400" y="1447866"/>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Funktionsweise der SPS</a:t>
            </a:r>
          </a:p>
        </p:txBody>
      </p:sp>
      <p:grpSp>
        <p:nvGrpSpPr>
          <p:cNvPr id="4" name="Gruppieren 3"/>
          <p:cNvGrpSpPr/>
          <p:nvPr/>
        </p:nvGrpSpPr>
        <p:grpSpPr>
          <a:xfrm>
            <a:off x="627063" y="2089934"/>
            <a:ext cx="5457182" cy="4147378"/>
            <a:chOff x="627063" y="2054943"/>
            <a:chExt cx="5457182" cy="4147378"/>
          </a:xfrm>
        </p:grpSpPr>
        <p:sp>
          <p:nvSpPr>
            <p:cNvPr id="3" name="Rechteck 2"/>
            <p:cNvSpPr/>
            <p:nvPr/>
          </p:nvSpPr>
          <p:spPr bwMode="auto">
            <a:xfrm>
              <a:off x="2228745" y="2054943"/>
              <a:ext cx="2016000" cy="481781"/>
            </a:xfrm>
            <a:prstGeom prst="rect">
              <a:avLst/>
            </a:prstGeom>
            <a:solidFill>
              <a:srgbClr val="8CC3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200" b="1" dirty="0">
                  <a:solidFill>
                    <a:schemeClr val="tx1"/>
                  </a:solidFill>
                </a:rPr>
                <a:t>Initialisierung</a:t>
              </a:r>
            </a:p>
          </p:txBody>
        </p:sp>
        <p:sp>
          <p:nvSpPr>
            <p:cNvPr id="12" name="Rechteck 11"/>
            <p:cNvSpPr/>
            <p:nvPr/>
          </p:nvSpPr>
          <p:spPr bwMode="auto">
            <a:xfrm>
              <a:off x="2228745" y="2782530"/>
              <a:ext cx="2016000" cy="481781"/>
            </a:xfrm>
            <a:prstGeom prst="rect">
              <a:avLst/>
            </a:prstGeom>
            <a:solidFill>
              <a:srgbClr val="CDE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200" b="1" dirty="0">
                  <a:solidFill>
                    <a:schemeClr val="tx1"/>
                  </a:solidFill>
                </a:rPr>
                <a:t>Einlesen </a:t>
              </a:r>
              <a:r>
                <a:rPr lang="de-DE" sz="1200" b="1">
                  <a:solidFill>
                    <a:schemeClr val="tx1"/>
                  </a:solidFill>
                </a:rPr>
                <a:t>der Eingänge</a:t>
              </a:r>
              <a:endParaRPr lang="de-DE" sz="1200" b="1" dirty="0">
                <a:solidFill>
                  <a:schemeClr val="tx1"/>
                </a:solidFill>
              </a:endParaRPr>
            </a:p>
          </p:txBody>
        </p:sp>
        <p:sp>
          <p:nvSpPr>
            <p:cNvPr id="13" name="Rechteck 12"/>
            <p:cNvSpPr/>
            <p:nvPr/>
          </p:nvSpPr>
          <p:spPr bwMode="auto">
            <a:xfrm>
              <a:off x="2228745" y="4925950"/>
              <a:ext cx="2016000" cy="481781"/>
            </a:xfrm>
            <a:prstGeom prst="rect">
              <a:avLst/>
            </a:prstGeom>
            <a:solidFill>
              <a:srgbClr val="73B4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200" b="1" dirty="0">
                  <a:solidFill>
                    <a:schemeClr val="tx1"/>
                  </a:solidFill>
                </a:rPr>
                <a:t>Schreiben der Ausgänge</a:t>
              </a:r>
            </a:p>
          </p:txBody>
        </p:sp>
        <p:sp>
          <p:nvSpPr>
            <p:cNvPr id="14" name="Rechteck 13"/>
            <p:cNvSpPr/>
            <p:nvPr/>
          </p:nvSpPr>
          <p:spPr bwMode="auto">
            <a:xfrm>
              <a:off x="2228745" y="3478990"/>
              <a:ext cx="2016000" cy="1152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spcBef>
                  <a:spcPct val="0"/>
                </a:spcBef>
                <a:buFont typeface="Wingdings" charset="0"/>
                <a:buNone/>
              </a:pPr>
              <a:r>
                <a:rPr lang="de-DE" sz="1000" dirty="0">
                  <a:solidFill>
                    <a:schemeClr val="tx1"/>
                  </a:solidFill>
                </a:rPr>
                <a:t>Abarbeiten von Operationen der Programmbausteine</a:t>
              </a:r>
            </a:p>
            <a:p>
              <a:pPr>
                <a:spcBef>
                  <a:spcPct val="0"/>
                </a:spcBef>
                <a:buFont typeface="Wingdings" charset="0"/>
                <a:buNone/>
              </a:pPr>
              <a:r>
                <a:rPr lang="de-DE" sz="900" dirty="0">
                  <a:solidFill>
                    <a:schemeClr val="tx1"/>
                  </a:solidFill>
                </a:rPr>
                <a:t>Typische Bearbeitungszeiten:</a:t>
              </a:r>
            </a:p>
            <a:p>
              <a:pPr>
                <a:spcBef>
                  <a:spcPct val="0"/>
                </a:spcBef>
                <a:buFont typeface="Wingdings" charset="0"/>
                <a:buNone/>
                <a:tabLst>
                  <a:tab pos="538163" algn="l"/>
                </a:tabLst>
              </a:pPr>
              <a:r>
                <a:rPr lang="de-DE" sz="900" dirty="0">
                  <a:solidFill>
                    <a:schemeClr val="tx1"/>
                  </a:solidFill>
                </a:rPr>
                <a:t>1µs	Bitoperationen</a:t>
              </a:r>
              <a:br>
                <a:rPr lang="de-DE" sz="900" dirty="0">
                  <a:solidFill>
                    <a:schemeClr val="tx1"/>
                  </a:solidFill>
                </a:rPr>
              </a:br>
              <a:r>
                <a:rPr lang="de-DE" sz="900" dirty="0">
                  <a:solidFill>
                    <a:schemeClr val="tx1"/>
                  </a:solidFill>
                </a:rPr>
                <a:t>2µs	Wortoperationen</a:t>
              </a:r>
            </a:p>
            <a:p>
              <a:pPr>
                <a:spcBef>
                  <a:spcPct val="0"/>
                </a:spcBef>
                <a:tabLst>
                  <a:tab pos="538163" algn="l"/>
                </a:tabLst>
              </a:pPr>
              <a:r>
                <a:rPr lang="de-DE" sz="900" dirty="0">
                  <a:solidFill>
                    <a:schemeClr val="tx1"/>
                  </a:solidFill>
                </a:rPr>
                <a:t>12µs	Zeit/Zähloperationen</a:t>
              </a:r>
              <a:br>
                <a:rPr lang="de-DE" sz="900" dirty="0">
                  <a:solidFill>
                    <a:schemeClr val="tx1"/>
                  </a:solidFill>
                </a:rPr>
              </a:br>
              <a:r>
                <a:rPr lang="de-DE" sz="900" dirty="0">
                  <a:solidFill>
                    <a:schemeClr val="tx1"/>
                  </a:solidFill>
                </a:rPr>
                <a:t>3µs	Festpunktaddition</a:t>
              </a:r>
            </a:p>
            <a:p>
              <a:pPr>
                <a:spcBef>
                  <a:spcPct val="0"/>
                </a:spcBef>
                <a:tabLst>
                  <a:tab pos="538163" algn="l"/>
                </a:tabLst>
              </a:pPr>
              <a:r>
                <a:rPr lang="de-DE" sz="900" dirty="0">
                  <a:solidFill>
                    <a:schemeClr val="tx1"/>
                  </a:solidFill>
                </a:rPr>
                <a:t>50µs	Gleitpunktaddition</a:t>
              </a:r>
            </a:p>
          </p:txBody>
        </p:sp>
        <p:sp>
          <p:nvSpPr>
            <p:cNvPr id="15" name="Rechteck 14"/>
            <p:cNvSpPr/>
            <p:nvPr/>
          </p:nvSpPr>
          <p:spPr bwMode="auto">
            <a:xfrm>
              <a:off x="627063" y="2054943"/>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Ausgänge</a:t>
              </a:r>
            </a:p>
          </p:txBody>
        </p:sp>
        <p:sp>
          <p:nvSpPr>
            <p:cNvPr id="16" name="Rechteck 15"/>
            <p:cNvSpPr/>
            <p:nvPr/>
          </p:nvSpPr>
          <p:spPr bwMode="auto">
            <a:xfrm>
              <a:off x="5167643" y="2054943"/>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Prozessabbild</a:t>
              </a:r>
              <a:br>
                <a:rPr lang="de-DE" sz="900" dirty="0">
                  <a:solidFill>
                    <a:schemeClr val="tx1"/>
                  </a:solidFill>
                </a:rPr>
              </a:br>
              <a:r>
                <a:rPr lang="de-DE" sz="900" dirty="0">
                  <a:solidFill>
                    <a:schemeClr val="tx1"/>
                  </a:solidFill>
                </a:rPr>
                <a:t>Ausgänge</a:t>
              </a:r>
            </a:p>
          </p:txBody>
        </p:sp>
        <p:sp>
          <p:nvSpPr>
            <p:cNvPr id="17" name="Rechteck 16"/>
            <p:cNvSpPr/>
            <p:nvPr/>
          </p:nvSpPr>
          <p:spPr bwMode="auto">
            <a:xfrm>
              <a:off x="627063" y="278253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Eingänge</a:t>
              </a:r>
            </a:p>
          </p:txBody>
        </p:sp>
        <p:sp>
          <p:nvSpPr>
            <p:cNvPr id="18" name="Rechteck 17"/>
            <p:cNvSpPr/>
            <p:nvPr/>
          </p:nvSpPr>
          <p:spPr bwMode="auto">
            <a:xfrm>
              <a:off x="5167643" y="278253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Prozessabbild</a:t>
              </a:r>
              <a:br>
                <a:rPr lang="de-DE" sz="900" dirty="0">
                  <a:solidFill>
                    <a:schemeClr val="tx1"/>
                  </a:solidFill>
                </a:rPr>
              </a:br>
              <a:r>
                <a:rPr lang="de-DE" sz="900" dirty="0">
                  <a:solidFill>
                    <a:schemeClr val="tx1"/>
                  </a:solidFill>
                </a:rPr>
                <a:t>Eingänge</a:t>
              </a:r>
            </a:p>
          </p:txBody>
        </p:sp>
        <p:sp>
          <p:nvSpPr>
            <p:cNvPr id="19" name="Rechteck 18"/>
            <p:cNvSpPr/>
            <p:nvPr/>
          </p:nvSpPr>
          <p:spPr bwMode="auto">
            <a:xfrm>
              <a:off x="627063" y="492595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Ausgänge</a:t>
              </a:r>
            </a:p>
          </p:txBody>
        </p:sp>
        <p:sp>
          <p:nvSpPr>
            <p:cNvPr id="20" name="Rechteck 19"/>
            <p:cNvSpPr/>
            <p:nvPr/>
          </p:nvSpPr>
          <p:spPr bwMode="auto">
            <a:xfrm>
              <a:off x="5167643" y="492595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900" dirty="0">
                  <a:solidFill>
                    <a:schemeClr val="tx1"/>
                  </a:solidFill>
                </a:rPr>
                <a:t>Prozessabbild</a:t>
              </a:r>
              <a:br>
                <a:rPr lang="de-DE" sz="900" dirty="0">
                  <a:solidFill>
                    <a:schemeClr val="tx1"/>
                  </a:solidFill>
                </a:rPr>
              </a:br>
              <a:r>
                <a:rPr lang="de-DE" sz="900" dirty="0">
                  <a:solidFill>
                    <a:schemeClr val="tx1"/>
                  </a:solidFill>
                </a:rPr>
                <a:t>Ausgänge</a:t>
              </a:r>
            </a:p>
          </p:txBody>
        </p:sp>
        <p:cxnSp>
          <p:nvCxnSpPr>
            <p:cNvPr id="5" name="Gerade Verbindung mit Pfeil 4"/>
            <p:cNvCxnSpPr>
              <a:endCxn id="15" idx="3"/>
            </p:cNvCxnSpPr>
            <p:nvPr/>
          </p:nvCxnSpPr>
          <p:spPr bwMode="auto">
            <a:xfrm flipH="1">
              <a:off x="1543665" y="2295833"/>
              <a:ext cx="685080" cy="1"/>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mit Pfeil 23"/>
            <p:cNvCxnSpPr/>
            <p:nvPr/>
          </p:nvCxnSpPr>
          <p:spPr bwMode="auto">
            <a:xfrm flipH="1">
              <a:off x="1543665" y="5166840"/>
              <a:ext cx="685080" cy="0"/>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mit Pfeil 26"/>
            <p:cNvCxnSpPr>
              <a:stCxn id="3" idx="3"/>
              <a:endCxn id="16" idx="1"/>
            </p:cNvCxnSpPr>
            <p:nvPr/>
          </p:nvCxnSpPr>
          <p:spPr bwMode="auto">
            <a:xfrm>
              <a:off x="4244745" y="2295834"/>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Gerade Verbindung mit Pfeil 30"/>
            <p:cNvCxnSpPr>
              <a:endCxn id="18" idx="1"/>
            </p:cNvCxnSpPr>
            <p:nvPr/>
          </p:nvCxnSpPr>
          <p:spPr bwMode="auto">
            <a:xfrm>
              <a:off x="4244745" y="3023421"/>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rade Verbindung mit Pfeil 33"/>
            <p:cNvCxnSpPr/>
            <p:nvPr/>
          </p:nvCxnSpPr>
          <p:spPr bwMode="auto">
            <a:xfrm>
              <a:off x="4244745" y="5166840"/>
              <a:ext cx="922898" cy="1"/>
            </a:xfrm>
            <a:prstGeom prst="straightConnector1">
              <a:avLst/>
            </a:prstGeom>
            <a:solidFill>
              <a:schemeClr val="tx2"/>
            </a:solidFill>
            <a:ln w="19050"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mit Pfeil 36"/>
            <p:cNvCxnSpPr>
              <a:stCxn id="12" idx="1"/>
              <a:endCxn id="17" idx="3"/>
            </p:cNvCxnSpPr>
            <p:nvPr/>
          </p:nvCxnSpPr>
          <p:spPr bwMode="auto">
            <a:xfrm flipH="1">
              <a:off x="1543665" y="3023421"/>
              <a:ext cx="68508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0" name="Freihandform 29"/>
            <p:cNvSpPr/>
            <p:nvPr/>
          </p:nvSpPr>
          <p:spPr bwMode="auto">
            <a:xfrm>
              <a:off x="1740266" y="3175819"/>
              <a:ext cx="481823" cy="369332"/>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Lst>
              <a:ahLst/>
              <a:cxnLst>
                <a:cxn ang="0">
                  <a:pos x="connsiteX0" y="connsiteY0"/>
                </a:cxn>
                <a:cxn ang="0">
                  <a:pos x="connsiteX1" y="connsiteY1"/>
                </a:cxn>
                <a:cxn ang="0">
                  <a:pos x="connsiteX2" y="connsiteY2"/>
                </a:cxn>
              </a:cxnLst>
              <a:rect l="l" t="t" r="r" b="b"/>
              <a:pathLst>
                <a:path w="481823" h="1799304">
                  <a:moveTo>
                    <a:pt x="462159" y="1799304"/>
                  </a:moveTo>
                  <a:cubicBezTo>
                    <a:pt x="180301" y="1570703"/>
                    <a:pt x="-3234" y="1165123"/>
                    <a:pt x="43" y="865239"/>
                  </a:cubicBezTo>
                  <a:cubicBezTo>
                    <a:pt x="3320" y="565355"/>
                    <a:pt x="104920" y="194187"/>
                    <a:pt x="481823" y="0"/>
                  </a:cubicBezTo>
                </a:path>
              </a:pathLst>
            </a:custGeom>
            <a:noFill/>
            <a:ln w="19050">
              <a:solidFill>
                <a:srgbClr val="0F1923"/>
              </a:solidFill>
              <a:miter lim="800000"/>
              <a:headEnd type="non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41" name="Freihandform 40"/>
            <p:cNvSpPr/>
            <p:nvPr/>
          </p:nvSpPr>
          <p:spPr bwMode="auto">
            <a:xfrm flipH="1">
              <a:off x="4244745" y="3292179"/>
              <a:ext cx="1193092" cy="424160"/>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43" name="Freihandform 42"/>
            <p:cNvSpPr/>
            <p:nvPr/>
          </p:nvSpPr>
          <p:spPr bwMode="auto">
            <a:xfrm flipH="1" flipV="1">
              <a:off x="4244743" y="4008384"/>
              <a:ext cx="1467797" cy="917565"/>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cxnSp>
          <p:nvCxnSpPr>
            <p:cNvPr id="44" name="Gerade Verbindung mit Pfeil 43"/>
            <p:cNvCxnSpPr>
              <a:stCxn id="3" idx="2"/>
              <a:endCxn id="12" idx="0"/>
            </p:cNvCxnSpPr>
            <p:nvPr/>
          </p:nvCxnSpPr>
          <p:spPr bwMode="auto">
            <a:xfrm>
              <a:off x="3236745" y="2536724"/>
              <a:ext cx="0" cy="245806"/>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mit Pfeil 46"/>
            <p:cNvCxnSpPr>
              <a:stCxn id="12" idx="2"/>
              <a:endCxn id="14" idx="0"/>
            </p:cNvCxnSpPr>
            <p:nvPr/>
          </p:nvCxnSpPr>
          <p:spPr bwMode="auto">
            <a:xfrm>
              <a:off x="3236745" y="3264311"/>
              <a:ext cx="0" cy="214679"/>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rade Verbindung mit Pfeil 49"/>
            <p:cNvCxnSpPr>
              <a:stCxn id="14" idx="2"/>
              <a:endCxn id="13" idx="0"/>
            </p:cNvCxnSpPr>
            <p:nvPr/>
          </p:nvCxnSpPr>
          <p:spPr bwMode="auto">
            <a:xfrm>
              <a:off x="3236745" y="4630990"/>
              <a:ext cx="0" cy="294960"/>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0" name="Textfeld 39"/>
            <p:cNvSpPr txBox="1"/>
            <p:nvPr/>
          </p:nvSpPr>
          <p:spPr>
            <a:xfrm>
              <a:off x="627063" y="5592923"/>
              <a:ext cx="637995" cy="187424"/>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Legende:</a:t>
              </a:r>
            </a:p>
          </p:txBody>
        </p:sp>
        <p:sp>
          <p:nvSpPr>
            <p:cNvPr id="54" name="Textfeld 53"/>
            <p:cNvSpPr txBox="1"/>
            <p:nvPr/>
          </p:nvSpPr>
          <p:spPr>
            <a:xfrm>
              <a:off x="2228745" y="5592923"/>
              <a:ext cx="1481175" cy="609398"/>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Zugriff Hardware</a:t>
              </a:r>
            </a:p>
            <a:p>
              <a:pPr algn="l">
                <a:lnSpc>
                  <a:spcPct val="110000"/>
                </a:lnSpc>
                <a:spcBef>
                  <a:spcPts val="0"/>
                </a:spcBef>
              </a:pPr>
              <a:r>
                <a:rPr lang="de-DE" sz="1200" dirty="0">
                  <a:solidFill>
                    <a:schemeClr val="tx1"/>
                  </a:solidFill>
                </a:rPr>
                <a:t>Zugriff Prozessabbild</a:t>
              </a:r>
            </a:p>
            <a:p>
              <a:pPr algn="l">
                <a:lnSpc>
                  <a:spcPct val="110000"/>
                </a:lnSpc>
                <a:spcBef>
                  <a:spcPts val="0"/>
                </a:spcBef>
              </a:pPr>
              <a:r>
                <a:rPr lang="de-DE" sz="1200" dirty="0">
                  <a:solidFill>
                    <a:schemeClr val="tx1"/>
                  </a:solidFill>
                </a:rPr>
                <a:t>Abarbeitungssequenz</a:t>
              </a:r>
            </a:p>
          </p:txBody>
        </p:sp>
        <p:cxnSp>
          <p:nvCxnSpPr>
            <p:cNvPr id="56" name="Gerade Verbindung mit Pfeil 55"/>
            <p:cNvCxnSpPr/>
            <p:nvPr/>
          </p:nvCxnSpPr>
          <p:spPr bwMode="auto">
            <a:xfrm flipH="1">
              <a:off x="1543665" y="5686635"/>
              <a:ext cx="61200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mit Pfeil 56"/>
            <p:cNvCxnSpPr/>
            <p:nvPr/>
          </p:nvCxnSpPr>
          <p:spPr bwMode="auto">
            <a:xfrm flipH="1">
              <a:off x="1543665" y="5887790"/>
              <a:ext cx="612000" cy="0"/>
            </a:xfrm>
            <a:prstGeom prst="straightConnector1">
              <a:avLst/>
            </a:prstGeom>
            <a:solidFill>
              <a:schemeClr val="tx2"/>
            </a:solidFill>
            <a:ln w="19050" cap="flat" cmpd="sng" algn="ctr">
              <a:solidFill>
                <a:srgbClr val="000000"/>
              </a:solidFill>
              <a:prstDash val="dash"/>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mit Pfeil 57"/>
            <p:cNvCxnSpPr/>
            <p:nvPr/>
          </p:nvCxnSpPr>
          <p:spPr bwMode="auto">
            <a:xfrm flipH="1">
              <a:off x="1543665" y="6084435"/>
              <a:ext cx="612000" cy="0"/>
            </a:xfrm>
            <a:prstGeom prst="straightConnector1">
              <a:avLst/>
            </a:prstGeom>
            <a:solidFill>
              <a:schemeClr val="tx2"/>
            </a:solidFill>
            <a:ln w="19050" cap="flat" cmpd="sng" algn="ctr">
              <a:solidFill>
                <a:srgbClr val="0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36100885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3"/>
            </p:custDataLst>
            <p:extLst>
              <p:ext uri="{D42A27DB-BD31-4B8C-83A1-F6EECF244321}">
                <p14:modId xmlns:p14="http://schemas.microsoft.com/office/powerpoint/2010/main" val="3830954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3"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9459" name="Rectangle 10"/>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P01-02 Hardwarekonfiguration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AS1</a:t>
            </a:r>
          </a:p>
          <a:p>
            <a:pPr lvl="2">
              <a:spcBef>
                <a:spcPts val="600"/>
              </a:spcBef>
            </a:pPr>
            <a:r>
              <a:rPr lang="de-DE" sz="1600" dirty="0"/>
              <a:t>PS</a:t>
            </a:r>
          </a:p>
          <a:p>
            <a:pPr lvl="2">
              <a:spcBef>
                <a:spcPts val="600"/>
              </a:spcBef>
            </a:pPr>
            <a:r>
              <a:rPr lang="de-DE" sz="1600" dirty="0"/>
              <a:t>CPU (mit PROFIBUS)</a:t>
            </a:r>
          </a:p>
          <a:p>
            <a:pPr lvl="3">
              <a:spcBef>
                <a:spcPts val="600"/>
              </a:spcBef>
            </a:pPr>
            <a:r>
              <a:rPr lang="de-DE" sz="1600" dirty="0"/>
              <a:t>ET 200M (mit PROFIBUS)</a:t>
            </a:r>
          </a:p>
          <a:p>
            <a:pPr lvl="4">
              <a:spcBef>
                <a:spcPts val="600"/>
              </a:spcBef>
            </a:pPr>
            <a:r>
              <a:rPr lang="de-DE" sz="1600" dirty="0"/>
              <a:t>7x DI</a:t>
            </a:r>
          </a:p>
          <a:p>
            <a:pPr lvl="4">
              <a:spcBef>
                <a:spcPts val="600"/>
              </a:spcBef>
            </a:pPr>
            <a:r>
              <a:rPr lang="de-DE" sz="1600" dirty="0"/>
              <a:t>3x DO</a:t>
            </a:r>
          </a:p>
          <a:p>
            <a:pPr lvl="4">
              <a:spcBef>
                <a:spcPts val="600"/>
              </a:spcBef>
            </a:pPr>
            <a:r>
              <a:rPr lang="de-DE" sz="1600" dirty="0"/>
              <a:t>1x AI</a:t>
            </a:r>
          </a:p>
          <a:p>
            <a:pPr lvl="4">
              <a:spcBef>
                <a:spcPts val="600"/>
              </a:spcBef>
            </a:pPr>
            <a:r>
              <a:rPr lang="de-DE" sz="1600" dirty="0"/>
              <a:t>1x AO</a:t>
            </a:r>
          </a:p>
          <a:p>
            <a:pPr lvl="2">
              <a:spcBef>
                <a:spcPts val="600"/>
              </a:spcBef>
            </a:pPr>
            <a:r>
              <a:rPr lang="de-DE" sz="1600" dirty="0"/>
              <a:t>CP ( mit Ethernet)</a:t>
            </a:r>
          </a:p>
          <a:p>
            <a:pPr lvl="1">
              <a:spcBef>
                <a:spcPts val="600"/>
              </a:spcBef>
            </a:pPr>
            <a:r>
              <a:rPr lang="de-DE" sz="1600" dirty="0"/>
              <a:t>OS</a:t>
            </a:r>
          </a:p>
          <a:p>
            <a:pPr lvl="2">
              <a:spcBef>
                <a:spcPts val="600"/>
              </a:spcBef>
            </a:pPr>
            <a:r>
              <a:rPr lang="de-DE" sz="1600" dirty="0"/>
              <a:t>PC (mit Ethernet)</a:t>
            </a:r>
          </a:p>
        </p:txBody>
      </p:sp>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Hardwarekonfiguration der Laboranlage</a:t>
            </a:r>
          </a:p>
        </p:txBody>
      </p:sp>
      <p:grpSp>
        <p:nvGrpSpPr>
          <p:cNvPr id="4" name="Gruppieren 3"/>
          <p:cNvGrpSpPr/>
          <p:nvPr/>
        </p:nvGrpSpPr>
        <p:grpSpPr>
          <a:xfrm>
            <a:off x="6243637" y="1922996"/>
            <a:ext cx="5463965" cy="4278312"/>
            <a:chOff x="6243637" y="1887538"/>
            <a:chExt cx="5463965" cy="4278312"/>
          </a:xfrm>
        </p:grpSpPr>
        <p:sp>
          <p:nvSpPr>
            <p:cNvPr id="12" name="Rechteck 11"/>
            <p:cNvSpPr/>
            <p:nvPr/>
          </p:nvSpPr>
          <p:spPr bwMode="auto">
            <a:xfrm>
              <a:off x="6243637" y="1887538"/>
              <a:ext cx="5463965" cy="4278312"/>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6" name="Gerade Verbindung 5"/>
            <p:cNvCxnSpPr/>
            <p:nvPr/>
          </p:nvCxnSpPr>
          <p:spPr bwMode="auto">
            <a:xfrm>
              <a:off x="7977132" y="2969342"/>
              <a:ext cx="0" cy="963561"/>
            </a:xfrm>
            <a:prstGeom prst="line">
              <a:avLst/>
            </a:prstGeom>
            <a:solidFill>
              <a:schemeClr val="tx2"/>
            </a:solidFill>
            <a:ln w="762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2"/>
            <p:cNvCxnSpPr/>
            <p:nvPr/>
          </p:nvCxnSpPr>
          <p:spPr bwMode="auto">
            <a:xfrm>
              <a:off x="7977132" y="5004620"/>
              <a:ext cx="0" cy="963561"/>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p:nvCxnSpPr>
          <p:spPr bwMode="auto">
            <a:xfrm flipH="1">
              <a:off x="7996796" y="5601854"/>
              <a:ext cx="747252" cy="0"/>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Textfeld 9"/>
            <p:cNvSpPr txBox="1"/>
            <p:nvPr/>
          </p:nvSpPr>
          <p:spPr>
            <a:xfrm>
              <a:off x="8552017" y="2013528"/>
              <a:ext cx="2393284" cy="812530"/>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PC-Station als ES und OS</a:t>
              </a:r>
              <a:br>
                <a:rPr lang="de-DE" sz="1600" dirty="0">
                  <a:solidFill>
                    <a:schemeClr val="tx1"/>
                  </a:solidFill>
                </a:rPr>
              </a:br>
              <a:r>
                <a:rPr lang="de-DE" sz="1600" dirty="0">
                  <a:solidFill>
                    <a:schemeClr val="tx1"/>
                  </a:solidFill>
                </a:rPr>
                <a:t>mit PCS 7-Software und</a:t>
              </a:r>
              <a:br>
                <a:rPr lang="de-DE" sz="1600" dirty="0">
                  <a:solidFill>
                    <a:schemeClr val="tx1"/>
                  </a:solidFill>
                </a:rPr>
              </a:br>
              <a:r>
                <a:rPr lang="de-DE" sz="1600" dirty="0">
                  <a:solidFill>
                    <a:schemeClr val="tx1"/>
                  </a:solidFill>
                </a:rPr>
                <a:t>WinCC zur Visualisierung</a:t>
              </a:r>
            </a:p>
          </p:txBody>
        </p:sp>
        <p:sp>
          <p:nvSpPr>
            <p:cNvPr id="17" name="Textfeld 16"/>
            <p:cNvSpPr txBox="1"/>
            <p:nvPr/>
          </p:nvSpPr>
          <p:spPr>
            <a:xfrm>
              <a:off x="8073545" y="3306552"/>
              <a:ext cx="1937903" cy="249812"/>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Ethernet-Verbindung</a:t>
              </a:r>
            </a:p>
          </p:txBody>
        </p:sp>
        <p:sp>
          <p:nvSpPr>
            <p:cNvPr id="18" name="Textfeld 17"/>
            <p:cNvSpPr txBox="1"/>
            <p:nvPr/>
          </p:nvSpPr>
          <p:spPr>
            <a:xfrm>
              <a:off x="8843902" y="3650700"/>
              <a:ext cx="2413994" cy="541687"/>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S7-Station</a:t>
              </a:r>
              <a:br>
                <a:rPr lang="de-DE" sz="1600" dirty="0">
                  <a:solidFill>
                    <a:schemeClr val="tx1"/>
                  </a:solidFill>
                </a:rPr>
              </a:br>
              <a:r>
                <a:rPr lang="de-DE" sz="1600" dirty="0">
                  <a:solidFill>
                    <a:schemeClr val="tx1"/>
                  </a:solidFill>
                </a:rPr>
                <a:t>als AS (hier CPU414-3DP)</a:t>
              </a:r>
            </a:p>
          </p:txBody>
        </p:sp>
        <p:sp>
          <p:nvSpPr>
            <p:cNvPr id="19" name="Textfeld 18"/>
            <p:cNvSpPr txBox="1"/>
            <p:nvPr/>
          </p:nvSpPr>
          <p:spPr>
            <a:xfrm>
              <a:off x="9758491" y="5331010"/>
              <a:ext cx="1332096" cy="541687"/>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ET 200M zur </a:t>
              </a:r>
              <a:br>
                <a:rPr lang="de-DE" sz="1600" dirty="0">
                  <a:solidFill>
                    <a:schemeClr val="tx1"/>
                  </a:solidFill>
                </a:rPr>
              </a:br>
              <a:r>
                <a:rPr lang="de-DE" sz="1600" dirty="0">
                  <a:solidFill>
                    <a:schemeClr val="tx1"/>
                  </a:solidFill>
                </a:rPr>
                <a:t>E-/A-Kopplung</a:t>
              </a:r>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2103" y="2023576"/>
              <a:ext cx="1210058" cy="1060706"/>
            </a:xfrm>
            <a:prstGeom prst="rect">
              <a:avLst/>
            </a:prstGeom>
          </p:spPr>
        </p:pic>
        <p:pic>
          <p:nvPicPr>
            <p:cNvPr id="5122" name="Picture 2" descr="C:\arbeit\00_GJ_14_15\Knaus\Automation Days Safety\archive67646\G_SY02_XX_01361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1501" y="5333848"/>
              <a:ext cx="1481441" cy="59500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arbeit\00_GJ_14_15\Janouskovcova\G_SY02_XX_00036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78118" y="3633120"/>
              <a:ext cx="1114409" cy="14206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6395863" y="5199742"/>
              <a:ext cx="1399422" cy="249812"/>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PROFIBUS-DP</a:t>
              </a:r>
            </a:p>
          </p:txBody>
        </p:sp>
      </p:grpSp>
    </p:spTree>
    <p:custDataLst>
      <p:tags r:id="rId2"/>
    </p:custDataLst>
    <p:extLst>
      <p:ext uri="{BB962C8B-B14F-4D97-AF65-F5344CB8AC3E}">
        <p14:creationId xmlns:p14="http://schemas.microsoft.com/office/powerpoint/2010/main" val="15599227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8"/>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P01-03 Technologische Hierarchie</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Strukturierung der Laboranlage</a:t>
            </a:r>
          </a:p>
          <a:p>
            <a:pPr lvl="2">
              <a:spcBef>
                <a:spcPts val="600"/>
              </a:spcBef>
            </a:pPr>
            <a:r>
              <a:rPr lang="de-DE" sz="1600" dirty="0"/>
              <a:t>Ableiten der Visualisierung</a:t>
            </a:r>
          </a:p>
          <a:p>
            <a:pPr lvl="2">
              <a:spcBef>
                <a:spcPts val="600"/>
              </a:spcBef>
            </a:pPr>
            <a:r>
              <a:rPr lang="de-DE" sz="1600" dirty="0"/>
              <a:t>Technologische Hierarchie (TH) der Anlage und Visualisierungsstruktur</a:t>
            </a:r>
          </a:p>
          <a:p>
            <a:pPr lvl="1">
              <a:spcBef>
                <a:spcPts val="600"/>
              </a:spcBef>
            </a:pPr>
            <a:endParaRPr lang="de-DE" sz="1600" dirty="0"/>
          </a:p>
          <a:p>
            <a:pPr lvl="1">
              <a:spcBef>
                <a:spcPts val="600"/>
              </a:spcBef>
            </a:pPr>
            <a:r>
              <a:rPr lang="de-DE" sz="1600" dirty="0"/>
              <a:t>Schritt-für-Schritt-Anleitung</a:t>
            </a:r>
          </a:p>
          <a:p>
            <a:pPr lvl="2">
              <a:spcBef>
                <a:spcPts val="600"/>
              </a:spcBef>
            </a:pPr>
            <a:r>
              <a:rPr lang="de-DE" sz="1600" dirty="0"/>
              <a:t>Aufrufen der Technologischen Sicht</a:t>
            </a:r>
          </a:p>
          <a:p>
            <a:pPr lvl="2">
              <a:spcBef>
                <a:spcPts val="600"/>
              </a:spcBef>
            </a:pPr>
            <a:r>
              <a:rPr lang="de-DE" sz="1600" dirty="0"/>
              <a:t>Anlegen der Technologischen Hierarchie</a:t>
            </a:r>
          </a:p>
          <a:p>
            <a:pPr lvl="2">
              <a:spcBef>
                <a:spcPts val="600"/>
              </a:spcBef>
            </a:pPr>
            <a:r>
              <a:rPr lang="de-DE" sz="1600" dirty="0"/>
              <a:t>Grundeinstellungen zur Technologischen Hierarchie </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25473162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32237" y="1452716"/>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de-DE" sz="1600" dirty="0">
                <a:solidFill>
                  <a:schemeClr val="tx1"/>
                </a:solidFill>
                <a:latin typeface="Arial" charset="0"/>
              </a:rPr>
              <a:t>Strukturierung durch den funktionellen Aspekt</a:t>
            </a:r>
          </a:p>
          <a:p>
            <a:pPr marL="180975" lvl="1" indent="-180975">
              <a:spcBef>
                <a:spcPts val="600"/>
              </a:spcBef>
              <a:buClr>
                <a:schemeClr val="accent1"/>
              </a:buClr>
              <a:buFont typeface="Arial" pitchFamily="34" charset="0"/>
              <a:buChar char="•"/>
            </a:pPr>
            <a:r>
              <a:rPr lang="de-DE" sz="1600" dirty="0">
                <a:solidFill>
                  <a:schemeClr val="tx1"/>
                </a:solidFill>
                <a:latin typeface="Arial" charset="0"/>
              </a:rPr>
              <a:t>Hierarchische Dekomposition in Teilanlagen</a:t>
            </a:r>
          </a:p>
          <a:p>
            <a:pPr marL="357188" lvl="2" indent="-174625">
              <a:spcBef>
                <a:spcPts val="600"/>
              </a:spcBef>
              <a:buClr>
                <a:schemeClr val="accent1"/>
              </a:buClr>
              <a:buFont typeface="Arial" pitchFamily="34" charset="0"/>
              <a:buChar char="•"/>
            </a:pPr>
            <a:r>
              <a:rPr lang="de-DE" sz="1600" dirty="0">
                <a:solidFill>
                  <a:schemeClr val="tx1"/>
                </a:solidFill>
                <a:latin typeface="Arial" charset="0"/>
              </a:rPr>
              <a:t>Teilanlage 1: Eduktspeicher</a:t>
            </a:r>
          </a:p>
          <a:p>
            <a:pPr marL="357188" lvl="2" indent="-174625">
              <a:spcBef>
                <a:spcPts val="600"/>
              </a:spcBef>
              <a:buClr>
                <a:schemeClr val="accent1"/>
              </a:buClr>
              <a:buFont typeface="Arial" pitchFamily="34" charset="0"/>
              <a:buChar char="•"/>
            </a:pPr>
            <a:r>
              <a:rPr lang="de-DE" sz="1600" dirty="0">
                <a:solidFill>
                  <a:schemeClr val="tx1"/>
                </a:solidFill>
                <a:latin typeface="Arial" charset="0"/>
              </a:rPr>
              <a:t>Teilanlage 2: Reaktoren</a:t>
            </a:r>
          </a:p>
          <a:p>
            <a:pPr marL="357188" lvl="2" indent="-174625">
              <a:spcBef>
                <a:spcPts val="600"/>
              </a:spcBef>
              <a:buClr>
                <a:schemeClr val="accent1"/>
              </a:buClr>
              <a:buFont typeface="Arial" pitchFamily="34" charset="0"/>
              <a:buChar char="•"/>
            </a:pPr>
            <a:r>
              <a:rPr lang="de-DE" sz="1600" dirty="0">
                <a:solidFill>
                  <a:schemeClr val="tx1"/>
                </a:solidFill>
                <a:latin typeface="Arial" charset="0"/>
              </a:rPr>
              <a:t>Teilanlage 3: Produktspeicher</a:t>
            </a:r>
          </a:p>
          <a:p>
            <a:pPr marL="357188" lvl="2" indent="-174625">
              <a:spcBef>
                <a:spcPts val="600"/>
              </a:spcBef>
              <a:buClr>
                <a:schemeClr val="accent1"/>
              </a:buClr>
              <a:buFont typeface="Arial" pitchFamily="34" charset="0"/>
              <a:buChar char="•"/>
            </a:pPr>
            <a:r>
              <a:rPr lang="de-DE" sz="1600" dirty="0">
                <a:solidFill>
                  <a:schemeClr val="tx1"/>
                </a:solidFill>
                <a:latin typeface="Arial" charset="0"/>
              </a:rPr>
              <a:t>Teilanlage 4: Spülen</a:t>
            </a:r>
          </a:p>
          <a:p>
            <a:pPr marL="180975" lvl="1" indent="-180975">
              <a:spcBef>
                <a:spcPts val="600"/>
              </a:spcBef>
              <a:buClr>
                <a:schemeClr val="accent1"/>
              </a:buClr>
              <a:buFont typeface="Arial" pitchFamily="34" charset="0"/>
              <a:buChar char="•"/>
            </a:pPr>
            <a:endParaRPr lang="de-DE" sz="1600" dirty="0">
              <a:solidFill>
                <a:schemeClr val="tx1"/>
              </a:solidFill>
              <a:latin typeface="Arial" charset="0"/>
            </a:endParaRPr>
          </a:p>
          <a:p>
            <a:pPr marL="180975" lvl="1" indent="-180975">
              <a:spcBef>
                <a:spcPts val="600"/>
              </a:spcBef>
              <a:buClr>
                <a:schemeClr val="accent1"/>
              </a:buClr>
              <a:buFont typeface="Arial" pitchFamily="34" charset="0"/>
              <a:buChar char="•"/>
            </a:pPr>
            <a:r>
              <a:rPr lang="de-DE" sz="1600" dirty="0">
                <a:solidFill>
                  <a:schemeClr val="tx1"/>
                </a:solidFill>
                <a:latin typeface="Arial" charset="0"/>
              </a:rPr>
              <a:t>Design eines Kennzeichnungssystems nach ISA-88</a:t>
            </a:r>
          </a:p>
          <a:p>
            <a:pPr marL="357188" lvl="2" indent="-174625">
              <a:spcBef>
                <a:spcPts val="600"/>
              </a:spcBef>
              <a:buClr>
                <a:schemeClr val="accent1"/>
              </a:buClr>
              <a:buFont typeface="Arial" pitchFamily="34" charset="0"/>
              <a:buChar char="•"/>
            </a:pPr>
            <a:r>
              <a:rPr lang="de-DE" sz="1600" dirty="0">
                <a:solidFill>
                  <a:schemeClr val="tx1"/>
                </a:solidFill>
                <a:latin typeface="Arial" charset="0"/>
              </a:rPr>
              <a:t>Anlage: A1</a:t>
            </a:r>
          </a:p>
          <a:p>
            <a:pPr marL="357188" lvl="3" indent="-174625">
              <a:spcBef>
                <a:spcPts val="600"/>
              </a:spcBef>
              <a:buClr>
                <a:schemeClr val="accent1"/>
              </a:buClr>
              <a:buFont typeface="Arial" pitchFamily="34" charset="0"/>
              <a:buChar char="•"/>
            </a:pPr>
            <a:r>
              <a:rPr lang="de-DE" sz="1600" dirty="0">
                <a:solidFill>
                  <a:schemeClr val="tx1"/>
                </a:solidFill>
                <a:latin typeface="Arial" charset="0"/>
              </a:rPr>
              <a:t>Teilanlage: T1 .. T4</a:t>
            </a:r>
          </a:p>
          <a:p>
            <a:pPr marL="539750" lvl="4" indent="-182563">
              <a:spcBef>
                <a:spcPts val="600"/>
              </a:spcBef>
              <a:buClr>
                <a:schemeClr val="accent1"/>
              </a:buClr>
              <a:buFont typeface="Arial" pitchFamily="34" charset="0"/>
              <a:buChar char="•"/>
            </a:pPr>
            <a:r>
              <a:rPr lang="de-DE" sz="1600" dirty="0">
                <a:solidFill>
                  <a:schemeClr val="tx1"/>
                </a:solidFill>
                <a:latin typeface="Arial" charset="0"/>
              </a:rPr>
              <a:t>(Technische Einrichtung: B001, …, B003, R001, …)</a:t>
            </a:r>
          </a:p>
          <a:p>
            <a:pPr marL="539750" lvl="4" indent="-182563">
              <a:spcBef>
                <a:spcPts val="600"/>
              </a:spcBef>
              <a:buClr>
                <a:schemeClr val="accent1"/>
              </a:buClr>
              <a:buFont typeface="Arial" pitchFamily="34" charset="0"/>
              <a:buChar char="•"/>
            </a:pPr>
            <a:r>
              <a:rPr lang="de-DE" sz="1600" dirty="0">
                <a:solidFill>
                  <a:schemeClr val="tx1"/>
                </a:solidFill>
                <a:latin typeface="Arial" charset="0"/>
              </a:rPr>
              <a:t>Einzelsteuereinheit: Pumpe, Ventil, Füllstand, Rührer, …</a:t>
            </a:r>
          </a:p>
        </p:txBody>
      </p:sp>
      <p:sp>
        <p:nvSpPr>
          <p:cNvPr id="12"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chemeClr val="bg1"/>
                </a:solidFill>
              </a:rPr>
              <a:t>Strukturierung der Laboranlage</a:t>
            </a:r>
          </a:p>
        </p:txBody>
      </p:sp>
      <p:sp>
        <p:nvSpPr>
          <p:cNvPr id="23556" name="Rectangle 19"/>
          <p:cNvSpPr>
            <a:spLocks noGrp="1" noChangeArrowheads="1"/>
          </p:cNvSpPr>
          <p:nvPr>
            <p:ph type="title"/>
          </p:nvPr>
        </p:nvSpPr>
        <p:spPr/>
        <p:txBody>
          <a:bodyPr/>
          <a:lstStyle/>
          <a:p>
            <a:r>
              <a:rPr lang="de-DE" dirty="0"/>
              <a:t>PCS 7 Lern-/Lehrunterlagen</a:t>
            </a:r>
            <a:br>
              <a:rPr lang="de-DE" dirty="0"/>
            </a:br>
            <a:r>
              <a:rPr lang="de-DE" b="0" dirty="0"/>
              <a:t>Modul 1 P01-03 Technologische Hierarchie</a:t>
            </a:r>
          </a:p>
        </p:txBody>
      </p:sp>
      <p:pic>
        <p:nvPicPr>
          <p:cNvPr id="23558" name="Grafik 7" descr="Anlage#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6145" y="2108733"/>
            <a:ext cx="283145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Freeform 14"/>
          <p:cNvSpPr>
            <a:spLocks/>
          </p:cNvSpPr>
          <p:nvPr/>
        </p:nvSpPr>
        <p:spPr bwMode="auto">
          <a:xfrm>
            <a:off x="3506887" y="2670710"/>
            <a:ext cx="5650922" cy="92868"/>
          </a:xfrm>
          <a:custGeom>
            <a:avLst/>
            <a:gdLst>
              <a:gd name="T0" fmla="*/ 0 w 1830"/>
              <a:gd name="T1" fmla="*/ 2147483647 h 234"/>
              <a:gd name="T2" fmla="*/ 2147483647 w 1830"/>
              <a:gd name="T3" fmla="*/ 2147483647 h 234"/>
              <a:gd name="T4" fmla="*/ 2147483647 w 1830"/>
              <a:gd name="T5" fmla="*/ 0 h 234"/>
              <a:gd name="T6" fmla="*/ 2147483647 w 1830"/>
              <a:gd name="T7" fmla="*/ 0 h 234"/>
              <a:gd name="T8" fmla="*/ 0 60000 65536"/>
              <a:gd name="T9" fmla="*/ 0 60000 65536"/>
              <a:gd name="T10" fmla="*/ 0 60000 65536"/>
              <a:gd name="T11" fmla="*/ 0 60000 65536"/>
              <a:gd name="T12" fmla="*/ 0 w 1830"/>
              <a:gd name="T13" fmla="*/ 0 h 234"/>
              <a:gd name="T14" fmla="*/ 1830 w 1830"/>
              <a:gd name="T15" fmla="*/ 234 h 234"/>
            </a:gdLst>
            <a:ahLst/>
            <a:cxnLst>
              <a:cxn ang="T8">
                <a:pos x="T0" y="T1"/>
              </a:cxn>
              <a:cxn ang="T9">
                <a:pos x="T2" y="T3"/>
              </a:cxn>
              <a:cxn ang="T10">
                <a:pos x="T4" y="T5"/>
              </a:cxn>
              <a:cxn ang="T11">
                <a:pos x="T6" y="T7"/>
              </a:cxn>
            </a:cxnLst>
            <a:rect l="T12" t="T13" r="T14" b="T15"/>
            <a:pathLst>
              <a:path w="1830" h="234">
                <a:moveTo>
                  <a:pt x="0" y="234"/>
                </a:moveTo>
                <a:lnTo>
                  <a:pt x="1552" y="234"/>
                </a:lnTo>
                <a:lnTo>
                  <a:pt x="1552" y="0"/>
                </a:lnTo>
                <a:lnTo>
                  <a:pt x="1830"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dirty="0"/>
          </a:p>
        </p:txBody>
      </p:sp>
      <p:sp>
        <p:nvSpPr>
          <p:cNvPr id="23560" name="Freeform 15"/>
          <p:cNvSpPr>
            <a:spLocks/>
          </p:cNvSpPr>
          <p:nvPr/>
        </p:nvSpPr>
        <p:spPr bwMode="auto">
          <a:xfrm>
            <a:off x="3146846" y="3074749"/>
            <a:ext cx="6383689" cy="1053284"/>
          </a:xfrm>
          <a:custGeom>
            <a:avLst/>
            <a:gdLst>
              <a:gd name="T0" fmla="*/ 0 w 2224"/>
              <a:gd name="T1" fmla="*/ 0 h 476"/>
              <a:gd name="T2" fmla="*/ 2147483647 w 2224"/>
              <a:gd name="T3" fmla="*/ 2147483647 h 476"/>
              <a:gd name="T4" fmla="*/ 2147483647 w 2224"/>
              <a:gd name="T5" fmla="*/ 2147483647 h 476"/>
              <a:gd name="T6" fmla="*/ 2147483647 w 2224"/>
              <a:gd name="T7" fmla="*/ 2147483647 h 476"/>
              <a:gd name="T8" fmla="*/ 0 60000 65536"/>
              <a:gd name="T9" fmla="*/ 0 60000 65536"/>
              <a:gd name="T10" fmla="*/ 0 60000 65536"/>
              <a:gd name="T11" fmla="*/ 0 60000 65536"/>
              <a:gd name="T12" fmla="*/ 0 w 2224"/>
              <a:gd name="T13" fmla="*/ 0 h 476"/>
              <a:gd name="T14" fmla="*/ 2224 w 2224"/>
              <a:gd name="T15" fmla="*/ 476 h 476"/>
            </a:gdLst>
            <a:ahLst/>
            <a:cxnLst>
              <a:cxn ang="T8">
                <a:pos x="T0" y="T1"/>
              </a:cxn>
              <a:cxn ang="T9">
                <a:pos x="T2" y="T3"/>
              </a:cxn>
              <a:cxn ang="T10">
                <a:pos x="T4" y="T5"/>
              </a:cxn>
              <a:cxn ang="T11">
                <a:pos x="T6" y="T7"/>
              </a:cxn>
            </a:cxnLst>
            <a:rect l="T12" t="T13" r="T14" b="T15"/>
            <a:pathLst>
              <a:path w="2224" h="476">
                <a:moveTo>
                  <a:pt x="0" y="0"/>
                </a:moveTo>
                <a:lnTo>
                  <a:pt x="1860" y="1"/>
                </a:lnTo>
                <a:lnTo>
                  <a:pt x="1860" y="476"/>
                </a:lnTo>
                <a:lnTo>
                  <a:pt x="2224" y="475"/>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dirty="0"/>
          </a:p>
        </p:txBody>
      </p:sp>
      <p:sp>
        <p:nvSpPr>
          <p:cNvPr id="23561" name="Freeform 16"/>
          <p:cNvSpPr>
            <a:spLocks/>
          </p:cNvSpPr>
          <p:nvPr/>
        </p:nvSpPr>
        <p:spPr bwMode="auto">
          <a:xfrm>
            <a:off x="3686906" y="3396967"/>
            <a:ext cx="5966461" cy="1929628"/>
          </a:xfrm>
          <a:custGeom>
            <a:avLst/>
            <a:gdLst>
              <a:gd name="T0" fmla="*/ 0 w 1957"/>
              <a:gd name="T1" fmla="*/ 0 h 1062"/>
              <a:gd name="T2" fmla="*/ 2147483647 w 1957"/>
              <a:gd name="T3" fmla="*/ 0 h 1062"/>
              <a:gd name="T4" fmla="*/ 2147483647 w 1957"/>
              <a:gd name="T5" fmla="*/ 2147483647 h 1062"/>
              <a:gd name="T6" fmla="*/ 2147483647 w 1957"/>
              <a:gd name="T7" fmla="*/ 2147483647 h 1062"/>
              <a:gd name="T8" fmla="*/ 0 60000 65536"/>
              <a:gd name="T9" fmla="*/ 0 60000 65536"/>
              <a:gd name="T10" fmla="*/ 0 60000 65536"/>
              <a:gd name="T11" fmla="*/ 0 60000 65536"/>
              <a:gd name="T12" fmla="*/ 0 w 1957"/>
              <a:gd name="T13" fmla="*/ 0 h 1062"/>
              <a:gd name="T14" fmla="*/ 1957 w 1957"/>
              <a:gd name="T15" fmla="*/ 1062 h 1062"/>
            </a:gdLst>
            <a:ahLst/>
            <a:cxnLst>
              <a:cxn ang="T8">
                <a:pos x="T0" y="T1"/>
              </a:cxn>
              <a:cxn ang="T9">
                <a:pos x="T2" y="T3"/>
              </a:cxn>
              <a:cxn ang="T10">
                <a:pos x="T4" y="T5"/>
              </a:cxn>
              <a:cxn ang="T11">
                <a:pos x="T6" y="T7"/>
              </a:cxn>
            </a:cxnLst>
            <a:rect l="T12" t="T13" r="T14" b="T15"/>
            <a:pathLst>
              <a:path w="1957" h="1062">
                <a:moveTo>
                  <a:pt x="0" y="0"/>
                </a:moveTo>
                <a:lnTo>
                  <a:pt x="1486" y="0"/>
                </a:lnTo>
                <a:lnTo>
                  <a:pt x="1486" y="1062"/>
                </a:lnTo>
                <a:lnTo>
                  <a:pt x="1957" y="10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dirty="0"/>
          </a:p>
        </p:txBody>
      </p:sp>
      <p:sp>
        <p:nvSpPr>
          <p:cNvPr id="23562" name="Freeform 18"/>
          <p:cNvSpPr>
            <a:spLocks/>
          </p:cNvSpPr>
          <p:nvPr/>
        </p:nvSpPr>
        <p:spPr bwMode="auto">
          <a:xfrm>
            <a:off x="2858815" y="3751796"/>
            <a:ext cx="8365936" cy="1782762"/>
          </a:xfrm>
          <a:custGeom>
            <a:avLst/>
            <a:gdLst>
              <a:gd name="T0" fmla="*/ 0 w 3216"/>
              <a:gd name="T1" fmla="*/ 0 h 762"/>
              <a:gd name="T2" fmla="*/ 2147483647 w 3216"/>
              <a:gd name="T3" fmla="*/ 0 h 762"/>
              <a:gd name="T4" fmla="*/ 2147483647 w 3216"/>
              <a:gd name="T5" fmla="*/ 2147483647 h 762"/>
              <a:gd name="T6" fmla="*/ 2147483647 w 3216"/>
              <a:gd name="T7" fmla="*/ 2147483647 h 762"/>
              <a:gd name="T8" fmla="*/ 0 60000 65536"/>
              <a:gd name="T9" fmla="*/ 0 60000 65536"/>
              <a:gd name="T10" fmla="*/ 0 60000 65536"/>
              <a:gd name="T11" fmla="*/ 0 60000 65536"/>
              <a:gd name="T12" fmla="*/ 0 w 3216"/>
              <a:gd name="T13" fmla="*/ 0 h 762"/>
              <a:gd name="T14" fmla="*/ 3216 w 3216"/>
              <a:gd name="T15" fmla="*/ 762 h 762"/>
            </a:gdLst>
            <a:ahLst/>
            <a:cxnLst>
              <a:cxn ang="T8">
                <a:pos x="T0" y="T1"/>
              </a:cxn>
              <a:cxn ang="T9">
                <a:pos x="T2" y="T3"/>
              </a:cxn>
              <a:cxn ang="T10">
                <a:pos x="T4" y="T5"/>
              </a:cxn>
              <a:cxn ang="T11">
                <a:pos x="T6" y="T7"/>
              </a:cxn>
            </a:cxnLst>
            <a:rect l="T12" t="T13" r="T14" b="T15"/>
            <a:pathLst>
              <a:path w="3216" h="762">
                <a:moveTo>
                  <a:pt x="0" y="0"/>
                </a:moveTo>
                <a:lnTo>
                  <a:pt x="1962" y="0"/>
                </a:lnTo>
                <a:lnTo>
                  <a:pt x="1962" y="758"/>
                </a:lnTo>
                <a:lnTo>
                  <a:pt x="3216" y="7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dirty="0"/>
          </a:p>
        </p:txBody>
      </p:sp>
    </p:spTree>
    <p:custDataLst>
      <p:tags r:id="rId1"/>
    </p:custDataLst>
    <p:extLst>
      <p:ext uri="{BB962C8B-B14F-4D97-AF65-F5344CB8AC3E}">
        <p14:creationId xmlns:p14="http://schemas.microsoft.com/office/powerpoint/2010/main" val="32588969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P01-03 Technologische Hierarchie</a:t>
            </a:r>
          </a:p>
        </p:txBody>
      </p:sp>
      <p:sp>
        <p:nvSpPr>
          <p:cNvPr id="2" name="Inhaltsplatzhalter 1"/>
          <p:cNvSpPr>
            <a:spLocks noGrp="1"/>
          </p:cNvSpPr>
          <p:nvPr>
            <p:ph idx="1"/>
          </p:nvPr>
        </p:nvSpPr>
        <p:spPr>
          <a:xfrm>
            <a:off x="627063" y="1922996"/>
            <a:ext cx="11080540" cy="4278312"/>
          </a:xfrm>
        </p:spPr>
        <p:txBody>
          <a:bodyPr/>
          <a:lstStyle/>
          <a:p>
            <a:pPr lvl="1">
              <a:spcBef>
                <a:spcPts val="600"/>
              </a:spcBef>
            </a:pPr>
            <a:r>
              <a:rPr lang="de-DE" sz="1600" dirty="0"/>
              <a:t>Ableiten der Visualisierung im Operator System (OS) mit folgenden Schritten: </a:t>
            </a:r>
          </a:p>
          <a:p>
            <a:pPr lvl="2">
              <a:spcBef>
                <a:spcPts val="600"/>
              </a:spcBef>
            </a:pPr>
            <a:r>
              <a:rPr lang="de-DE" sz="1600" dirty="0"/>
              <a:t>Strukturierung der Laboranlage</a:t>
            </a:r>
          </a:p>
          <a:p>
            <a:pPr lvl="2">
              <a:spcBef>
                <a:spcPts val="600"/>
              </a:spcBef>
            </a:pPr>
            <a:r>
              <a:rPr lang="de-DE" sz="1600" dirty="0"/>
              <a:t>Anlegen der Technologischen Hierarchie</a:t>
            </a:r>
          </a:p>
          <a:p>
            <a:pPr lvl="2">
              <a:spcBef>
                <a:spcPts val="600"/>
              </a:spcBef>
            </a:pPr>
            <a:r>
              <a:rPr lang="de-DE" sz="1600" dirty="0"/>
              <a:t>Auswahl einer hierarchischen Ebene als OS-Bereich</a:t>
            </a:r>
          </a:p>
          <a:p>
            <a:pPr lvl="2">
              <a:spcBef>
                <a:spcPts val="600"/>
              </a:spcBef>
            </a:pPr>
            <a:r>
              <a:rPr lang="de-DE" sz="1600" dirty="0"/>
              <a:t>Durchführen eines Generierungslaufes (siehe P02-01 Grafikgenerierung)</a:t>
            </a:r>
          </a:p>
          <a:p>
            <a:pPr lvl="2">
              <a:spcBef>
                <a:spcPts val="600"/>
              </a:spcBef>
            </a:pPr>
            <a:endParaRPr lang="de-DE" sz="1600" dirty="0"/>
          </a:p>
          <a:p>
            <a:pPr lvl="1">
              <a:spcBef>
                <a:spcPts val="600"/>
              </a:spcBef>
            </a:pPr>
            <a:r>
              <a:rPr lang="de-DE" sz="1600" dirty="0"/>
              <a:t>Alle hierarchischen Ebenen unterhalb der Ebene, die als OS-Bereich definiert wurde, können automatisch dargestellt werden</a:t>
            </a:r>
          </a:p>
          <a:p>
            <a:pPr lvl="2">
              <a:spcBef>
                <a:spcPts val="600"/>
              </a:spcBef>
            </a:pPr>
            <a:r>
              <a:rPr lang="de-DE" sz="1600" dirty="0"/>
              <a:t>Bereichskennungen</a:t>
            </a:r>
          </a:p>
          <a:p>
            <a:pPr lvl="2">
              <a:spcBef>
                <a:spcPts val="600"/>
              </a:spcBef>
            </a:pPr>
            <a:r>
              <a:rPr lang="de-DE" sz="1600" dirty="0"/>
              <a:t>Navigationshierarchie</a:t>
            </a:r>
          </a:p>
          <a:p>
            <a:pPr lvl="2">
              <a:spcBef>
                <a:spcPts val="600"/>
              </a:spcBef>
            </a:pPr>
            <a:r>
              <a:rPr lang="de-DE" sz="1600" dirty="0"/>
              <a:t>Bediensymbole für verwendete Funktionsbausteine</a:t>
            </a:r>
          </a:p>
          <a:p>
            <a:pPr lvl="2">
              <a:spcBef>
                <a:spcPts val="600"/>
              </a:spcBef>
            </a:pPr>
            <a:r>
              <a:rPr lang="de-DE" sz="1600" dirty="0"/>
              <a:t>Sammelalarme</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Ableiten der Visualisierung</a:t>
            </a:r>
          </a:p>
        </p:txBody>
      </p:sp>
    </p:spTree>
    <p:custDataLst>
      <p:tags r:id="rId1"/>
    </p:custDataLst>
    <p:extLst>
      <p:ext uri="{BB962C8B-B14F-4D97-AF65-F5344CB8AC3E}">
        <p14:creationId xmlns:p14="http://schemas.microsoft.com/office/powerpoint/2010/main" val="4668064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Objekt 23552" hidden="1"/>
          <p:cNvGraphicFramePr>
            <a:graphicFrameLocks noChangeAspect="1"/>
          </p:cNvGraphicFramePr>
          <p:nvPr>
            <p:custDataLst>
              <p:tags r:id="rId3"/>
            </p:custDataLst>
            <p:extLst>
              <p:ext uri="{D42A27DB-BD31-4B8C-83A1-F6EECF244321}">
                <p14:modId xmlns:p14="http://schemas.microsoft.com/office/powerpoint/2010/main" val="40823101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7"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23555" name="Grafik 18" descr="P01_03_Folie17_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7063" y="1922986"/>
            <a:ext cx="5568347" cy="427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hteck 23571"/>
          <p:cNvSpPr/>
          <p:nvPr/>
        </p:nvSpPr>
        <p:spPr bwMode="auto">
          <a:xfrm>
            <a:off x="3613490" y="3162116"/>
            <a:ext cx="8102259" cy="2746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23558" name="Rectangle 23"/>
          <p:cNvSpPr>
            <a:spLocks noGrp="1" noChangeArrowheads="1"/>
          </p:cNvSpPr>
          <p:nvPr>
            <p:ph type="title"/>
          </p:nvPr>
        </p:nvSpPr>
        <p:spPr/>
        <p:txBody>
          <a:bodyPr/>
          <a:lstStyle/>
          <a:p>
            <a:r>
              <a:rPr lang="de-DE" dirty="0"/>
              <a:t>PCS 7 Lern-/Lehrunterlagen </a:t>
            </a:r>
            <a:br>
              <a:rPr lang="de-DE" dirty="0"/>
            </a:br>
            <a:r>
              <a:rPr lang="de-DE" b="0" dirty="0"/>
              <a:t>Modul 1 P01-03 Technologische Hierarchie</a:t>
            </a:r>
          </a:p>
        </p:txBody>
      </p:sp>
      <p:sp>
        <p:nvSpPr>
          <p:cNvPr id="23559" name="Textfeld 16"/>
          <p:cNvSpPr txBox="1">
            <a:spLocks noChangeArrowheads="1"/>
          </p:cNvSpPr>
          <p:nvPr/>
        </p:nvSpPr>
        <p:spPr bwMode="auto">
          <a:xfrm>
            <a:off x="9190541" y="3465387"/>
            <a:ext cx="1301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accent3"/>
                </a:solidFill>
              </a:rPr>
              <a:t>OS-Bereich</a:t>
            </a:r>
          </a:p>
        </p:txBody>
      </p:sp>
      <p:sp>
        <p:nvSpPr>
          <p:cNvPr id="23562" name="Textfeld 29"/>
          <p:cNvSpPr txBox="1">
            <a:spLocks noChangeArrowheads="1"/>
          </p:cNvSpPr>
          <p:nvPr/>
        </p:nvSpPr>
        <p:spPr bwMode="auto">
          <a:xfrm>
            <a:off x="7407763" y="5530235"/>
            <a:ext cx="142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accent3"/>
                </a:solidFill>
              </a:rPr>
              <a:t>Bedienbilder</a:t>
            </a:r>
          </a:p>
        </p:txBody>
      </p:sp>
      <p:sp>
        <p:nvSpPr>
          <p:cNvPr id="23563" name="Freeform 24"/>
          <p:cNvSpPr>
            <a:spLocks/>
          </p:cNvSpPr>
          <p:nvPr/>
        </p:nvSpPr>
        <p:spPr bwMode="auto">
          <a:xfrm>
            <a:off x="5035479" y="4794125"/>
            <a:ext cx="2372284" cy="893762"/>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4" name="Freeform 25"/>
          <p:cNvSpPr>
            <a:spLocks/>
          </p:cNvSpPr>
          <p:nvPr/>
        </p:nvSpPr>
        <p:spPr bwMode="auto">
          <a:xfrm flipH="1">
            <a:off x="8904849" y="4824287"/>
            <a:ext cx="2100621" cy="863600"/>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5" name="Freeform 26"/>
          <p:cNvSpPr>
            <a:spLocks/>
          </p:cNvSpPr>
          <p:nvPr/>
        </p:nvSpPr>
        <p:spPr bwMode="auto">
          <a:xfrm>
            <a:off x="8070242" y="4495675"/>
            <a:ext cx="296488"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6" name="Freeform 27"/>
          <p:cNvSpPr>
            <a:spLocks/>
          </p:cNvSpPr>
          <p:nvPr/>
        </p:nvSpPr>
        <p:spPr bwMode="auto">
          <a:xfrm flipH="1">
            <a:off x="8584860" y="4495675"/>
            <a:ext cx="249897"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7" name="Line 28"/>
          <p:cNvSpPr>
            <a:spLocks noChangeShapeType="1"/>
          </p:cNvSpPr>
          <p:nvPr/>
        </p:nvSpPr>
        <p:spPr bwMode="auto">
          <a:xfrm>
            <a:off x="8188837" y="3660650"/>
            <a:ext cx="997469" cy="1588"/>
          </a:xfrm>
          <a:prstGeom prst="line">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19" name="Rectangle 10"/>
          <p:cNvSpPr>
            <a:spLocks noChangeArrowheads="1"/>
          </p:cNvSpPr>
          <p:nvPr/>
        </p:nvSpPr>
        <p:spPr bwMode="auto">
          <a:xfrm>
            <a:off x="626399"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Technologische Hierarchie und die Auswirkung auf die Visualisierung</a:t>
            </a:r>
          </a:p>
        </p:txBody>
      </p:sp>
      <p:sp>
        <p:nvSpPr>
          <p:cNvPr id="3" name="Rechteck 2"/>
          <p:cNvSpPr/>
          <p:nvPr/>
        </p:nvSpPr>
        <p:spPr bwMode="auto">
          <a:xfrm>
            <a:off x="6825141" y="3426906"/>
            <a:ext cx="1225437" cy="4548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100" b="1" dirty="0">
                <a:solidFill>
                  <a:schemeClr val="tx1"/>
                </a:solidFill>
              </a:rPr>
              <a:t>A1_Mehrzeck-anlage</a:t>
            </a:r>
          </a:p>
        </p:txBody>
      </p:sp>
      <p:sp>
        <p:nvSpPr>
          <p:cNvPr id="20" name="Rechteck 19"/>
          <p:cNvSpPr/>
          <p:nvPr/>
        </p:nvSpPr>
        <p:spPr bwMode="auto">
          <a:xfrm>
            <a:off x="6958139" y="4319636"/>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T2_Reaktion</a:t>
            </a:r>
          </a:p>
        </p:txBody>
      </p:sp>
      <p:sp>
        <p:nvSpPr>
          <p:cNvPr id="21" name="Rechteck 20"/>
          <p:cNvSpPr/>
          <p:nvPr/>
        </p:nvSpPr>
        <p:spPr bwMode="auto">
          <a:xfrm>
            <a:off x="6676304" y="5059740"/>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Reaktor</a:t>
            </a:r>
            <a:br>
              <a:rPr lang="de-DE" sz="900" b="1" dirty="0">
                <a:solidFill>
                  <a:schemeClr val="tx1"/>
                </a:solidFill>
              </a:rPr>
            </a:br>
            <a:r>
              <a:rPr lang="de-DE" sz="900" b="1" dirty="0">
                <a:solidFill>
                  <a:schemeClr val="tx1"/>
                </a:solidFill>
              </a:rPr>
              <a:t>R001</a:t>
            </a:r>
          </a:p>
        </p:txBody>
      </p:sp>
      <p:sp>
        <p:nvSpPr>
          <p:cNvPr id="22" name="Rechteck 21"/>
          <p:cNvSpPr/>
          <p:nvPr/>
        </p:nvSpPr>
        <p:spPr bwMode="auto">
          <a:xfrm>
            <a:off x="7527554" y="5059740"/>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Reaktor</a:t>
            </a:r>
            <a:br>
              <a:rPr lang="de-DE" sz="900" b="1" dirty="0">
                <a:solidFill>
                  <a:schemeClr val="tx1"/>
                </a:solidFill>
              </a:rPr>
            </a:br>
            <a:r>
              <a:rPr lang="de-DE" sz="900" b="1" dirty="0">
                <a:solidFill>
                  <a:schemeClr val="tx1"/>
                </a:solidFill>
              </a:rPr>
              <a:t>R002</a:t>
            </a:r>
          </a:p>
        </p:txBody>
      </p:sp>
      <p:cxnSp>
        <p:nvCxnSpPr>
          <p:cNvPr id="5" name="Gerade Verbindung 4"/>
          <p:cNvCxnSpPr>
            <a:stCxn id="3" idx="2"/>
            <a:endCxn id="20" idx="0"/>
          </p:cNvCxnSpPr>
          <p:nvPr/>
        </p:nvCxnSpPr>
        <p:spPr bwMode="auto">
          <a:xfrm>
            <a:off x="7437860" y="3881750"/>
            <a:ext cx="966" cy="437886"/>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Gewinkelte Verbindung 8"/>
          <p:cNvCxnSpPr>
            <a:stCxn id="20" idx="2"/>
            <a:endCxn id="21" idx="0"/>
          </p:cNvCxnSpPr>
          <p:nvPr/>
        </p:nvCxnSpPr>
        <p:spPr bwMode="auto">
          <a:xfrm rot="5400000">
            <a:off x="7061626" y="4682539"/>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Gewinkelte Verbindung 29"/>
          <p:cNvCxnSpPr>
            <a:stCxn id="20" idx="2"/>
            <a:endCxn id="22" idx="0"/>
          </p:cNvCxnSpPr>
          <p:nvPr/>
        </p:nvCxnSpPr>
        <p:spPr bwMode="auto">
          <a:xfrm rot="16200000" flipH="1">
            <a:off x="7487251" y="4633742"/>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Rechteck 32"/>
          <p:cNvSpPr/>
          <p:nvPr/>
        </p:nvSpPr>
        <p:spPr bwMode="auto">
          <a:xfrm>
            <a:off x="9050993" y="4319636"/>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T3_Produkt-</a:t>
            </a:r>
            <a:br>
              <a:rPr lang="de-DE" sz="900" b="1" dirty="0">
                <a:solidFill>
                  <a:schemeClr val="tx1"/>
                </a:solidFill>
              </a:rPr>
            </a:br>
            <a:r>
              <a:rPr lang="de-DE" sz="900" b="1" dirty="0" err="1">
                <a:solidFill>
                  <a:schemeClr val="tx1"/>
                </a:solidFill>
              </a:rPr>
              <a:t>speicher</a:t>
            </a:r>
            <a:endParaRPr lang="de-DE" sz="900" b="1" dirty="0">
              <a:solidFill>
                <a:schemeClr val="tx1"/>
              </a:solidFill>
            </a:endParaRPr>
          </a:p>
        </p:txBody>
      </p:sp>
      <p:sp>
        <p:nvSpPr>
          <p:cNvPr id="34" name="Rechteck 33"/>
          <p:cNvSpPr/>
          <p:nvPr/>
        </p:nvSpPr>
        <p:spPr bwMode="auto">
          <a:xfrm>
            <a:off x="8769158" y="5059740"/>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Produkttank</a:t>
            </a:r>
            <a:br>
              <a:rPr lang="de-DE" sz="900" b="1" dirty="0">
                <a:solidFill>
                  <a:schemeClr val="tx1"/>
                </a:solidFill>
              </a:rPr>
            </a:br>
            <a:r>
              <a:rPr lang="de-DE" sz="900" b="1" dirty="0">
                <a:solidFill>
                  <a:schemeClr val="tx1"/>
                </a:solidFill>
              </a:rPr>
              <a:t>B001</a:t>
            </a:r>
          </a:p>
        </p:txBody>
      </p:sp>
      <p:sp>
        <p:nvSpPr>
          <p:cNvPr id="35" name="Rechteck 34"/>
          <p:cNvSpPr/>
          <p:nvPr/>
        </p:nvSpPr>
        <p:spPr bwMode="auto">
          <a:xfrm>
            <a:off x="9620408" y="5059740"/>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Produkttank</a:t>
            </a:r>
            <a:br>
              <a:rPr lang="de-DE" sz="900" b="1" dirty="0">
                <a:solidFill>
                  <a:schemeClr val="tx1"/>
                </a:solidFill>
              </a:rPr>
            </a:br>
            <a:r>
              <a:rPr lang="de-DE" sz="900" b="1" dirty="0">
                <a:solidFill>
                  <a:schemeClr val="tx1"/>
                </a:solidFill>
              </a:rPr>
              <a:t>B002</a:t>
            </a:r>
          </a:p>
        </p:txBody>
      </p:sp>
      <p:cxnSp>
        <p:nvCxnSpPr>
          <p:cNvPr id="36" name="Gerade Verbindung 35"/>
          <p:cNvCxnSpPr>
            <a:endCxn id="33" idx="0"/>
          </p:cNvCxnSpPr>
          <p:nvPr/>
        </p:nvCxnSpPr>
        <p:spPr bwMode="auto">
          <a:xfrm>
            <a:off x="9531680" y="4110424"/>
            <a:ext cx="0" cy="209212"/>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winkelte Verbindung 36"/>
          <p:cNvCxnSpPr>
            <a:stCxn id="33" idx="2"/>
            <a:endCxn id="34" idx="0"/>
          </p:cNvCxnSpPr>
          <p:nvPr/>
        </p:nvCxnSpPr>
        <p:spPr bwMode="auto">
          <a:xfrm rot="5400000">
            <a:off x="9154480" y="4682539"/>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winkelte Verbindung 37"/>
          <p:cNvCxnSpPr>
            <a:stCxn id="33" idx="2"/>
            <a:endCxn id="35" idx="0"/>
          </p:cNvCxnSpPr>
          <p:nvPr/>
        </p:nvCxnSpPr>
        <p:spPr bwMode="auto">
          <a:xfrm rot="16200000" flipH="1">
            <a:off x="9580105" y="4633742"/>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Rechteck 41"/>
          <p:cNvSpPr/>
          <p:nvPr/>
        </p:nvSpPr>
        <p:spPr bwMode="auto">
          <a:xfrm>
            <a:off x="10585431" y="4319636"/>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T4_Spülen</a:t>
            </a:r>
          </a:p>
        </p:txBody>
      </p:sp>
      <p:sp>
        <p:nvSpPr>
          <p:cNvPr id="44" name="Rechteck 43"/>
          <p:cNvSpPr/>
          <p:nvPr/>
        </p:nvSpPr>
        <p:spPr bwMode="auto">
          <a:xfrm>
            <a:off x="10680424" y="5059740"/>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Spülbehälter</a:t>
            </a:r>
            <a:br>
              <a:rPr lang="de-DE" sz="900" b="1" dirty="0">
                <a:solidFill>
                  <a:schemeClr val="tx1"/>
                </a:solidFill>
              </a:rPr>
            </a:br>
            <a:r>
              <a:rPr lang="de-DE" sz="900" b="1" dirty="0">
                <a:solidFill>
                  <a:schemeClr val="tx1"/>
                </a:solidFill>
              </a:rPr>
              <a:t>B001</a:t>
            </a:r>
          </a:p>
        </p:txBody>
      </p:sp>
      <p:sp>
        <p:nvSpPr>
          <p:cNvPr id="47" name="Rechteck 46"/>
          <p:cNvSpPr/>
          <p:nvPr/>
        </p:nvSpPr>
        <p:spPr bwMode="auto">
          <a:xfrm>
            <a:off x="4624844" y="4319637"/>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a:solidFill>
                  <a:schemeClr val="tx1"/>
                </a:solidFill>
              </a:rPr>
              <a:t>T1_Edukt-</a:t>
            </a:r>
            <a:br>
              <a:rPr lang="de-DE" sz="900" b="1" dirty="0">
                <a:solidFill>
                  <a:schemeClr val="tx1"/>
                </a:solidFill>
              </a:rPr>
            </a:br>
            <a:r>
              <a:rPr lang="de-DE" sz="900" b="1" dirty="0" err="1">
                <a:solidFill>
                  <a:schemeClr val="tx1"/>
                </a:solidFill>
              </a:rPr>
              <a:t>speicher</a:t>
            </a:r>
            <a:endParaRPr lang="de-DE" sz="900" b="1" dirty="0">
              <a:solidFill>
                <a:schemeClr val="tx1"/>
              </a:solidFill>
            </a:endParaRPr>
          </a:p>
        </p:txBody>
      </p:sp>
      <p:cxnSp>
        <p:nvCxnSpPr>
          <p:cNvPr id="49" name="Gewinkelte Verbindung 48"/>
          <p:cNvCxnSpPr>
            <a:stCxn id="47" idx="2"/>
            <a:endCxn id="48" idx="0"/>
          </p:cNvCxnSpPr>
          <p:nvPr/>
        </p:nvCxnSpPr>
        <p:spPr bwMode="auto">
          <a:xfrm rot="5400000">
            <a:off x="4488160" y="4442369"/>
            <a:ext cx="377573" cy="857170"/>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8" name="Rechteck 47"/>
          <p:cNvSpPr/>
          <p:nvPr/>
        </p:nvSpPr>
        <p:spPr bwMode="auto">
          <a:xfrm>
            <a:off x="3862667" y="5059741"/>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a:solidFill>
                  <a:schemeClr val="tx1"/>
                </a:solidFill>
              </a:rPr>
              <a:t>Edukttank</a:t>
            </a:r>
            <a:r>
              <a:rPr lang="de-DE" sz="900" b="1" dirty="0">
                <a:solidFill>
                  <a:schemeClr val="tx1"/>
                </a:solidFill>
              </a:rPr>
              <a:t/>
            </a:r>
            <a:br>
              <a:rPr lang="de-DE" sz="900" b="1" dirty="0">
                <a:solidFill>
                  <a:schemeClr val="tx1"/>
                </a:solidFill>
              </a:rPr>
            </a:br>
            <a:r>
              <a:rPr lang="de-DE" sz="900" b="1" dirty="0">
                <a:solidFill>
                  <a:schemeClr val="tx1"/>
                </a:solidFill>
              </a:rPr>
              <a:t>B001</a:t>
            </a:r>
          </a:p>
        </p:txBody>
      </p:sp>
      <p:sp>
        <p:nvSpPr>
          <p:cNvPr id="51" name="Rechteck 50"/>
          <p:cNvSpPr/>
          <p:nvPr/>
        </p:nvSpPr>
        <p:spPr bwMode="auto">
          <a:xfrm>
            <a:off x="4719836" y="5059741"/>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a:solidFill>
                  <a:schemeClr val="tx1"/>
                </a:solidFill>
              </a:rPr>
              <a:t>Edukttank</a:t>
            </a:r>
            <a:r>
              <a:rPr lang="de-DE" sz="900" b="1" dirty="0">
                <a:solidFill>
                  <a:schemeClr val="tx1"/>
                </a:solidFill>
              </a:rPr>
              <a:t/>
            </a:r>
            <a:br>
              <a:rPr lang="de-DE" sz="900" b="1" dirty="0">
                <a:solidFill>
                  <a:schemeClr val="tx1"/>
                </a:solidFill>
              </a:rPr>
            </a:br>
            <a:r>
              <a:rPr lang="de-DE" sz="900" b="1" dirty="0">
                <a:solidFill>
                  <a:schemeClr val="tx1"/>
                </a:solidFill>
              </a:rPr>
              <a:t>B002</a:t>
            </a:r>
          </a:p>
        </p:txBody>
      </p:sp>
      <p:sp>
        <p:nvSpPr>
          <p:cNvPr id="52" name="Rechteck 51"/>
          <p:cNvSpPr/>
          <p:nvPr/>
        </p:nvSpPr>
        <p:spPr bwMode="auto">
          <a:xfrm>
            <a:off x="5577006" y="5059741"/>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de-DE" sz="900" b="1" dirty="0" err="1">
                <a:solidFill>
                  <a:schemeClr val="tx1"/>
                </a:solidFill>
              </a:rPr>
              <a:t>Edukttank</a:t>
            </a:r>
            <a:r>
              <a:rPr lang="de-DE" sz="900" b="1" dirty="0">
                <a:solidFill>
                  <a:schemeClr val="tx1"/>
                </a:solidFill>
              </a:rPr>
              <a:t/>
            </a:r>
            <a:br>
              <a:rPr lang="de-DE" sz="900" b="1" dirty="0">
                <a:solidFill>
                  <a:schemeClr val="tx1"/>
                </a:solidFill>
              </a:rPr>
            </a:br>
            <a:r>
              <a:rPr lang="de-DE" sz="900" b="1" dirty="0">
                <a:solidFill>
                  <a:schemeClr val="tx1"/>
                </a:solidFill>
              </a:rPr>
              <a:t>B003</a:t>
            </a:r>
          </a:p>
        </p:txBody>
      </p:sp>
      <p:cxnSp>
        <p:nvCxnSpPr>
          <p:cNvPr id="54" name="Gewinkelte Verbindung 53"/>
          <p:cNvCxnSpPr>
            <a:stCxn id="47" idx="2"/>
            <a:endCxn id="52" idx="0"/>
          </p:cNvCxnSpPr>
          <p:nvPr/>
        </p:nvCxnSpPr>
        <p:spPr bwMode="auto">
          <a:xfrm rot="16200000" flipH="1">
            <a:off x="5345329" y="4442369"/>
            <a:ext cx="377573" cy="857169"/>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winkelte Verbindung 56"/>
          <p:cNvCxnSpPr>
            <a:stCxn id="47" idx="2"/>
            <a:endCxn id="51" idx="0"/>
          </p:cNvCxnSpPr>
          <p:nvPr/>
        </p:nvCxnSpPr>
        <p:spPr bwMode="auto">
          <a:xfrm rot="5400000">
            <a:off x="4916745" y="4870954"/>
            <a:ext cx="377573" cy="1"/>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Gewinkelte Verbindung 30"/>
          <p:cNvCxnSpPr>
            <a:stCxn id="47" idx="0"/>
            <a:endCxn id="42" idx="0"/>
          </p:cNvCxnSpPr>
          <p:nvPr/>
        </p:nvCxnSpPr>
        <p:spPr bwMode="auto">
          <a:xfrm rot="5400000" flipH="1" flipV="1">
            <a:off x="8085824" y="1339344"/>
            <a:ext cx="1" cy="5960587"/>
          </a:xfrm>
          <a:prstGeom prst="bentConnector3">
            <a:avLst>
              <a:gd name="adj1" fmla="val 22860100000"/>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560" name="Ellipse 23"/>
          <p:cNvSpPr>
            <a:spLocks noChangeArrowheads="1"/>
          </p:cNvSpPr>
          <p:nvPr/>
        </p:nvSpPr>
        <p:spPr bwMode="auto">
          <a:xfrm>
            <a:off x="6710634" y="4190875"/>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1" name="Ellipse 26"/>
          <p:cNvSpPr>
            <a:spLocks noChangeArrowheads="1"/>
          </p:cNvSpPr>
          <p:nvPr/>
        </p:nvSpPr>
        <p:spPr bwMode="auto">
          <a:xfrm>
            <a:off x="6625923" y="3293937"/>
            <a:ext cx="1541736" cy="711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8" name="Ellipse 23"/>
          <p:cNvSpPr>
            <a:spLocks noChangeArrowheads="1"/>
          </p:cNvSpPr>
          <p:nvPr/>
        </p:nvSpPr>
        <p:spPr bwMode="auto">
          <a:xfrm>
            <a:off x="8849581" y="4190875"/>
            <a:ext cx="1353254"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69" name="Ellipse 23"/>
          <p:cNvSpPr>
            <a:spLocks noChangeArrowheads="1"/>
          </p:cNvSpPr>
          <p:nvPr/>
        </p:nvSpPr>
        <p:spPr bwMode="auto">
          <a:xfrm>
            <a:off x="10351079" y="4190875"/>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23570" name="Ellipse 23"/>
          <p:cNvSpPr>
            <a:spLocks noChangeArrowheads="1"/>
          </p:cNvSpPr>
          <p:nvPr/>
        </p:nvSpPr>
        <p:spPr bwMode="auto">
          <a:xfrm>
            <a:off x="4370499" y="4162300"/>
            <a:ext cx="1355372" cy="6223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cxnSp>
        <p:nvCxnSpPr>
          <p:cNvPr id="65" name="Gerade Verbindung 64"/>
          <p:cNvCxnSpPr>
            <a:stCxn id="42" idx="2"/>
            <a:endCxn id="44" idx="0"/>
          </p:cNvCxnSpPr>
          <p:nvPr/>
        </p:nvCxnSpPr>
        <p:spPr bwMode="auto">
          <a:xfrm>
            <a:off x="11066118" y="4682167"/>
            <a:ext cx="0" cy="377573"/>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2"/>
    </p:custDataLst>
    <p:extLst>
      <p:ext uri="{BB962C8B-B14F-4D97-AF65-F5344CB8AC3E}">
        <p14:creationId xmlns:p14="http://schemas.microsoft.com/office/powerpoint/2010/main" val="4792066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P01-04 Einzelsteuerfunktionen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Begriff der Einzelsteuerfunktion (ESF)</a:t>
            </a:r>
          </a:p>
          <a:p>
            <a:pPr lvl="2">
              <a:spcBef>
                <a:spcPts val="600"/>
              </a:spcBef>
            </a:pPr>
            <a:r>
              <a:rPr lang="de-DE" sz="1600" dirty="0"/>
              <a:t>Einzelsteuerfunktionen in PCS 7</a:t>
            </a:r>
          </a:p>
          <a:p>
            <a:pPr lvl="2">
              <a:spcBef>
                <a:spcPts val="600"/>
              </a:spcBef>
            </a:pPr>
            <a:r>
              <a:rPr lang="de-DE" sz="1600" dirty="0"/>
              <a:t>Einzelsteuerfunktion Motor</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Symboltabellen anlegen</a:t>
            </a:r>
          </a:p>
          <a:p>
            <a:pPr lvl="2">
              <a:spcBef>
                <a:spcPts val="600"/>
              </a:spcBef>
            </a:pPr>
            <a:r>
              <a:rPr lang="de-DE" sz="1600" dirty="0"/>
              <a:t>CFC für ESF Motor anlegen</a:t>
            </a:r>
          </a:p>
          <a:p>
            <a:pPr lvl="2">
              <a:spcBef>
                <a:spcPts val="600"/>
              </a:spcBef>
            </a:pPr>
            <a:r>
              <a:rPr lang="de-DE" sz="1600" dirty="0"/>
              <a:t>Testen der ESF</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31439770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3"/>
            </p:custDataLst>
            <p:extLst>
              <p:ext uri="{D42A27DB-BD31-4B8C-83A1-F6EECF244321}">
                <p14:modId xmlns:p14="http://schemas.microsoft.com/office/powerpoint/2010/main" val="174784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1"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604" name="Rectangle 9"/>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P01-04 Einzelsteuerfunktionen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Hierarchische Gliederung der Anlage nach DIN EN 61512</a:t>
            </a:r>
          </a:p>
          <a:p>
            <a:pPr lvl="2">
              <a:spcBef>
                <a:spcPts val="600"/>
              </a:spcBef>
            </a:pPr>
            <a:r>
              <a:rPr lang="de-DE" sz="1600" dirty="0"/>
              <a:t>Ebene 0: Einzelsteuereinheit</a:t>
            </a:r>
          </a:p>
          <a:p>
            <a:pPr lvl="1">
              <a:spcBef>
                <a:spcPts val="600"/>
              </a:spcBef>
            </a:pPr>
            <a:r>
              <a:rPr lang="de-DE" sz="1600" dirty="0"/>
              <a:t>Einzelsteuereinheit ist ein wiederkehrendes Element</a:t>
            </a:r>
          </a:p>
          <a:p>
            <a:pPr lvl="2">
              <a:spcBef>
                <a:spcPts val="600"/>
              </a:spcBef>
            </a:pPr>
            <a:r>
              <a:rPr lang="de-DE" sz="1600" dirty="0"/>
              <a:t>Projektweit</a:t>
            </a:r>
          </a:p>
          <a:p>
            <a:pPr lvl="2">
              <a:spcBef>
                <a:spcPts val="600"/>
              </a:spcBef>
            </a:pPr>
            <a:r>
              <a:rPr lang="de-DE" sz="1600" dirty="0"/>
              <a:t>Über Projekte hinaus</a:t>
            </a:r>
          </a:p>
          <a:p>
            <a:pPr lvl="1">
              <a:spcBef>
                <a:spcPts val="600"/>
              </a:spcBef>
            </a:pPr>
            <a:r>
              <a:rPr lang="de-DE" sz="1600" dirty="0"/>
              <a:t>Möglichkeit der Wiederverwendung</a:t>
            </a:r>
          </a:p>
          <a:p>
            <a:pPr lvl="2">
              <a:spcBef>
                <a:spcPts val="600"/>
              </a:spcBef>
            </a:pPr>
            <a:r>
              <a:rPr lang="de-DE" sz="1600" dirty="0"/>
              <a:t>Vorteile:</a:t>
            </a:r>
          </a:p>
          <a:p>
            <a:pPr lvl="3">
              <a:spcBef>
                <a:spcPts val="600"/>
              </a:spcBef>
            </a:pPr>
            <a:r>
              <a:rPr lang="de-DE" sz="1600" dirty="0"/>
              <a:t>Parametrierung statt Programmierung</a:t>
            </a:r>
          </a:p>
          <a:p>
            <a:pPr lvl="3">
              <a:spcBef>
                <a:spcPts val="600"/>
              </a:spcBef>
            </a:pPr>
            <a:r>
              <a:rPr lang="de-DE" sz="1600" dirty="0"/>
              <a:t>Getestete Funktionen</a:t>
            </a:r>
          </a:p>
          <a:p>
            <a:pPr lvl="3">
              <a:spcBef>
                <a:spcPts val="600"/>
              </a:spcBef>
            </a:pPr>
            <a:r>
              <a:rPr lang="de-DE" sz="1600" dirty="0"/>
              <a:t>Einheitliche Bedienung und Visualisierung</a:t>
            </a:r>
          </a:p>
          <a:p>
            <a:pPr lvl="1">
              <a:spcBef>
                <a:spcPts val="600"/>
              </a:spcBef>
            </a:pPr>
            <a:r>
              <a:rPr lang="de-DE" sz="1600" dirty="0"/>
              <a:t>Typisierung von Einzelsteuereinheiten</a:t>
            </a:r>
          </a:p>
          <a:p>
            <a:pPr lvl="2">
              <a:spcBef>
                <a:spcPts val="600"/>
              </a:spcBef>
            </a:pPr>
            <a:r>
              <a:rPr lang="de-DE" sz="1600" dirty="0"/>
              <a:t>z.B. Motor, Ventil, …</a:t>
            </a:r>
          </a:p>
        </p:txBody>
      </p:sp>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Einzelsteuerfunktion (ESF)</a:t>
            </a:r>
          </a:p>
        </p:txBody>
      </p:sp>
      <p:sp>
        <p:nvSpPr>
          <p:cNvPr id="3" name="Rechteck 2"/>
          <p:cNvSpPr/>
          <p:nvPr/>
        </p:nvSpPr>
        <p:spPr bwMode="auto">
          <a:xfrm>
            <a:off x="9390894" y="1970620"/>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000" b="1" dirty="0">
                <a:solidFill>
                  <a:schemeClr val="tx1"/>
                </a:solidFill>
              </a:rPr>
              <a:t>Unternehmen</a:t>
            </a:r>
          </a:p>
        </p:txBody>
      </p:sp>
      <p:sp>
        <p:nvSpPr>
          <p:cNvPr id="12" name="Rechteck 11"/>
          <p:cNvSpPr/>
          <p:nvPr/>
        </p:nvSpPr>
        <p:spPr bwMode="auto">
          <a:xfrm>
            <a:off x="9390894" y="5540343"/>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de-DE" sz="1000" b="1" dirty="0">
                <a:solidFill>
                  <a:schemeClr val="tx1"/>
                </a:solidFill>
              </a:rPr>
              <a:t>Einzelsteuer-</a:t>
            </a:r>
            <a:br>
              <a:rPr lang="de-DE" sz="1000" b="1" dirty="0">
                <a:solidFill>
                  <a:schemeClr val="tx1"/>
                </a:solidFill>
              </a:rPr>
            </a:br>
            <a:r>
              <a:rPr lang="de-DE" sz="1000" b="1" dirty="0" err="1">
                <a:solidFill>
                  <a:schemeClr val="tx1"/>
                </a:solidFill>
              </a:rPr>
              <a:t>einheiten</a:t>
            </a:r>
            <a:endParaRPr lang="de-DE" sz="1000" b="1" dirty="0">
              <a:solidFill>
                <a:schemeClr val="tx1"/>
              </a:solidFill>
            </a:endParaRPr>
          </a:p>
        </p:txBody>
      </p:sp>
      <p:sp>
        <p:nvSpPr>
          <p:cNvPr id="4" name="Gleichschenkliges Dreieck 3"/>
          <p:cNvSpPr/>
          <p:nvPr/>
        </p:nvSpPr>
        <p:spPr bwMode="auto">
          <a:xfrm>
            <a:off x="9878390" y="2495710"/>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13" name="Gerade Verbindung 12"/>
          <p:cNvCxnSpPr>
            <a:stCxn id="3" idx="2"/>
            <a:endCxn id="12" idx="0"/>
          </p:cNvCxnSpPr>
          <p:nvPr/>
        </p:nvCxnSpPr>
        <p:spPr bwMode="auto">
          <a:xfrm>
            <a:off x="9914881" y="2327851"/>
            <a:ext cx="0" cy="32124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p:nvCxnSpPr>
        <p:spPr bwMode="auto">
          <a:xfrm>
            <a:off x="9886305" y="2364321"/>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feld 16"/>
          <p:cNvSpPr txBox="1"/>
          <p:nvPr/>
        </p:nvSpPr>
        <p:spPr>
          <a:xfrm>
            <a:off x="9961512" y="2373623"/>
            <a:ext cx="697307"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sp>
        <p:nvSpPr>
          <p:cNvPr id="20" name="Gleichschenkliges Dreieck 3"/>
          <p:cNvSpPr/>
          <p:nvPr/>
        </p:nvSpPr>
        <p:spPr bwMode="auto">
          <a:xfrm>
            <a:off x="9878390" y="3072046"/>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21" name="Gerade Verbindung 20"/>
          <p:cNvCxnSpPr/>
          <p:nvPr/>
        </p:nvCxnSpPr>
        <p:spPr bwMode="auto">
          <a:xfrm>
            <a:off x="9886305" y="2940657"/>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feld 21"/>
          <p:cNvSpPr txBox="1"/>
          <p:nvPr/>
        </p:nvSpPr>
        <p:spPr>
          <a:xfrm>
            <a:off x="9961512" y="2949959"/>
            <a:ext cx="697307"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sp>
        <p:nvSpPr>
          <p:cNvPr id="23" name="Gleichschenkliges Dreieck 3"/>
          <p:cNvSpPr/>
          <p:nvPr/>
        </p:nvSpPr>
        <p:spPr bwMode="auto">
          <a:xfrm>
            <a:off x="9878390" y="3636722"/>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24" name="Gerade Verbindung 23"/>
          <p:cNvCxnSpPr/>
          <p:nvPr/>
        </p:nvCxnSpPr>
        <p:spPr bwMode="auto">
          <a:xfrm>
            <a:off x="9886305" y="3505333"/>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Textfeld 24"/>
          <p:cNvSpPr txBox="1"/>
          <p:nvPr/>
        </p:nvSpPr>
        <p:spPr>
          <a:xfrm>
            <a:off x="9961512" y="3514635"/>
            <a:ext cx="697307"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sp>
        <p:nvSpPr>
          <p:cNvPr id="26" name="Gleichschenkliges Dreieck 3"/>
          <p:cNvSpPr/>
          <p:nvPr/>
        </p:nvSpPr>
        <p:spPr bwMode="auto">
          <a:xfrm>
            <a:off x="9878390" y="4220127"/>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27" name="Gerade Verbindung 26"/>
          <p:cNvCxnSpPr/>
          <p:nvPr/>
        </p:nvCxnSpPr>
        <p:spPr bwMode="auto">
          <a:xfrm>
            <a:off x="9886305" y="4088738"/>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Textfeld 27"/>
          <p:cNvSpPr txBox="1"/>
          <p:nvPr/>
        </p:nvSpPr>
        <p:spPr>
          <a:xfrm>
            <a:off x="9961512" y="4098040"/>
            <a:ext cx="700513"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muss enthalten</a:t>
            </a:r>
          </a:p>
        </p:txBody>
      </p:sp>
      <p:sp>
        <p:nvSpPr>
          <p:cNvPr id="7" name="Rechteck 6"/>
          <p:cNvSpPr/>
          <p:nvPr/>
        </p:nvSpPr>
        <p:spPr bwMode="auto">
          <a:xfrm>
            <a:off x="9390894" y="2542920"/>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000" b="1" dirty="0">
                <a:solidFill>
                  <a:schemeClr val="tx1"/>
                </a:solidFill>
              </a:rPr>
              <a:t>Werk</a:t>
            </a:r>
          </a:p>
        </p:txBody>
      </p:sp>
      <p:sp>
        <p:nvSpPr>
          <p:cNvPr id="8" name="Rechteck 7"/>
          <p:cNvSpPr/>
          <p:nvPr/>
        </p:nvSpPr>
        <p:spPr bwMode="auto">
          <a:xfrm>
            <a:off x="9390894" y="3117988"/>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000" b="1" dirty="0">
                <a:solidFill>
                  <a:schemeClr val="tx1"/>
                </a:solidFill>
              </a:rPr>
              <a:t>Anlagen-komplex</a:t>
            </a:r>
          </a:p>
        </p:txBody>
      </p:sp>
      <p:sp>
        <p:nvSpPr>
          <p:cNvPr id="9" name="Rechteck 8"/>
          <p:cNvSpPr/>
          <p:nvPr/>
        </p:nvSpPr>
        <p:spPr bwMode="auto">
          <a:xfrm>
            <a:off x="9390894" y="3684748"/>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000" b="1" dirty="0">
                <a:solidFill>
                  <a:schemeClr val="tx1"/>
                </a:solidFill>
              </a:rPr>
              <a:t>Anlage</a:t>
            </a:r>
          </a:p>
        </p:txBody>
      </p:sp>
      <p:sp>
        <p:nvSpPr>
          <p:cNvPr id="10" name="Rechteck 9"/>
          <p:cNvSpPr/>
          <p:nvPr/>
        </p:nvSpPr>
        <p:spPr bwMode="auto">
          <a:xfrm>
            <a:off x="9390894" y="4276658"/>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000" b="1" dirty="0">
                <a:solidFill>
                  <a:schemeClr val="tx1"/>
                </a:solidFill>
              </a:rPr>
              <a:t>Teilanlage</a:t>
            </a:r>
          </a:p>
        </p:txBody>
      </p:sp>
      <p:sp>
        <p:nvSpPr>
          <p:cNvPr id="33" name="Gleichschenkliges Dreieck 3"/>
          <p:cNvSpPr/>
          <p:nvPr/>
        </p:nvSpPr>
        <p:spPr bwMode="auto">
          <a:xfrm>
            <a:off x="9878390" y="4790518"/>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34" name="Gerade Verbindung 33"/>
          <p:cNvCxnSpPr/>
          <p:nvPr/>
        </p:nvCxnSpPr>
        <p:spPr bwMode="auto">
          <a:xfrm>
            <a:off x="9886305" y="4659129"/>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5" name="Textfeld 34"/>
          <p:cNvSpPr txBox="1"/>
          <p:nvPr/>
        </p:nvSpPr>
        <p:spPr>
          <a:xfrm>
            <a:off x="9961512" y="4668431"/>
            <a:ext cx="697307"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sp>
        <p:nvSpPr>
          <p:cNvPr id="36" name="Gleichschenkliges Dreieck 3"/>
          <p:cNvSpPr/>
          <p:nvPr/>
        </p:nvSpPr>
        <p:spPr bwMode="auto">
          <a:xfrm>
            <a:off x="9878390" y="5489998"/>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cxnSp>
        <p:nvCxnSpPr>
          <p:cNvPr id="37" name="Gerade Verbindung 36"/>
          <p:cNvCxnSpPr/>
          <p:nvPr/>
        </p:nvCxnSpPr>
        <p:spPr bwMode="auto">
          <a:xfrm>
            <a:off x="9886305" y="5233010"/>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8" name="Textfeld 37"/>
          <p:cNvSpPr txBox="1"/>
          <p:nvPr/>
        </p:nvSpPr>
        <p:spPr>
          <a:xfrm>
            <a:off x="9961512" y="5367911"/>
            <a:ext cx="697307" cy="135422"/>
          </a:xfrm>
          <a:prstGeom prst="rect">
            <a:avLst/>
          </a:prstGeom>
          <a:no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sp>
        <p:nvSpPr>
          <p:cNvPr id="31" name="Freihandform 30"/>
          <p:cNvSpPr/>
          <p:nvPr/>
        </p:nvSpPr>
        <p:spPr bwMode="auto">
          <a:xfrm>
            <a:off x="10153650" y="5014652"/>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40" name="Textfeld 39"/>
          <p:cNvSpPr txBox="1"/>
          <p:nvPr/>
        </p:nvSpPr>
        <p:spPr>
          <a:xfrm>
            <a:off x="10537160" y="5125688"/>
            <a:ext cx="697307" cy="135422"/>
          </a:xfrm>
          <a:prstGeom prst="rect">
            <a:avLst/>
          </a:prstGeom>
          <a:solidFill>
            <a:schemeClr val="bg1"/>
          </a:solid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cxnSp>
        <p:nvCxnSpPr>
          <p:cNvPr id="41" name="Gerade Verbindung 40"/>
          <p:cNvCxnSpPr/>
          <p:nvPr/>
        </p:nvCxnSpPr>
        <p:spPr bwMode="auto">
          <a:xfrm>
            <a:off x="10120312" y="5233010"/>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Freihandform 41"/>
          <p:cNvSpPr/>
          <p:nvPr/>
        </p:nvSpPr>
        <p:spPr bwMode="auto">
          <a:xfrm>
            <a:off x="10153650" y="5713857"/>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43" name="Textfeld 42"/>
          <p:cNvSpPr txBox="1"/>
          <p:nvPr/>
        </p:nvSpPr>
        <p:spPr>
          <a:xfrm>
            <a:off x="10537160" y="5824893"/>
            <a:ext cx="697307" cy="135422"/>
          </a:xfrm>
          <a:prstGeom prst="rect">
            <a:avLst/>
          </a:prstGeom>
          <a:solidFill>
            <a:schemeClr val="bg1"/>
          </a:solidFill>
        </p:spPr>
        <p:txBody>
          <a:bodyPr wrap="none" lIns="0" tIns="0" rIns="0" bIns="0" rtlCol="0">
            <a:spAutoFit/>
          </a:bodyPr>
          <a:lstStyle/>
          <a:p>
            <a:pPr algn="l">
              <a:lnSpc>
                <a:spcPct val="110000"/>
              </a:lnSpc>
              <a:spcBef>
                <a:spcPts val="0"/>
              </a:spcBef>
            </a:pPr>
            <a:r>
              <a:rPr lang="de-DE" sz="800" dirty="0">
                <a:solidFill>
                  <a:schemeClr val="tx1"/>
                </a:solidFill>
              </a:rPr>
              <a:t>kann enthalten</a:t>
            </a:r>
          </a:p>
        </p:txBody>
      </p:sp>
      <p:cxnSp>
        <p:nvCxnSpPr>
          <p:cNvPr id="44" name="Gerade Verbindung 43"/>
          <p:cNvCxnSpPr/>
          <p:nvPr/>
        </p:nvCxnSpPr>
        <p:spPr bwMode="auto">
          <a:xfrm>
            <a:off x="10120312" y="5932215"/>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Rechteck 10"/>
          <p:cNvSpPr/>
          <p:nvPr/>
        </p:nvSpPr>
        <p:spPr bwMode="auto">
          <a:xfrm>
            <a:off x="9390894" y="4836168"/>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de-DE" sz="1000" b="1" dirty="0">
                <a:solidFill>
                  <a:schemeClr val="tx1"/>
                </a:solidFill>
              </a:rPr>
              <a:t>Technische</a:t>
            </a:r>
            <a:br>
              <a:rPr lang="de-DE" sz="1000" b="1" dirty="0">
                <a:solidFill>
                  <a:schemeClr val="tx1"/>
                </a:solidFill>
              </a:rPr>
            </a:br>
            <a:r>
              <a:rPr lang="de-DE" sz="1000" b="1" dirty="0">
                <a:solidFill>
                  <a:schemeClr val="tx1"/>
                </a:solidFill>
              </a:rPr>
              <a:t>Einrichtung</a:t>
            </a:r>
          </a:p>
        </p:txBody>
      </p:sp>
    </p:spTree>
    <p:custDataLst>
      <p:tags r:id="rId2"/>
    </p:custDataLst>
    <p:extLst>
      <p:ext uri="{BB962C8B-B14F-4D97-AF65-F5344CB8AC3E}">
        <p14:creationId xmlns:p14="http://schemas.microsoft.com/office/powerpoint/2010/main" val="34749509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P01-04 Einzelsteuerfunktionen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Funktionsbausteine als objektorientiertes Modell einer technischen Einrichtung </a:t>
            </a:r>
          </a:p>
          <a:p>
            <a:pPr lvl="2">
              <a:spcBef>
                <a:spcPts val="600"/>
              </a:spcBef>
            </a:pPr>
            <a:r>
              <a:rPr lang="de-DE" sz="1600" dirty="0" err="1"/>
              <a:t>z.B</a:t>
            </a:r>
            <a:r>
              <a:rPr lang="de-DE" sz="1600" dirty="0"/>
              <a:t> Motoren und Ventile</a:t>
            </a:r>
          </a:p>
          <a:p>
            <a:pPr lvl="1">
              <a:spcBef>
                <a:spcPts val="600"/>
              </a:spcBef>
            </a:pPr>
            <a:r>
              <a:rPr lang="de-DE" sz="1600" dirty="0"/>
              <a:t>Funktionen:</a:t>
            </a:r>
          </a:p>
          <a:p>
            <a:pPr lvl="2">
              <a:spcBef>
                <a:spcPts val="600"/>
              </a:spcBef>
            </a:pPr>
            <a:r>
              <a:rPr lang="de-DE" sz="1600" dirty="0"/>
              <a:t>Ansteuerung und Betriebsarten</a:t>
            </a:r>
          </a:p>
          <a:p>
            <a:pPr lvl="2">
              <a:spcBef>
                <a:spcPts val="600"/>
              </a:spcBef>
            </a:pPr>
            <a:r>
              <a:rPr lang="de-DE" sz="1600" dirty="0"/>
              <a:t>Schutz- und Überwachungsfunktionen</a:t>
            </a:r>
          </a:p>
          <a:p>
            <a:pPr lvl="2">
              <a:spcBef>
                <a:spcPts val="600"/>
              </a:spcBef>
            </a:pPr>
            <a:r>
              <a:rPr lang="de-DE" sz="1600" dirty="0"/>
              <a:t>Bedien- und Visualisierungsfunktionen</a:t>
            </a:r>
          </a:p>
          <a:p>
            <a:pPr lvl="2">
              <a:spcBef>
                <a:spcPts val="600"/>
              </a:spcBef>
            </a:pPr>
            <a:r>
              <a:rPr lang="de-DE" sz="1600" dirty="0"/>
              <a:t>Melde- und Alarmfunktionen</a:t>
            </a:r>
          </a:p>
          <a:p>
            <a:pPr lvl="1">
              <a:spcBef>
                <a:spcPts val="600"/>
              </a:spcBef>
            </a:pPr>
            <a:r>
              <a:rPr lang="de-DE" sz="1600" dirty="0"/>
              <a:t>Funktionsbaustein als objektorientiertes Modell eines (Mess-)Signals</a:t>
            </a:r>
          </a:p>
          <a:p>
            <a:pPr lvl="2">
              <a:spcBef>
                <a:spcPts val="600"/>
              </a:spcBef>
            </a:pPr>
            <a:r>
              <a:rPr lang="de-DE" sz="1600" dirty="0" err="1"/>
              <a:t>z.B</a:t>
            </a:r>
            <a:r>
              <a:rPr lang="de-DE" sz="1600" dirty="0"/>
              <a:t> Digitaler Ausgang, Digitaler Eingang, Analoger Ausgang, Analoger Eingang</a:t>
            </a:r>
          </a:p>
          <a:p>
            <a:pPr lvl="1">
              <a:spcBef>
                <a:spcPts val="600"/>
              </a:spcBef>
            </a:pPr>
            <a:r>
              <a:rPr lang="de-DE" sz="1600" dirty="0"/>
              <a:t>Funktionen:</a:t>
            </a:r>
          </a:p>
          <a:p>
            <a:pPr lvl="2">
              <a:spcBef>
                <a:spcPts val="600"/>
              </a:spcBef>
            </a:pPr>
            <a:r>
              <a:rPr lang="de-DE" sz="1600" dirty="0"/>
              <a:t>Normierung des digitalen Wertes auf den physikalischen Wertebereich</a:t>
            </a:r>
          </a:p>
          <a:p>
            <a:pPr lvl="2">
              <a:spcBef>
                <a:spcPts val="600"/>
              </a:spcBef>
            </a:pPr>
            <a:r>
              <a:rPr lang="de-DE" sz="1600" dirty="0"/>
              <a:t>Überwachung der Signalqualität</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Einzelsteuerfunktion in PCS 7</a:t>
            </a:r>
          </a:p>
        </p:txBody>
      </p:sp>
    </p:spTree>
    <p:custDataLst>
      <p:tags r:id="rId1"/>
    </p:custDataLst>
    <p:extLst>
      <p:ext uri="{BB962C8B-B14F-4D97-AF65-F5344CB8AC3E}">
        <p14:creationId xmlns:p14="http://schemas.microsoft.com/office/powerpoint/2010/main" val="39418414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9"/>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P01-04 Einzelsteuerfunktionen</a:t>
            </a:r>
          </a:p>
        </p:txBody>
      </p:sp>
      <p:sp>
        <p:nvSpPr>
          <p:cNvPr id="2" name="Inhaltsplatzhalter 1"/>
          <p:cNvSpPr>
            <a:spLocks noGrp="1"/>
          </p:cNvSpPr>
          <p:nvPr>
            <p:ph idx="1"/>
          </p:nvPr>
        </p:nvSpPr>
        <p:spPr>
          <a:xfrm>
            <a:off x="617636" y="1922996"/>
            <a:ext cx="8208962" cy="4278312"/>
          </a:xfrm>
        </p:spPr>
        <p:txBody>
          <a:bodyPr/>
          <a:lstStyle/>
          <a:p>
            <a:pPr lvl="1">
              <a:spcBef>
                <a:spcPts val="600"/>
              </a:spcBef>
            </a:pPr>
            <a:r>
              <a:rPr lang="de-DE" sz="1600" dirty="0"/>
              <a:t>Funktionsbaustein </a:t>
            </a:r>
            <a:r>
              <a:rPr lang="de-DE" sz="1600" dirty="0" err="1"/>
              <a:t>MotL</a:t>
            </a:r>
            <a:endParaRPr lang="de-DE" sz="1600" dirty="0"/>
          </a:p>
          <a:p>
            <a:pPr lvl="1">
              <a:spcBef>
                <a:spcPts val="600"/>
              </a:spcBef>
            </a:pPr>
            <a:r>
              <a:rPr lang="de-DE" sz="1600" dirty="0"/>
              <a:t>Verwendung als Ansteuerung für Pumpen/</a:t>
            </a:r>
            <a:r>
              <a:rPr lang="de-DE" sz="1600" dirty="0" err="1"/>
              <a:t>Rührer</a:t>
            </a:r>
            <a:r>
              <a:rPr lang="de-DE" sz="1600" dirty="0"/>
              <a:t> der Laboranlage</a:t>
            </a:r>
          </a:p>
          <a:p>
            <a:pPr lvl="1">
              <a:spcBef>
                <a:spcPts val="600"/>
              </a:spcBef>
            </a:pPr>
            <a:r>
              <a:rPr lang="de-DE" sz="1600" dirty="0"/>
              <a:t>Eigenschaften:</a:t>
            </a:r>
          </a:p>
          <a:p>
            <a:pPr lvl="2">
              <a:spcBef>
                <a:spcPts val="600"/>
              </a:spcBef>
            </a:pPr>
            <a:r>
              <a:rPr lang="de-DE" sz="1600" dirty="0"/>
              <a:t>Ansteuerung mit einem Steuersignal (ein/aus)</a:t>
            </a:r>
          </a:p>
          <a:p>
            <a:pPr lvl="2">
              <a:spcBef>
                <a:spcPts val="600"/>
              </a:spcBef>
            </a:pPr>
            <a:r>
              <a:rPr lang="de-DE" sz="1600" dirty="0"/>
              <a:t>Überwachungsfunktion durch Laufrückmeldung</a:t>
            </a:r>
          </a:p>
          <a:p>
            <a:pPr lvl="1">
              <a:spcBef>
                <a:spcPts val="600"/>
              </a:spcBef>
            </a:pPr>
            <a:r>
              <a:rPr lang="de-DE" sz="1600" dirty="0"/>
              <a:t>Vorteile:</a:t>
            </a:r>
          </a:p>
          <a:p>
            <a:pPr lvl="2">
              <a:spcBef>
                <a:spcPts val="600"/>
              </a:spcBef>
            </a:pPr>
            <a:r>
              <a:rPr lang="de-DE" sz="1600" dirty="0"/>
              <a:t>Keine Programmierung der Ansteuer-, Schutz- und</a:t>
            </a:r>
            <a:br>
              <a:rPr lang="de-DE" sz="1600" dirty="0"/>
            </a:br>
            <a:r>
              <a:rPr lang="de-DE" sz="1600" dirty="0"/>
              <a:t>Überwachungsfunktionen</a:t>
            </a:r>
          </a:p>
          <a:p>
            <a:pPr lvl="2">
              <a:spcBef>
                <a:spcPts val="600"/>
              </a:spcBef>
            </a:pPr>
            <a:r>
              <a:rPr lang="de-DE" sz="1600" dirty="0"/>
              <a:t>Einheitliche Parameter</a:t>
            </a:r>
          </a:p>
          <a:p>
            <a:pPr lvl="2">
              <a:spcBef>
                <a:spcPts val="600"/>
              </a:spcBef>
            </a:pPr>
            <a:r>
              <a:rPr lang="de-DE" sz="1600" dirty="0"/>
              <a:t>Einheitliche Visualisierung (siehe P02-01 Grafikgenerierung)</a:t>
            </a:r>
          </a:p>
        </p:txBody>
      </p:sp>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Einzelsteuerfunktion </a:t>
            </a:r>
            <a:r>
              <a:rPr lang="de-DE" b="1" dirty="0" err="1">
                <a:solidFill>
                  <a:srgbClr val="FFFFFF"/>
                </a:solidFill>
              </a:rPr>
              <a:t>MotL</a:t>
            </a:r>
            <a:r>
              <a:rPr lang="de-DE" b="1" dirty="0">
                <a:solidFill>
                  <a:srgbClr val="FFFFFF"/>
                </a:solidFill>
              </a:rPr>
              <a:t> (PCS 7 </a:t>
            </a:r>
            <a:r>
              <a:rPr lang="de-DE" b="1" dirty="0" err="1">
                <a:solidFill>
                  <a:srgbClr val="FFFFFF"/>
                </a:solidFill>
              </a:rPr>
              <a:t>Advanced</a:t>
            </a:r>
            <a:r>
              <a:rPr lang="de-DE" b="1" dirty="0">
                <a:solidFill>
                  <a:srgbClr val="FFFFFF"/>
                </a:solidFill>
              </a:rPr>
              <a:t> </a:t>
            </a:r>
            <a:r>
              <a:rPr lang="de-DE" b="1" dirty="0" err="1">
                <a:solidFill>
                  <a:srgbClr val="FFFFFF"/>
                </a:solidFill>
              </a:rPr>
              <a:t>Process</a:t>
            </a:r>
            <a:r>
              <a:rPr lang="de-DE" b="1" dirty="0">
                <a:solidFill>
                  <a:srgbClr val="FFFFFF"/>
                </a:solidFill>
              </a:rPr>
              <a:t> Library)</a:t>
            </a:r>
          </a:p>
        </p:txBody>
      </p:sp>
      <p:pic>
        <p:nvPicPr>
          <p:cNvPr id="7" name="Picture 3" descr="Abb2_n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463" y="2082828"/>
            <a:ext cx="4841472" cy="4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58836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22552" b="6247"/>
          <a:stretch/>
        </p:blipFill>
        <p:spPr>
          <a:xfrm>
            <a:off x="8836025" y="1880333"/>
            <a:ext cx="2871577" cy="2727125"/>
          </a:xfrm>
          <a:prstGeom prst="rect">
            <a:avLst/>
          </a:prstGeom>
        </p:spPr>
      </p:pic>
      <p:sp>
        <p:nvSpPr>
          <p:cNvPr id="12295" name="Rectangle 11"/>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Inhaltsverzeichnis</a:t>
            </a:r>
          </a:p>
        </p:txBody>
      </p:sp>
      <p:sp>
        <p:nvSpPr>
          <p:cNvPr id="2" name="Inhaltsplatzhalter 1"/>
          <p:cNvSpPr>
            <a:spLocks noGrp="1"/>
          </p:cNvSpPr>
          <p:nvPr>
            <p:ph idx="1"/>
          </p:nvPr>
        </p:nvSpPr>
        <p:spPr>
          <a:xfrm>
            <a:off x="627063" y="1922996"/>
            <a:ext cx="8208962" cy="2647096"/>
          </a:xfrm>
        </p:spPr>
        <p:txBody>
          <a:bodyPr/>
          <a:lstStyle/>
          <a:p>
            <a:pPr lvl="1">
              <a:spcBef>
                <a:spcPts val="600"/>
              </a:spcBef>
            </a:pPr>
            <a:r>
              <a:rPr lang="de-DE" sz="1600" dirty="0"/>
              <a:t>P01-01 Prozessbeschreibung</a:t>
            </a:r>
          </a:p>
          <a:p>
            <a:pPr lvl="1">
              <a:spcBef>
                <a:spcPts val="600"/>
              </a:spcBef>
            </a:pPr>
            <a:r>
              <a:rPr lang="de-DE" sz="1600" dirty="0"/>
              <a:t>P01-02 Hardwarekonfiguration </a:t>
            </a:r>
          </a:p>
          <a:p>
            <a:pPr lvl="1">
              <a:spcBef>
                <a:spcPts val="600"/>
              </a:spcBef>
            </a:pPr>
            <a:r>
              <a:rPr lang="de-DE" sz="1600" dirty="0"/>
              <a:t>P01-03 Technologische Hierarchie </a:t>
            </a:r>
          </a:p>
          <a:p>
            <a:pPr lvl="1">
              <a:spcBef>
                <a:spcPts val="600"/>
              </a:spcBef>
            </a:pPr>
            <a:r>
              <a:rPr lang="de-DE" sz="1600" dirty="0"/>
              <a:t>P01-04 Einzelsteuerfunktionen </a:t>
            </a:r>
          </a:p>
          <a:p>
            <a:pPr lvl="1">
              <a:spcBef>
                <a:spcPts val="600"/>
              </a:spcBef>
            </a:pPr>
            <a:r>
              <a:rPr lang="de-DE" sz="1600" dirty="0"/>
              <a:t>P01-05 Anlagensicherung </a:t>
            </a:r>
          </a:p>
          <a:p>
            <a:pPr lvl="1">
              <a:spcBef>
                <a:spcPts val="600"/>
              </a:spcBef>
            </a:pPr>
            <a:r>
              <a:rPr lang="de-DE" sz="1600" dirty="0"/>
              <a:t>P01-06 Regelung und weitere Steuerfunktionen </a:t>
            </a:r>
          </a:p>
          <a:p>
            <a:pPr lvl="1">
              <a:spcBef>
                <a:spcPts val="600"/>
              </a:spcBef>
            </a:pPr>
            <a:r>
              <a:rPr lang="de-DE" sz="1600" dirty="0"/>
              <a:t>P01-07 Massenbearbeitung</a:t>
            </a:r>
          </a:p>
          <a:p>
            <a:pPr lvl="1">
              <a:spcBef>
                <a:spcPts val="600"/>
              </a:spcBef>
            </a:pPr>
            <a:r>
              <a:rPr lang="de-DE" sz="1600" dirty="0"/>
              <a:t>P01-08 Ablaufsteuerungen </a:t>
            </a:r>
          </a:p>
        </p:txBody>
      </p:sp>
      <p:sp>
        <p:nvSpPr>
          <p:cNvPr id="4" name="Inhaltsplatzhalter 3"/>
          <p:cNvSpPr>
            <a:spLocks noGrp="1"/>
          </p:cNvSpPr>
          <p:nvPr>
            <p:ph sz="quarter" idx="13"/>
          </p:nvPr>
        </p:nvSpPr>
        <p:spPr>
          <a:xfrm>
            <a:off x="627063" y="5212086"/>
            <a:ext cx="8208962" cy="989222"/>
          </a:xfrm>
        </p:spPr>
        <p:txBody>
          <a:bodyPr/>
          <a:lstStyle/>
          <a:p>
            <a:pPr lvl="1">
              <a:spcBef>
                <a:spcPts val="600"/>
              </a:spcBef>
            </a:pPr>
            <a:r>
              <a:rPr lang="de-DE" sz="1600" dirty="0"/>
              <a:t>P02-01 Grafikgenerierung </a:t>
            </a:r>
          </a:p>
          <a:p>
            <a:pPr lvl="1">
              <a:spcBef>
                <a:spcPts val="600"/>
              </a:spcBef>
            </a:pPr>
            <a:r>
              <a:rPr lang="de-DE" sz="1600" dirty="0"/>
              <a:t>P02-02 Alarm-Engineering </a:t>
            </a:r>
          </a:p>
          <a:p>
            <a:pPr lvl="1">
              <a:spcBef>
                <a:spcPts val="600"/>
              </a:spcBef>
            </a:pPr>
            <a:r>
              <a:rPr lang="de-DE" sz="1600" dirty="0"/>
              <a:t>P02-03 Archivierung und </a:t>
            </a:r>
            <a:r>
              <a:rPr lang="de-DE" sz="1600" dirty="0" err="1"/>
              <a:t>Trendreporting</a:t>
            </a:r>
            <a:endParaRPr lang="de-DE" sz="1600" dirty="0"/>
          </a:p>
        </p:txBody>
      </p:sp>
      <p:sp>
        <p:nvSpPr>
          <p:cNvPr id="8" name="Rectangle 12"/>
          <p:cNvSpPr>
            <a:spLocks noChangeArrowheads="1"/>
          </p:cNvSpPr>
          <p:nvPr/>
        </p:nvSpPr>
        <p:spPr bwMode="auto">
          <a:xfrm>
            <a:off x="626400" y="4727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pPr>
              <a:spcBef>
                <a:spcPts val="0"/>
              </a:spcBef>
            </a:pPr>
            <a:r>
              <a:rPr lang="de-DE" b="1" dirty="0">
                <a:solidFill>
                  <a:schemeClr val="bg1"/>
                </a:solidFill>
              </a:rPr>
              <a:t>MODUL 2</a:t>
            </a:r>
          </a:p>
        </p:txBody>
      </p:sp>
      <p:sp>
        <p:nvSpPr>
          <p:cNvPr id="9"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pPr>
              <a:spcBef>
                <a:spcPts val="0"/>
              </a:spcBef>
            </a:pPr>
            <a:r>
              <a:rPr lang="de-DE" b="1" dirty="0">
                <a:solidFill>
                  <a:schemeClr val="bg1"/>
                </a:solidFill>
              </a:rPr>
              <a:t>MODUL 1 </a:t>
            </a:r>
          </a:p>
        </p:txBody>
      </p:sp>
    </p:spTree>
    <p:custDataLst>
      <p:tags r:id="rId1"/>
    </p:custDataLst>
    <p:extLst>
      <p:ext uri="{BB962C8B-B14F-4D97-AF65-F5344CB8AC3E}">
        <p14:creationId xmlns:p14="http://schemas.microsoft.com/office/powerpoint/2010/main" val="33969178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3"/>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P01-04 Einzelsteuerfunktionen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Pumpe SCE.A1.T2-P001 zum Ablassen des Reaktorinhaltes</a:t>
            </a:r>
          </a:p>
          <a:p>
            <a:pPr lvl="1">
              <a:spcBef>
                <a:spcPts val="600"/>
              </a:spcBef>
            </a:pPr>
            <a:r>
              <a:rPr lang="de-DE" sz="1600" dirty="0"/>
              <a:t>Pumpe wird von einem Motor angetrieben</a:t>
            </a:r>
          </a:p>
          <a:p>
            <a:pPr lvl="1">
              <a:spcBef>
                <a:spcPts val="600"/>
              </a:spcBef>
            </a:pPr>
            <a:r>
              <a:rPr lang="de-DE" sz="1600" dirty="0"/>
              <a:t>Motor hat folgende Signale:</a:t>
            </a:r>
          </a:p>
          <a:p>
            <a:pPr lvl="2">
              <a:spcBef>
                <a:spcPts val="600"/>
              </a:spcBef>
            </a:pPr>
            <a:r>
              <a:rPr lang="de-DE" sz="1600" dirty="0"/>
              <a:t>Signal zum Ansteuern</a:t>
            </a:r>
          </a:p>
          <a:p>
            <a:pPr lvl="2">
              <a:spcBef>
                <a:spcPts val="600"/>
              </a:spcBef>
            </a:pPr>
            <a:r>
              <a:rPr lang="de-DE" sz="1600" dirty="0"/>
              <a:t>Signal zur Laufrückmeldung</a:t>
            </a:r>
          </a:p>
          <a:p>
            <a:pPr lvl="1">
              <a:spcBef>
                <a:spcPts val="600"/>
              </a:spcBef>
            </a:pPr>
            <a:r>
              <a:rPr lang="de-DE" sz="1600" dirty="0"/>
              <a:t>Template aus PCS 7 AP Library</a:t>
            </a:r>
          </a:p>
          <a:p>
            <a:pPr lvl="2">
              <a:spcBef>
                <a:spcPts val="600"/>
              </a:spcBef>
            </a:pPr>
            <a:r>
              <a:rPr lang="de-DE" sz="1600" dirty="0" err="1"/>
              <a:t>MotorLean</a:t>
            </a:r>
            <a:endParaRPr lang="de-DE" sz="1600" dirty="0"/>
          </a:p>
        </p:txBody>
      </p:sp>
      <p:pic>
        <p:nvPicPr>
          <p:cNvPr id="28677" name="Grafik 8" descr="P01-04_fig_Pumpe.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4283" y="2176331"/>
            <a:ext cx="4573320" cy="22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53" name="Group 57"/>
          <p:cNvGraphicFramePr>
            <a:graphicFrameLocks noGrp="1"/>
          </p:cNvGraphicFramePr>
          <p:nvPr>
            <p:extLst>
              <p:ext uri="{D42A27DB-BD31-4B8C-83A1-F6EECF244321}">
                <p14:modId xmlns:p14="http://schemas.microsoft.com/office/powerpoint/2010/main" val="4248180175"/>
              </p:ext>
            </p:extLst>
          </p:nvPr>
        </p:nvGraphicFramePr>
        <p:xfrm>
          <a:off x="627063" y="4793195"/>
          <a:ext cx="11080540" cy="1408113"/>
        </p:xfrm>
        <a:graphic>
          <a:graphicData uri="http://schemas.openxmlformats.org/drawingml/2006/table">
            <a:tbl>
              <a:tblPr/>
              <a:tblGrid>
                <a:gridCol w="4240646">
                  <a:extLst>
                    <a:ext uri="{9D8B030D-6E8A-4147-A177-3AD203B41FA5}">
                      <a16:colId xmlns:a16="http://schemas.microsoft.com/office/drawing/2014/main" xmlns="" val="20000"/>
                    </a:ext>
                  </a:extLst>
                </a:gridCol>
                <a:gridCol w="1679003">
                  <a:extLst>
                    <a:ext uri="{9D8B030D-6E8A-4147-A177-3AD203B41FA5}">
                      <a16:colId xmlns:a16="http://schemas.microsoft.com/office/drawing/2014/main" xmlns="" val="20001"/>
                    </a:ext>
                  </a:extLst>
                </a:gridCol>
                <a:gridCol w="1791822">
                  <a:extLst>
                    <a:ext uri="{9D8B030D-6E8A-4147-A177-3AD203B41FA5}">
                      <a16:colId xmlns:a16="http://schemas.microsoft.com/office/drawing/2014/main" xmlns="" val="20002"/>
                    </a:ext>
                  </a:extLst>
                </a:gridCol>
                <a:gridCol w="3369069">
                  <a:extLst>
                    <a:ext uri="{9D8B030D-6E8A-4147-A177-3AD203B41FA5}">
                      <a16:colId xmlns:a16="http://schemas.microsoft.com/office/drawing/2014/main" xmlns="" val="20003"/>
                    </a:ext>
                  </a:extLst>
                </a:gridCol>
              </a:tblGrid>
              <a:tr h="37155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pitchFamily="34" charset="0"/>
                        </a:rPr>
                        <a:t>Symbol</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a:ln>
                            <a:noFill/>
                          </a:ln>
                          <a:solidFill>
                            <a:srgbClr val="FFFFFF"/>
                          </a:solidFill>
                          <a:effectLst/>
                          <a:latin typeface="Arial" pitchFamily="34" charset="0"/>
                        </a:rPr>
                        <a:t>Adresse</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a:ln>
                            <a:noFill/>
                          </a:ln>
                          <a:solidFill>
                            <a:srgbClr val="FFFFFF"/>
                          </a:solidFill>
                          <a:effectLst/>
                          <a:latin typeface="Arial" pitchFamily="34" charset="0"/>
                        </a:rPr>
                        <a:t>Datentyp</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pitchFamily="34" charset="0"/>
                        </a:rPr>
                        <a:t>Symbolkommentar</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pitchFamily="34" charset="0"/>
                        </a:rPr>
                        <a:t>A1.T2.A1T2S003.SO+.O+</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pitchFamily="34" charset="0"/>
                        </a:rPr>
                        <a:t>E 1.3</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pitchFamily="34"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pitchFamily="34" charset="0"/>
                        </a:rPr>
                        <a:t>Pumpe Ablass Reaktor R001 Rückmeldung ein</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pitchFamily="34" charset="0"/>
                        </a:rPr>
                        <a:t>A1.T2.A1T2S003.SV.C</a:t>
                      </a:r>
                    </a:p>
                  </a:txBody>
                  <a:tcPr marL="121984" marR="121984"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pitchFamily="34" charset="0"/>
                        </a:rPr>
                        <a:t>A 3.4</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pitchFamily="34"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pitchFamily="34" charset="0"/>
                        </a:rPr>
                        <a:t>Pumpe Ablass Reaktor R001 Stellsignal</a:t>
                      </a:r>
                    </a:p>
                  </a:txBody>
                  <a:tcPr marL="121984" marR="121984"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solidFill>
                      <a:srgbClr val="EFF0F1"/>
                    </a:solidFill>
                  </a:tcPr>
                </a:tc>
                <a:extLst>
                  <a:ext uri="{0D108BD9-81ED-4DB2-BD59-A6C34878D82A}">
                    <a16:rowId xmlns:a16="http://schemas.microsoft.com/office/drawing/2014/main" xmlns="" val="10002"/>
                  </a:ext>
                </a:extLst>
              </a:tr>
            </a:tbl>
          </a:graphicData>
        </a:graphic>
      </p:graphicFrame>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Implementierung einer Pumpe der Laboranlage</a:t>
            </a:r>
          </a:p>
        </p:txBody>
      </p:sp>
    </p:spTree>
    <p:custDataLst>
      <p:tags r:id="rId1"/>
    </p:custDataLst>
    <p:extLst>
      <p:ext uri="{BB962C8B-B14F-4D97-AF65-F5344CB8AC3E}">
        <p14:creationId xmlns:p14="http://schemas.microsoft.com/office/powerpoint/2010/main" val="21615965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P01-05 Anlagensicherung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Anlagensicherung mit Mitteln der PLT</a:t>
            </a:r>
          </a:p>
          <a:p>
            <a:pPr lvl="2">
              <a:spcBef>
                <a:spcPts val="600"/>
              </a:spcBef>
            </a:pPr>
            <a:r>
              <a:rPr lang="de-DE" sz="1600" dirty="0"/>
              <a:t>Standardschaltungen für die Anlagensicherung</a:t>
            </a:r>
          </a:p>
          <a:p>
            <a:pPr lvl="2">
              <a:spcBef>
                <a:spcPts val="600"/>
              </a:spcBef>
            </a:pPr>
            <a:r>
              <a:rPr lang="de-DE" sz="1600" dirty="0"/>
              <a:t>Entwurf einer Verrieglung für die Laboranlage</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CFC für Handbetätigung des Motors anlegen</a:t>
            </a:r>
          </a:p>
          <a:p>
            <a:pPr lvl="2">
              <a:spcBef>
                <a:spcPts val="600"/>
              </a:spcBef>
            </a:pPr>
            <a:r>
              <a:rPr lang="de-DE" sz="1600" dirty="0"/>
              <a:t>Verriegelung für Motor im CFC ergänzen</a:t>
            </a:r>
          </a:p>
          <a:p>
            <a:pPr lvl="2">
              <a:spcBef>
                <a:spcPts val="600"/>
              </a:spcBef>
            </a:pPr>
            <a:r>
              <a:rPr lang="de-DE" sz="1600" dirty="0"/>
              <a:t>Verschaltungen zwischen CFC-Plänen</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5946130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Objekt 30720" hidden="1"/>
          <p:cNvGraphicFramePr>
            <a:graphicFrameLocks noChangeAspect="1"/>
          </p:cNvGraphicFramePr>
          <p:nvPr>
            <p:custDataLst>
              <p:tags r:id="rId3"/>
            </p:custDataLst>
            <p:extLst>
              <p:ext uri="{D42A27DB-BD31-4B8C-83A1-F6EECF244321}">
                <p14:modId xmlns:p14="http://schemas.microsoft.com/office/powerpoint/2010/main" val="2475362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5"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7" name="Rechteck 26"/>
          <p:cNvSpPr/>
          <p:nvPr/>
        </p:nvSpPr>
        <p:spPr bwMode="auto">
          <a:xfrm>
            <a:off x="7196492" y="2381206"/>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3" name="Rechteck 32"/>
          <p:cNvSpPr/>
          <p:nvPr/>
        </p:nvSpPr>
        <p:spPr bwMode="auto">
          <a:xfrm>
            <a:off x="7196492" y="3600406"/>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4" name="Rechteck 33"/>
          <p:cNvSpPr/>
          <p:nvPr/>
        </p:nvSpPr>
        <p:spPr bwMode="auto">
          <a:xfrm>
            <a:off x="7196492" y="4819604"/>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5" name="Rechteck 34"/>
          <p:cNvSpPr/>
          <p:nvPr/>
        </p:nvSpPr>
        <p:spPr bwMode="auto">
          <a:xfrm>
            <a:off x="8482193" y="2381206"/>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7" name="Rechteck 36"/>
          <p:cNvSpPr/>
          <p:nvPr/>
        </p:nvSpPr>
        <p:spPr bwMode="auto">
          <a:xfrm>
            <a:off x="8482193" y="3600406"/>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8" name="Rechteck 37"/>
          <p:cNvSpPr/>
          <p:nvPr/>
        </p:nvSpPr>
        <p:spPr bwMode="auto">
          <a:xfrm>
            <a:off x="8482193" y="4819604"/>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9" name="Rechteck 38"/>
          <p:cNvSpPr/>
          <p:nvPr/>
        </p:nvSpPr>
        <p:spPr bwMode="auto">
          <a:xfrm>
            <a:off x="9773437" y="2381206"/>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41" name="Rechteck 40"/>
          <p:cNvSpPr/>
          <p:nvPr/>
        </p:nvSpPr>
        <p:spPr bwMode="auto">
          <a:xfrm>
            <a:off x="9773437" y="3600406"/>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42" name="Rechteck 41"/>
          <p:cNvSpPr/>
          <p:nvPr/>
        </p:nvSpPr>
        <p:spPr bwMode="auto">
          <a:xfrm>
            <a:off x="9773437" y="4819604"/>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0725" name="Rectangle 9"/>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P01-05 Anlagensicherung</a:t>
            </a:r>
          </a:p>
        </p:txBody>
      </p:sp>
      <p:sp>
        <p:nvSpPr>
          <p:cNvPr id="2" name="Inhaltsplatzhalter 1"/>
          <p:cNvSpPr>
            <a:spLocks noGrp="1"/>
          </p:cNvSpPr>
          <p:nvPr>
            <p:ph idx="1"/>
          </p:nvPr>
        </p:nvSpPr>
        <p:spPr>
          <a:xfrm>
            <a:off x="627063" y="1930096"/>
            <a:ext cx="3600450" cy="4278312"/>
          </a:xfrm>
        </p:spPr>
        <p:txBody>
          <a:bodyPr/>
          <a:lstStyle/>
          <a:p>
            <a:pPr lvl="1">
              <a:spcBef>
                <a:spcPts val="600"/>
              </a:spcBef>
            </a:pPr>
            <a:r>
              <a:rPr lang="de-DE" sz="1600" dirty="0"/>
              <a:t>Sicherung verfahrenstechnischer Anlagen gegen Fehlzustände</a:t>
            </a:r>
          </a:p>
          <a:p>
            <a:pPr lvl="1">
              <a:spcBef>
                <a:spcPts val="600"/>
              </a:spcBef>
            </a:pPr>
            <a:r>
              <a:rPr lang="de-DE" sz="1600" dirty="0"/>
              <a:t>Bezogen auf Prozessgrößen sind </a:t>
            </a:r>
            <a:br>
              <a:rPr lang="de-DE" sz="1600" dirty="0"/>
            </a:br>
            <a:r>
              <a:rPr lang="de-DE" sz="1600" dirty="0"/>
              <a:t>drei Bereiche zu unterscheiden</a:t>
            </a:r>
          </a:p>
        </p:txBody>
      </p:sp>
      <p:sp>
        <p:nvSpPr>
          <p:cNvPr id="6" name="Rectangle 10"/>
          <p:cNvSpPr>
            <a:spLocks noChangeArrowheads="1"/>
          </p:cNvSpPr>
          <p:nvPr/>
        </p:nvSpPr>
        <p:spPr bwMode="auto">
          <a:xfrm>
            <a:off x="626400" y="14554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Anlagensicherung mit Mitteln der Prozessleittechnik</a:t>
            </a:r>
          </a:p>
        </p:txBody>
      </p:sp>
      <p:sp>
        <p:nvSpPr>
          <p:cNvPr id="4" name="Freihandform 3"/>
          <p:cNvSpPr/>
          <p:nvPr/>
        </p:nvSpPr>
        <p:spPr bwMode="auto">
          <a:xfrm>
            <a:off x="7429248" y="4387343"/>
            <a:ext cx="681644" cy="369332"/>
          </a:xfrm>
          <a:custGeom>
            <a:avLst/>
            <a:gdLst>
              <a:gd name="connsiteX0" fmla="*/ 0 w 681644"/>
              <a:gd name="connsiteY0" fmla="*/ 321426 h 321426"/>
              <a:gd name="connsiteX1" fmla="*/ 72044 w 681644"/>
              <a:gd name="connsiteY1" fmla="*/ 0 h 321426"/>
              <a:gd name="connsiteX2" fmla="*/ 681644 w 681644"/>
              <a:gd name="connsiteY2" fmla="*/ 0 h 321426"/>
            </a:gdLst>
            <a:ahLst/>
            <a:cxnLst>
              <a:cxn ang="0">
                <a:pos x="connsiteX0" y="connsiteY0"/>
              </a:cxn>
              <a:cxn ang="0">
                <a:pos x="connsiteX1" y="connsiteY1"/>
              </a:cxn>
              <a:cxn ang="0">
                <a:pos x="connsiteX2" y="connsiteY2"/>
              </a:cxn>
            </a:cxnLst>
            <a:rect l="l" t="t" r="r" b="b"/>
            <a:pathLst>
              <a:path w="681644" h="321426">
                <a:moveTo>
                  <a:pt x="0" y="321426"/>
                </a:moveTo>
                <a:lnTo>
                  <a:pt x="72044" y="0"/>
                </a:lnTo>
                <a:lnTo>
                  <a:pt x="681644" y="0"/>
                </a:lnTo>
              </a:path>
            </a:pathLst>
          </a:custGeom>
          <a:noFill/>
          <a:ln w="19050">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5" name="Freihandform 4"/>
          <p:cNvSpPr/>
          <p:nvPr/>
        </p:nvSpPr>
        <p:spPr bwMode="auto">
          <a:xfrm>
            <a:off x="8731575" y="3672449"/>
            <a:ext cx="493222" cy="369332"/>
          </a:xfrm>
          <a:custGeom>
            <a:avLst/>
            <a:gdLst>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Lst>
            <a:ahLst/>
            <a:cxnLst>
              <a:cxn ang="0">
                <a:pos x="connsiteX0" y="connsiteY0"/>
              </a:cxn>
              <a:cxn ang="0">
                <a:pos x="connsiteX1" y="connsiteY1"/>
              </a:cxn>
              <a:cxn ang="0">
                <a:pos x="connsiteX2" y="connsiteY2"/>
              </a:cxn>
            </a:cxnLst>
            <a:rect l="l" t="t" r="r" b="b"/>
            <a:pathLst>
              <a:path w="493222" h="1003069">
                <a:moveTo>
                  <a:pt x="0" y="1003069"/>
                </a:moveTo>
                <a:cubicBezTo>
                  <a:pt x="48029" y="635462"/>
                  <a:pt x="18473" y="168101"/>
                  <a:pt x="243840" y="0"/>
                </a:cubicBezTo>
                <a:cubicBezTo>
                  <a:pt x="415636" y="108989"/>
                  <a:pt x="432263" y="267854"/>
                  <a:pt x="493222" y="410094"/>
                </a:cubicBezTo>
              </a:path>
            </a:pathLst>
          </a:custGeom>
          <a:noFill/>
          <a:ln w="19050">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cxnSp>
        <p:nvCxnSpPr>
          <p:cNvPr id="12" name="Gerade Verbindung 11"/>
          <p:cNvCxnSpPr/>
          <p:nvPr/>
        </p:nvCxnSpPr>
        <p:spPr bwMode="auto">
          <a:xfrm flipV="1">
            <a:off x="10067153" y="2492042"/>
            <a:ext cx="254924" cy="1490749"/>
          </a:xfrm>
          <a:prstGeom prst="line">
            <a:avLst/>
          </a:prstGeom>
          <a:solidFill>
            <a:schemeClr val="tx2"/>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p:nvCxnSpPr>
        <p:spPr bwMode="auto">
          <a:xfrm>
            <a:off x="8482193" y="3781438"/>
            <a:ext cx="2455026"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p:nvCxnSpPr>
        <p:spPr bwMode="auto">
          <a:xfrm>
            <a:off x="7196492" y="4808521"/>
            <a:ext cx="3740727"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Textfeld 27"/>
          <p:cNvSpPr txBox="1"/>
          <p:nvPr/>
        </p:nvSpPr>
        <p:spPr>
          <a:xfrm>
            <a:off x="7389197" y="2169619"/>
            <a:ext cx="528991"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Kurve 1</a:t>
            </a:r>
          </a:p>
        </p:txBody>
      </p:sp>
      <p:sp>
        <p:nvSpPr>
          <p:cNvPr id="36" name="Textfeld 35"/>
          <p:cNvSpPr txBox="1"/>
          <p:nvPr/>
        </p:nvSpPr>
        <p:spPr>
          <a:xfrm>
            <a:off x="8674898" y="2169619"/>
            <a:ext cx="528991"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Kurve 2</a:t>
            </a:r>
          </a:p>
        </p:txBody>
      </p:sp>
      <p:sp>
        <p:nvSpPr>
          <p:cNvPr id="40" name="Textfeld 39"/>
          <p:cNvSpPr txBox="1"/>
          <p:nvPr/>
        </p:nvSpPr>
        <p:spPr>
          <a:xfrm>
            <a:off x="9966142" y="2169619"/>
            <a:ext cx="528991"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Kurve 3</a:t>
            </a:r>
          </a:p>
        </p:txBody>
      </p:sp>
      <p:sp>
        <p:nvSpPr>
          <p:cNvPr id="31" name="Textfeld 30"/>
          <p:cNvSpPr txBox="1"/>
          <p:nvPr/>
        </p:nvSpPr>
        <p:spPr>
          <a:xfrm>
            <a:off x="10954579" y="3789029"/>
            <a:ext cx="785471" cy="609398"/>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Grenzwert</a:t>
            </a:r>
            <a:br>
              <a:rPr lang="de-DE" sz="1200" dirty="0">
                <a:solidFill>
                  <a:schemeClr val="tx1"/>
                </a:solidFill>
              </a:rPr>
            </a:br>
            <a:r>
              <a:rPr lang="de-DE" sz="1200" dirty="0">
                <a:solidFill>
                  <a:schemeClr val="tx1"/>
                </a:solidFill>
              </a:rPr>
              <a:t>der Schutz-</a:t>
            </a:r>
            <a:br>
              <a:rPr lang="de-DE" sz="1200" dirty="0">
                <a:solidFill>
                  <a:schemeClr val="tx1"/>
                </a:solidFill>
              </a:rPr>
            </a:br>
            <a:r>
              <a:rPr lang="de-DE" sz="1200" dirty="0" err="1">
                <a:solidFill>
                  <a:schemeClr val="tx1"/>
                </a:solidFill>
              </a:rPr>
              <a:t>einrichtung</a:t>
            </a:r>
            <a:endParaRPr lang="de-DE" sz="1200" dirty="0">
              <a:solidFill>
                <a:schemeClr val="tx1"/>
              </a:solidFill>
            </a:endParaRPr>
          </a:p>
        </p:txBody>
      </p:sp>
      <p:sp>
        <p:nvSpPr>
          <p:cNvPr id="44" name="Textfeld 43"/>
          <p:cNvSpPr txBox="1"/>
          <p:nvPr/>
        </p:nvSpPr>
        <p:spPr>
          <a:xfrm>
            <a:off x="10954579" y="4819604"/>
            <a:ext cx="748603" cy="812530"/>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Grenzwert</a:t>
            </a:r>
            <a:br>
              <a:rPr lang="de-DE" sz="1200" dirty="0">
                <a:solidFill>
                  <a:schemeClr val="tx1"/>
                </a:solidFill>
              </a:rPr>
            </a:br>
            <a:r>
              <a:rPr lang="de-DE" sz="1200" dirty="0">
                <a:solidFill>
                  <a:schemeClr val="tx1"/>
                </a:solidFill>
              </a:rPr>
              <a:t>der Über-</a:t>
            </a:r>
            <a:br>
              <a:rPr lang="de-DE" sz="1200" dirty="0">
                <a:solidFill>
                  <a:schemeClr val="tx1"/>
                </a:solidFill>
              </a:rPr>
            </a:br>
            <a:r>
              <a:rPr lang="de-DE" sz="1200" dirty="0" err="1">
                <a:solidFill>
                  <a:schemeClr val="tx1"/>
                </a:solidFill>
              </a:rPr>
              <a:t>wachungs</a:t>
            </a:r>
            <a:r>
              <a:rPr lang="de-DE" sz="1200" dirty="0">
                <a:solidFill>
                  <a:schemeClr val="tx1"/>
                </a:solidFill>
              </a:rPr>
              <a:t>-</a:t>
            </a:r>
            <a:br>
              <a:rPr lang="de-DE" sz="1200" dirty="0">
                <a:solidFill>
                  <a:schemeClr val="tx1"/>
                </a:solidFill>
              </a:rPr>
            </a:br>
            <a:r>
              <a:rPr lang="de-DE" sz="1200" dirty="0" err="1">
                <a:solidFill>
                  <a:schemeClr val="tx1"/>
                </a:solidFill>
              </a:rPr>
              <a:t>einrichtung</a:t>
            </a:r>
            <a:endParaRPr lang="de-DE" sz="1200" dirty="0">
              <a:solidFill>
                <a:schemeClr val="tx1"/>
              </a:solidFill>
            </a:endParaRPr>
          </a:p>
        </p:txBody>
      </p:sp>
      <p:sp>
        <p:nvSpPr>
          <p:cNvPr id="45" name="Textfeld 44"/>
          <p:cNvSpPr txBox="1"/>
          <p:nvPr/>
        </p:nvSpPr>
        <p:spPr>
          <a:xfrm>
            <a:off x="10954579" y="6049888"/>
            <a:ext cx="256480" cy="187424"/>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Zeit</a:t>
            </a:r>
          </a:p>
        </p:txBody>
      </p:sp>
      <p:sp>
        <p:nvSpPr>
          <p:cNvPr id="46" name="Textfeld 45"/>
          <p:cNvSpPr txBox="1"/>
          <p:nvPr/>
        </p:nvSpPr>
        <p:spPr>
          <a:xfrm>
            <a:off x="6377036" y="1930096"/>
            <a:ext cx="955390" cy="187424"/>
          </a:xfrm>
          <a:prstGeom prst="rect">
            <a:avLst/>
          </a:prstGeom>
          <a:noFill/>
        </p:spPr>
        <p:txBody>
          <a:bodyPr wrap="none" lIns="0" tIns="0" rIns="0" bIns="0" rtlCol="0">
            <a:spAutoFit/>
          </a:bodyPr>
          <a:lstStyle/>
          <a:p>
            <a:pPr algn="l">
              <a:lnSpc>
                <a:spcPct val="110000"/>
              </a:lnSpc>
              <a:spcBef>
                <a:spcPts val="0"/>
              </a:spcBef>
            </a:pPr>
            <a:r>
              <a:rPr lang="de-DE" sz="1200" dirty="0">
                <a:solidFill>
                  <a:schemeClr val="tx1"/>
                </a:solidFill>
              </a:rPr>
              <a:t>Prozessgröße</a:t>
            </a:r>
          </a:p>
        </p:txBody>
      </p:sp>
      <p:sp>
        <p:nvSpPr>
          <p:cNvPr id="47" name="Textfeld 46"/>
          <p:cNvSpPr txBox="1"/>
          <p:nvPr/>
        </p:nvSpPr>
        <p:spPr>
          <a:xfrm rot="16200000">
            <a:off x="4618490" y="4506491"/>
            <a:ext cx="2438399" cy="626225"/>
          </a:xfrm>
          <a:prstGeom prst="rect">
            <a:avLst/>
          </a:prstGeom>
          <a:solidFill>
            <a:srgbClr val="EBF0F5"/>
          </a:solidFill>
        </p:spPr>
        <p:txBody>
          <a:bodyPr wrap="none" lIns="0" tIns="0" rIns="0" bIns="0" rtlCol="0" anchor="ctr" anchorCtr="0">
            <a:noAutofit/>
          </a:bodyPr>
          <a:lstStyle/>
          <a:p>
            <a:pPr algn="ctr">
              <a:lnSpc>
                <a:spcPct val="110000"/>
              </a:lnSpc>
              <a:spcBef>
                <a:spcPts val="0"/>
              </a:spcBef>
            </a:pPr>
            <a:r>
              <a:rPr lang="de-DE" sz="1200" dirty="0">
                <a:solidFill>
                  <a:schemeClr val="tx1"/>
                </a:solidFill>
              </a:rPr>
              <a:t>Bestimmungsgemäßer Betrieb</a:t>
            </a:r>
          </a:p>
        </p:txBody>
      </p:sp>
      <p:sp>
        <p:nvSpPr>
          <p:cNvPr id="48" name="Textfeld 47"/>
          <p:cNvSpPr txBox="1"/>
          <p:nvPr/>
        </p:nvSpPr>
        <p:spPr>
          <a:xfrm rot="16200000">
            <a:off x="5881089" y="5116092"/>
            <a:ext cx="1219198" cy="626225"/>
          </a:xfrm>
          <a:prstGeom prst="rect">
            <a:avLst/>
          </a:prstGeom>
          <a:solidFill>
            <a:srgbClr val="DCE1E6"/>
          </a:solidFill>
        </p:spPr>
        <p:txBody>
          <a:bodyPr wrap="none" lIns="0" tIns="0" rIns="0" bIns="0" rtlCol="0" anchor="ctr" anchorCtr="0">
            <a:noAutofit/>
          </a:bodyPr>
          <a:lstStyle/>
          <a:p>
            <a:pPr algn="ctr">
              <a:lnSpc>
                <a:spcPct val="110000"/>
              </a:lnSpc>
              <a:spcBef>
                <a:spcPts val="0"/>
              </a:spcBef>
            </a:pPr>
            <a:r>
              <a:rPr lang="de-DE" sz="1200" dirty="0">
                <a:solidFill>
                  <a:schemeClr val="tx1"/>
                </a:solidFill>
              </a:rPr>
              <a:t>Guthaben</a:t>
            </a:r>
          </a:p>
        </p:txBody>
      </p:sp>
      <p:sp>
        <p:nvSpPr>
          <p:cNvPr id="49" name="Textfeld 48"/>
          <p:cNvSpPr txBox="1"/>
          <p:nvPr/>
        </p:nvSpPr>
        <p:spPr>
          <a:xfrm rot="16200000">
            <a:off x="5881090" y="3896894"/>
            <a:ext cx="1219198" cy="626225"/>
          </a:xfrm>
          <a:prstGeom prst="rect">
            <a:avLst/>
          </a:prstGeom>
          <a:solidFill>
            <a:srgbClr val="C8D2D7"/>
          </a:solidFill>
        </p:spPr>
        <p:txBody>
          <a:bodyPr wrap="none" lIns="0" tIns="0" rIns="0" bIns="0" rtlCol="0" anchor="ctr" anchorCtr="0">
            <a:noAutofit/>
          </a:bodyPr>
          <a:lstStyle/>
          <a:p>
            <a:pPr algn="ctr">
              <a:lnSpc>
                <a:spcPct val="110000"/>
              </a:lnSpc>
              <a:spcBef>
                <a:spcPts val="0"/>
              </a:spcBef>
            </a:pPr>
            <a:r>
              <a:rPr lang="de-DE" sz="1200" dirty="0">
                <a:solidFill>
                  <a:schemeClr val="tx1"/>
                </a:solidFill>
              </a:rPr>
              <a:t>Zulässiger</a:t>
            </a:r>
            <a:br>
              <a:rPr lang="de-DE" sz="1200" dirty="0">
                <a:solidFill>
                  <a:schemeClr val="tx1"/>
                </a:solidFill>
              </a:rPr>
            </a:br>
            <a:r>
              <a:rPr lang="de-DE" sz="1200" dirty="0">
                <a:solidFill>
                  <a:schemeClr val="tx1"/>
                </a:solidFill>
              </a:rPr>
              <a:t>Fehlbereich</a:t>
            </a:r>
          </a:p>
        </p:txBody>
      </p:sp>
      <p:sp>
        <p:nvSpPr>
          <p:cNvPr id="50" name="Textfeld 49"/>
          <p:cNvSpPr txBox="1"/>
          <p:nvPr/>
        </p:nvSpPr>
        <p:spPr>
          <a:xfrm rot="16200000">
            <a:off x="5881091" y="2677694"/>
            <a:ext cx="1219198"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de-DE" sz="1200" dirty="0">
                <a:solidFill>
                  <a:schemeClr val="tx1"/>
                </a:solidFill>
              </a:rPr>
              <a:t>unzulässiger</a:t>
            </a:r>
            <a:br>
              <a:rPr lang="de-DE" sz="1200" dirty="0">
                <a:solidFill>
                  <a:schemeClr val="tx1"/>
                </a:solidFill>
              </a:rPr>
            </a:br>
            <a:r>
              <a:rPr lang="de-DE" sz="1200" dirty="0">
                <a:solidFill>
                  <a:schemeClr val="tx1"/>
                </a:solidFill>
              </a:rPr>
              <a:t>Fehlbereich</a:t>
            </a:r>
          </a:p>
        </p:txBody>
      </p:sp>
      <p:sp>
        <p:nvSpPr>
          <p:cNvPr id="51" name="Textfeld 50"/>
          <p:cNvSpPr txBox="1"/>
          <p:nvPr/>
        </p:nvSpPr>
        <p:spPr>
          <a:xfrm rot="16200000">
            <a:off x="5228090" y="2677693"/>
            <a:ext cx="1219200"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de-DE" sz="1200" dirty="0">
                <a:solidFill>
                  <a:schemeClr val="tx1"/>
                </a:solidFill>
              </a:rPr>
              <a:t>nicht </a:t>
            </a:r>
            <a:br>
              <a:rPr lang="de-DE" sz="1200" dirty="0">
                <a:solidFill>
                  <a:schemeClr val="tx1"/>
                </a:solidFill>
              </a:rPr>
            </a:br>
            <a:r>
              <a:rPr lang="de-DE" sz="1200" dirty="0">
                <a:solidFill>
                  <a:schemeClr val="tx1"/>
                </a:solidFill>
              </a:rPr>
              <a:t>bestimmungs-</a:t>
            </a:r>
            <a:br>
              <a:rPr lang="de-DE" sz="1200" dirty="0">
                <a:solidFill>
                  <a:schemeClr val="tx1"/>
                </a:solidFill>
              </a:rPr>
            </a:br>
            <a:r>
              <a:rPr lang="de-DE" sz="1200" dirty="0">
                <a:solidFill>
                  <a:schemeClr val="tx1"/>
                </a:solidFill>
              </a:rPr>
              <a:t>gemäßer Betrieb</a:t>
            </a:r>
          </a:p>
        </p:txBody>
      </p:sp>
      <p:sp>
        <p:nvSpPr>
          <p:cNvPr id="30720" name="Freihandform 30719"/>
          <p:cNvSpPr/>
          <p:nvPr/>
        </p:nvSpPr>
        <p:spPr bwMode="auto">
          <a:xfrm>
            <a:off x="6808564" y="2148449"/>
            <a:ext cx="4161906" cy="3868190"/>
          </a:xfrm>
          <a:custGeom>
            <a:avLst/>
            <a:gdLst>
              <a:gd name="connsiteX0" fmla="*/ 0 w 4161906"/>
              <a:gd name="connsiteY0" fmla="*/ 0 h 3679767"/>
              <a:gd name="connsiteX1" fmla="*/ 0 w 4161906"/>
              <a:gd name="connsiteY1" fmla="*/ 3679767 h 3679767"/>
              <a:gd name="connsiteX2" fmla="*/ 4161906 w 4161906"/>
              <a:gd name="connsiteY2" fmla="*/ 3679767 h 3679767"/>
            </a:gdLst>
            <a:ahLst/>
            <a:cxnLst>
              <a:cxn ang="0">
                <a:pos x="connsiteX0" y="connsiteY0"/>
              </a:cxn>
              <a:cxn ang="0">
                <a:pos x="connsiteX1" y="connsiteY1"/>
              </a:cxn>
              <a:cxn ang="0">
                <a:pos x="connsiteX2" y="connsiteY2"/>
              </a:cxn>
            </a:cxnLst>
            <a:rect l="l" t="t" r="r" b="b"/>
            <a:pathLst>
              <a:path w="4161906" h="3679767">
                <a:moveTo>
                  <a:pt x="0" y="0"/>
                </a:moveTo>
                <a:lnTo>
                  <a:pt x="0" y="3679767"/>
                </a:lnTo>
                <a:lnTo>
                  <a:pt x="4161906" y="3679767"/>
                </a:lnTo>
              </a:path>
            </a:pathLst>
          </a:custGeom>
          <a:noFill/>
          <a:ln w="28575">
            <a:solidFill>
              <a:schemeClr val="tx1"/>
            </a:solidFill>
            <a:miter lim="800000"/>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3" name="Freihandform 2"/>
          <p:cNvSpPr/>
          <p:nvPr/>
        </p:nvSpPr>
        <p:spPr bwMode="auto">
          <a:xfrm>
            <a:off x="7262993" y="4476013"/>
            <a:ext cx="725979" cy="369332"/>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04669"/>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8" name="Freihandform 7"/>
          <p:cNvSpPr/>
          <p:nvPr/>
        </p:nvSpPr>
        <p:spPr bwMode="auto">
          <a:xfrm>
            <a:off x="8576404" y="4309759"/>
            <a:ext cx="725979" cy="1706880"/>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13544"/>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11" name="Freihandform 10"/>
          <p:cNvSpPr/>
          <p:nvPr/>
        </p:nvSpPr>
        <p:spPr bwMode="auto">
          <a:xfrm>
            <a:off x="9873190" y="3600405"/>
            <a:ext cx="786938" cy="2416233"/>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86938"/>
              <a:gd name="connsiteY0" fmla="*/ 2180885 h 2180885"/>
              <a:gd name="connsiteX1" fmla="*/ 376844 w 786938"/>
              <a:gd name="connsiteY1" fmla="*/ 0 h 2180885"/>
              <a:gd name="connsiteX2" fmla="*/ 786938 w 786938"/>
              <a:gd name="connsiteY2" fmla="*/ 688660 h 2180885"/>
              <a:gd name="connsiteX0" fmla="*/ 0 w 786938"/>
              <a:gd name="connsiteY0" fmla="*/ 2180885 h 2180885"/>
              <a:gd name="connsiteX1" fmla="*/ 376844 w 786938"/>
              <a:gd name="connsiteY1" fmla="*/ 0 h 2180885"/>
              <a:gd name="connsiteX2" fmla="*/ 786938 w 786938"/>
              <a:gd name="connsiteY2" fmla="*/ 688660 h 2180885"/>
            </a:gdLst>
            <a:ahLst/>
            <a:cxnLst>
              <a:cxn ang="0">
                <a:pos x="connsiteX0" y="connsiteY0"/>
              </a:cxn>
              <a:cxn ang="0">
                <a:pos x="connsiteX1" y="connsiteY1"/>
              </a:cxn>
              <a:cxn ang="0">
                <a:pos x="connsiteX2" y="connsiteY2"/>
              </a:cxn>
            </a:cxnLst>
            <a:rect l="l" t="t" r="r" b="b"/>
            <a:pathLst>
              <a:path w="786938" h="2180885">
                <a:moveTo>
                  <a:pt x="0" y="2180885"/>
                </a:moveTo>
                <a:cubicBezTo>
                  <a:pt x="20319" y="1739927"/>
                  <a:pt x="129310" y="22478"/>
                  <a:pt x="376844" y="0"/>
                </a:cubicBezTo>
                <a:cubicBezTo>
                  <a:pt x="570809" y="34020"/>
                  <a:pt x="687185" y="437431"/>
                  <a:pt x="786938" y="688660"/>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400" b="0" i="0" u="none" strike="noStrike" cap="none" normalizeH="0" baseline="0">
              <a:ln>
                <a:noFill/>
              </a:ln>
              <a:solidFill>
                <a:srgbClr val="000000"/>
              </a:solidFill>
              <a:effectLst/>
              <a:latin typeface="Arial" charset="0"/>
              <a:ea typeface="ヒラギノ角ゴ Pro W3" charset="0"/>
            </a:endParaRPr>
          </a:p>
        </p:txBody>
      </p:sp>
      <p:sp>
        <p:nvSpPr>
          <p:cNvPr id="7" name="Ellipse 6"/>
          <p:cNvSpPr/>
          <p:nvPr/>
        </p:nvSpPr>
        <p:spPr bwMode="auto">
          <a:xfrm>
            <a:off x="7285161" y="4675518"/>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13" name="Ellipse 12"/>
          <p:cNvSpPr/>
          <p:nvPr/>
        </p:nvSpPr>
        <p:spPr bwMode="auto">
          <a:xfrm>
            <a:off x="8576404" y="4675518"/>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14" name="Ellipse 13"/>
          <p:cNvSpPr/>
          <p:nvPr/>
        </p:nvSpPr>
        <p:spPr bwMode="auto">
          <a:xfrm>
            <a:off x="8731575" y="3659518"/>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15" name="Ellipse 14"/>
          <p:cNvSpPr/>
          <p:nvPr/>
        </p:nvSpPr>
        <p:spPr bwMode="auto">
          <a:xfrm>
            <a:off x="9995110" y="3659518"/>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25" name="Legende mit Linie 2 24"/>
          <p:cNvSpPr/>
          <p:nvPr/>
        </p:nvSpPr>
        <p:spPr bwMode="auto">
          <a:xfrm>
            <a:off x="6958193" y="2514209"/>
            <a:ext cx="1385455" cy="745374"/>
          </a:xfrm>
          <a:prstGeom prst="borderCallout2">
            <a:avLst>
              <a:gd name="adj1" fmla="val 23211"/>
              <a:gd name="adj2" fmla="val 103267"/>
              <a:gd name="adj3" fmla="val 22468"/>
              <a:gd name="adj4" fmla="val 114533"/>
              <a:gd name="adj5" fmla="val 157110"/>
              <a:gd name="adj6" fmla="val 134533"/>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200" dirty="0">
                <a:solidFill>
                  <a:schemeClr val="tx1"/>
                </a:solidFill>
              </a:rPr>
              <a:t>Nicht-PLT-</a:t>
            </a:r>
            <a:br>
              <a:rPr lang="de-DE" sz="1200" dirty="0">
                <a:solidFill>
                  <a:schemeClr val="tx1"/>
                </a:solidFill>
              </a:rPr>
            </a:br>
            <a:r>
              <a:rPr lang="de-DE" sz="1200" dirty="0">
                <a:solidFill>
                  <a:schemeClr val="tx1"/>
                </a:solidFill>
              </a:rPr>
              <a:t>Schutzeinrichtung</a:t>
            </a:r>
            <a:br>
              <a:rPr lang="de-DE" sz="1200" dirty="0">
                <a:solidFill>
                  <a:schemeClr val="tx1"/>
                </a:solidFill>
              </a:rPr>
            </a:br>
            <a:r>
              <a:rPr lang="de-DE" sz="1200" dirty="0">
                <a:solidFill>
                  <a:schemeClr val="tx1"/>
                </a:solidFill>
              </a:rPr>
              <a:t>spricht an</a:t>
            </a:r>
          </a:p>
        </p:txBody>
      </p:sp>
      <p:sp>
        <p:nvSpPr>
          <p:cNvPr id="29" name="Legende mit Linie 2 28"/>
          <p:cNvSpPr/>
          <p:nvPr/>
        </p:nvSpPr>
        <p:spPr bwMode="auto">
          <a:xfrm>
            <a:off x="9612724" y="2514209"/>
            <a:ext cx="1717965" cy="745374"/>
          </a:xfrm>
          <a:prstGeom prst="borderCallout2">
            <a:avLst>
              <a:gd name="adj1" fmla="val 107226"/>
              <a:gd name="adj2" fmla="val 9396"/>
              <a:gd name="adj3" fmla="val 125814"/>
              <a:gd name="adj4" fmla="val 9372"/>
              <a:gd name="adj5" fmla="val 162314"/>
              <a:gd name="adj6" fmla="val 23565"/>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200" dirty="0">
                <a:solidFill>
                  <a:schemeClr val="tx1"/>
                </a:solidFill>
              </a:rPr>
              <a:t>ereignisverhindernde</a:t>
            </a:r>
            <a:br>
              <a:rPr lang="de-DE" sz="1200" dirty="0">
                <a:solidFill>
                  <a:schemeClr val="tx1"/>
                </a:solidFill>
              </a:rPr>
            </a:br>
            <a:r>
              <a:rPr lang="de-DE" sz="1200" dirty="0">
                <a:solidFill>
                  <a:schemeClr val="tx1"/>
                </a:solidFill>
              </a:rPr>
              <a:t>PLT-Schutzeinrichtung</a:t>
            </a:r>
            <a:br>
              <a:rPr lang="de-DE" sz="1200" dirty="0">
                <a:solidFill>
                  <a:schemeClr val="tx1"/>
                </a:solidFill>
              </a:rPr>
            </a:br>
            <a:r>
              <a:rPr lang="de-DE" sz="1200" dirty="0">
                <a:solidFill>
                  <a:schemeClr val="tx1"/>
                </a:solidFill>
              </a:rPr>
              <a:t>spricht an</a:t>
            </a:r>
          </a:p>
        </p:txBody>
      </p:sp>
      <p:sp>
        <p:nvSpPr>
          <p:cNvPr id="30" name="Legende mit Linie 2 29"/>
          <p:cNvSpPr/>
          <p:nvPr/>
        </p:nvSpPr>
        <p:spPr bwMode="auto">
          <a:xfrm>
            <a:off x="9119501" y="5082841"/>
            <a:ext cx="1717965" cy="745374"/>
          </a:xfrm>
          <a:prstGeom prst="borderCallout2">
            <a:avLst>
              <a:gd name="adj1" fmla="val 40312"/>
              <a:gd name="adj2" fmla="val -5765"/>
              <a:gd name="adj3" fmla="val 40312"/>
              <a:gd name="adj4" fmla="val -80628"/>
              <a:gd name="adj5" fmla="val -21329"/>
              <a:gd name="adj6" fmla="val -95790"/>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de-DE" sz="1200" dirty="0">
                <a:solidFill>
                  <a:schemeClr val="tx1"/>
                </a:solidFill>
              </a:rPr>
              <a:t>PLT-Überwachungs-einrichtung spricht an</a:t>
            </a:r>
          </a:p>
        </p:txBody>
      </p:sp>
      <p:cxnSp>
        <p:nvCxnSpPr>
          <p:cNvPr id="18" name="Gerade Verbindung 17"/>
          <p:cNvCxnSpPr/>
          <p:nvPr/>
        </p:nvCxnSpPr>
        <p:spPr bwMode="auto">
          <a:xfrm>
            <a:off x="5524577" y="3594863"/>
            <a:ext cx="5412642" cy="0"/>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a:stCxn id="47" idx="2"/>
          </p:cNvCxnSpPr>
          <p:nvPr/>
        </p:nvCxnSpPr>
        <p:spPr bwMode="auto">
          <a:xfrm flipV="1">
            <a:off x="6150802" y="4808521"/>
            <a:ext cx="1045690" cy="11082"/>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Textfeld 55"/>
          <p:cNvSpPr txBox="1"/>
          <p:nvPr/>
        </p:nvSpPr>
        <p:spPr>
          <a:xfrm>
            <a:off x="7496027" y="4073194"/>
            <a:ext cx="1045158" cy="304699"/>
          </a:xfrm>
          <a:prstGeom prst="rect">
            <a:avLst/>
          </a:prstGeom>
          <a:noFill/>
        </p:spPr>
        <p:txBody>
          <a:bodyPr wrap="none" lIns="0" tIns="0" rIns="0" bIns="0" rtlCol="0">
            <a:spAutoFit/>
          </a:bodyPr>
          <a:lstStyle/>
          <a:p>
            <a:pPr algn="l">
              <a:lnSpc>
                <a:spcPct val="110000"/>
              </a:lnSpc>
              <a:spcBef>
                <a:spcPts val="0"/>
              </a:spcBef>
            </a:pPr>
            <a:r>
              <a:rPr lang="de-DE" sz="900" dirty="0">
                <a:solidFill>
                  <a:schemeClr val="tx1"/>
                </a:solidFill>
              </a:rPr>
              <a:t>Verfahrensbedingter</a:t>
            </a:r>
            <a:br>
              <a:rPr lang="de-DE" sz="900" dirty="0">
                <a:solidFill>
                  <a:schemeClr val="tx1"/>
                </a:solidFill>
              </a:rPr>
            </a:br>
            <a:r>
              <a:rPr lang="de-DE" sz="900" dirty="0">
                <a:solidFill>
                  <a:schemeClr val="tx1"/>
                </a:solidFill>
              </a:rPr>
              <a:t>Grenzwert</a:t>
            </a:r>
          </a:p>
        </p:txBody>
      </p:sp>
    </p:spTree>
    <p:custDataLst>
      <p:tags r:id="rId2"/>
    </p:custDataLst>
    <p:extLst>
      <p:ext uri="{BB962C8B-B14F-4D97-AF65-F5344CB8AC3E}">
        <p14:creationId xmlns:p14="http://schemas.microsoft.com/office/powerpoint/2010/main" val="776789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2"/>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P01-05 Anlagensicherung</a:t>
            </a:r>
          </a:p>
        </p:txBody>
      </p:sp>
      <p:sp>
        <p:nvSpPr>
          <p:cNvPr id="2" name="Inhaltsplatzhalter 1"/>
          <p:cNvSpPr>
            <a:spLocks noGrp="1"/>
          </p:cNvSpPr>
          <p:nvPr>
            <p:ph idx="1"/>
          </p:nvPr>
        </p:nvSpPr>
        <p:spPr>
          <a:xfrm>
            <a:off x="627062" y="1922996"/>
            <a:ext cx="11088687" cy="4278312"/>
          </a:xfrm>
        </p:spPr>
        <p:txBody>
          <a:bodyPr/>
          <a:lstStyle/>
          <a:p>
            <a:pPr lvl="1">
              <a:spcBef>
                <a:spcPts val="600"/>
              </a:spcBef>
            </a:pPr>
            <a:r>
              <a:rPr lang="de-DE" sz="1600" dirty="0"/>
              <a:t>Pumpe darf nur eingeschaltet werden, wenn der Hauptschalter der Anlage eingeschaltet und der NOTAUS-Schalter entriegelt ist</a:t>
            </a:r>
          </a:p>
          <a:p>
            <a:pPr lvl="1">
              <a:spcBef>
                <a:spcPts val="600"/>
              </a:spcBef>
            </a:pPr>
            <a:r>
              <a:rPr lang="de-DE" sz="1600" dirty="0"/>
              <a:t>Pumpe darf keine Luft ansaugen, d.h. im Reaktor müssen mindestens 50 ml sein</a:t>
            </a:r>
          </a:p>
          <a:p>
            <a:pPr lvl="1">
              <a:spcBef>
                <a:spcPts val="600"/>
              </a:spcBef>
            </a:pPr>
            <a:r>
              <a:rPr lang="de-DE" sz="1600" dirty="0"/>
              <a:t>Pumpe darf nicht gegen geschlossene Ventile arbeiten, d.h. 1 Ventil muss geöffnet sein</a:t>
            </a:r>
          </a:p>
          <a:p>
            <a:pPr>
              <a:spcBef>
                <a:spcPts val="600"/>
              </a:spcBef>
            </a:pPr>
            <a:endParaRPr lang="de-DE" sz="1600" dirty="0"/>
          </a:p>
        </p:txBody>
      </p:sp>
      <p:graphicFrame>
        <p:nvGraphicFramePr>
          <p:cNvPr id="32877" name="Group 109"/>
          <p:cNvGraphicFramePr>
            <a:graphicFrameLocks noGrp="1"/>
          </p:cNvGraphicFramePr>
          <p:nvPr>
            <p:extLst>
              <p:ext uri="{D42A27DB-BD31-4B8C-83A1-F6EECF244321}">
                <p14:modId xmlns:p14="http://schemas.microsoft.com/office/powerpoint/2010/main" val="362699170"/>
              </p:ext>
            </p:extLst>
          </p:nvPr>
        </p:nvGraphicFramePr>
        <p:xfrm>
          <a:off x="627063" y="3839228"/>
          <a:ext cx="11080540" cy="2362080"/>
        </p:xfrm>
        <a:graphic>
          <a:graphicData uri="http://schemas.openxmlformats.org/drawingml/2006/table">
            <a:tbl>
              <a:tblPr/>
              <a:tblGrid>
                <a:gridCol w="4230273">
                  <a:extLst>
                    <a:ext uri="{9D8B030D-6E8A-4147-A177-3AD203B41FA5}">
                      <a16:colId xmlns:a16="http://schemas.microsoft.com/office/drawing/2014/main" xmlns="" val="20000"/>
                    </a:ext>
                  </a:extLst>
                </a:gridCol>
                <a:gridCol w="1531081">
                  <a:extLst>
                    <a:ext uri="{9D8B030D-6E8A-4147-A177-3AD203B41FA5}">
                      <a16:colId xmlns:a16="http://schemas.microsoft.com/office/drawing/2014/main" xmlns="" val="20001"/>
                    </a:ext>
                  </a:extLst>
                </a:gridCol>
                <a:gridCol w="1645472">
                  <a:extLst>
                    <a:ext uri="{9D8B030D-6E8A-4147-A177-3AD203B41FA5}">
                      <a16:colId xmlns:a16="http://schemas.microsoft.com/office/drawing/2014/main" xmlns="" val="20002"/>
                    </a:ext>
                  </a:extLst>
                </a:gridCol>
                <a:gridCol w="3673714">
                  <a:extLst>
                    <a:ext uri="{9D8B030D-6E8A-4147-A177-3AD203B41FA5}">
                      <a16:colId xmlns:a16="http://schemas.microsoft.com/office/drawing/2014/main" xmlns="" val="20003"/>
                    </a:ext>
                  </a:extLst>
                </a:gridCol>
              </a:tblGrid>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charset="0"/>
                          <a:cs typeface="Arial" charset="0"/>
                        </a:rPr>
                        <a:t>Symbol</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charset="0"/>
                          <a:cs typeface="Arial" charset="0"/>
                        </a:rPr>
                        <a:t>Adresse</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charset="0"/>
                          <a:cs typeface="Arial" charset="0"/>
                        </a:rPr>
                        <a:t>Datentyp</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a:ln>
                            <a:noFill/>
                          </a:ln>
                          <a:solidFill>
                            <a:srgbClr val="FFFFFF"/>
                          </a:solidFill>
                          <a:effectLst/>
                          <a:latin typeface="Arial" charset="0"/>
                          <a:cs typeface="Arial" charset="0"/>
                        </a:rPr>
                        <a:t>Symbolkommentar</a:t>
                      </a: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extLst>
                  <a:ext uri="{0D108BD9-81ED-4DB2-BD59-A6C34878D82A}">
                    <a16:rowId xmlns:a16="http://schemas.microsoft.com/office/drawing/2014/main" xmlns="" val="10000"/>
                  </a:ext>
                </a:extLst>
              </a:tr>
              <a:tr h="3190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A1.A1H001.HS+-.START</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 0.0</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Times New Roman" pitchFamily="18" charset="0"/>
                        </a:rPr>
                        <a:t>Mehrzweckanlage einschalten</a:t>
                      </a:r>
                      <a:endParaRPr kumimoji="0" lang="de-DE" sz="1400" b="0" i="0" u="none" strike="noStrike" cap="none" normalizeH="0" baseline="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A1.A1H002.HS+-.OFF</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 0.1</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Times New Roman" pitchFamily="18" charset="0"/>
                        </a:rPr>
                        <a:t>NOTAUS aktivieren</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2"/>
                  </a:ext>
                </a:extLst>
              </a:tr>
              <a:tr h="3190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A1.T2.A1T2L001.LISA+.M</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EW 72</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WORD</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Times New Roman" pitchFamily="18" charset="0"/>
                        </a:rPr>
                        <a:t>Füllstand-Istwert Reaktor R001</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3"/>
                  </a:ext>
                </a:extLst>
              </a:tr>
              <a:tr h="32226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A1.T2.A1T2X007.GO+-.O+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 66.3</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4"/>
                  </a:ext>
                </a:extLst>
              </a:tr>
              <a:tr h="32067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A1.T3.A1T3X001.GO+-.O+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 67.4</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5"/>
                  </a:ext>
                </a:extLst>
              </a:tr>
              <a:tr h="32067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A1.T4.A1T4X003.GO+-.O+</a:t>
                      </a:r>
                    </a:p>
                  </a:txBody>
                  <a:tcPr marL="120063" marR="120063"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a:ln>
                            <a:noFill/>
                          </a:ln>
                          <a:solidFill>
                            <a:srgbClr val="000000"/>
                          </a:solidFill>
                          <a:effectLst/>
                          <a:latin typeface="Arial" charset="0"/>
                          <a:cs typeface="Arial" charset="0"/>
                        </a:rPr>
                        <a:t>E 68.2</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a:ln>
                            <a:noFill/>
                          </a:ln>
                          <a:solidFill>
                            <a:srgbClr val="000000"/>
                          </a:solidFill>
                          <a:effectLst/>
                          <a:latin typeface="Arial" charset="0"/>
                          <a:cs typeface="Arial" charset="0"/>
                        </a:rPr>
                        <a:t>BOOL</a:t>
                      </a:r>
                    </a:p>
                  </a:txBody>
                  <a:tcPr marL="120063" marR="120063"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Times New Roman" pitchFamily="18" charset="0"/>
                        </a:rPr>
                        <a:t>Auf/Zu-Ventil … Rückmeldung</a:t>
                      </a:r>
                      <a:endParaRPr kumimoji="0" lang="de-DE" sz="1400" b="0" i="0" u="none" strike="noStrike" cap="none" normalizeH="0" baseline="0" dirty="0">
                        <a:ln>
                          <a:noFill/>
                        </a:ln>
                        <a:solidFill>
                          <a:srgbClr val="000000"/>
                        </a:solidFill>
                        <a:effectLst/>
                        <a:latin typeface="Arial" charset="0"/>
                        <a:cs typeface="Arial" charset="0"/>
                      </a:endParaRPr>
                    </a:p>
                  </a:txBody>
                  <a:tcPr marL="120063" marR="120063" marT="46800" marB="46800"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extLst>
                  <a:ext uri="{0D108BD9-81ED-4DB2-BD59-A6C34878D82A}">
                    <a16:rowId xmlns:a16="http://schemas.microsoft.com/office/drawing/2014/main" xmlns="" val="10006"/>
                  </a:ext>
                </a:extLst>
              </a:tr>
            </a:tbl>
          </a:graphicData>
        </a:graphic>
      </p:graphicFrame>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Entwurf der Verriegelung für die Pumpe der Laboranlage</a:t>
            </a:r>
          </a:p>
        </p:txBody>
      </p:sp>
    </p:spTree>
    <p:custDataLst>
      <p:tags r:id="rId1"/>
    </p:custDataLst>
    <p:extLst>
      <p:ext uri="{BB962C8B-B14F-4D97-AF65-F5344CB8AC3E}">
        <p14:creationId xmlns:p14="http://schemas.microsoft.com/office/powerpoint/2010/main" val="843144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84"/>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P01-05 Anlagensicherung</a:t>
            </a:r>
          </a:p>
        </p:txBody>
      </p:sp>
      <p:sp>
        <p:nvSpPr>
          <p:cNvPr id="2" name="Inhaltsplatzhalter 1"/>
          <p:cNvSpPr>
            <a:spLocks noGrp="1"/>
          </p:cNvSpPr>
          <p:nvPr>
            <p:ph idx="1"/>
          </p:nvPr>
        </p:nvSpPr>
        <p:spPr>
          <a:xfrm>
            <a:off x="627062" y="1922996"/>
            <a:ext cx="11088687" cy="4278312"/>
          </a:xfrm>
        </p:spPr>
        <p:txBody>
          <a:bodyPr/>
          <a:lstStyle/>
          <a:p>
            <a:pPr lvl="1">
              <a:spcBef>
                <a:spcPts val="600"/>
              </a:spcBef>
            </a:pPr>
            <a:r>
              <a:rPr lang="de-DE" sz="1600" dirty="0"/>
              <a:t>Ersatz für Analogwert A1.T2.A1T2L001.LISA+.M durch binären Wert, der das Ergebnis des Vergleichs mit 50 ml ist</a:t>
            </a:r>
          </a:p>
          <a:p>
            <a:pPr lvl="1">
              <a:spcBef>
                <a:spcPts val="600"/>
              </a:spcBef>
            </a:pPr>
            <a:r>
              <a:rPr lang="de-DE" sz="1600" dirty="0"/>
              <a:t>Funktionstabelle zum Entwurf der Kombinatorischen Schaltung</a:t>
            </a:r>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r>
              <a:rPr lang="de-DE" sz="1600" dirty="0"/>
              <a:t>Ergebnis nach Konjunktiver Normalform (KNF) dient der Verriegelung der Pumpe</a:t>
            </a:r>
          </a:p>
          <a:p>
            <a:pPr>
              <a:spcBef>
                <a:spcPts val="600"/>
              </a:spcBef>
            </a:pPr>
            <a:endParaRPr lang="de-DE" sz="1600" dirty="0"/>
          </a:p>
        </p:txBody>
      </p:sp>
      <p:graphicFrame>
        <p:nvGraphicFramePr>
          <p:cNvPr id="34062" name="Group 270"/>
          <p:cNvGraphicFramePr>
            <a:graphicFrameLocks noGrp="1"/>
          </p:cNvGraphicFramePr>
          <p:nvPr>
            <p:extLst>
              <p:ext uri="{D42A27DB-BD31-4B8C-83A1-F6EECF244321}">
                <p14:modId xmlns:p14="http://schemas.microsoft.com/office/powerpoint/2010/main" val="2095849120"/>
              </p:ext>
            </p:extLst>
          </p:nvPr>
        </p:nvGraphicFramePr>
        <p:xfrm>
          <a:off x="627062" y="2768156"/>
          <a:ext cx="11088685" cy="2438400"/>
        </p:xfrm>
        <a:graphic>
          <a:graphicData uri="http://schemas.openxmlformats.org/drawingml/2006/table">
            <a:tbl>
              <a:tblPr/>
              <a:tblGrid>
                <a:gridCol w="2217737">
                  <a:extLst>
                    <a:ext uri="{9D8B030D-6E8A-4147-A177-3AD203B41FA5}">
                      <a16:colId xmlns:a16="http://schemas.microsoft.com/office/drawing/2014/main" xmlns="" val="20000"/>
                    </a:ext>
                  </a:extLst>
                </a:gridCol>
                <a:gridCol w="2217737">
                  <a:extLst>
                    <a:ext uri="{9D8B030D-6E8A-4147-A177-3AD203B41FA5}">
                      <a16:colId xmlns:a16="http://schemas.microsoft.com/office/drawing/2014/main" xmlns="" val="20001"/>
                    </a:ext>
                  </a:extLst>
                </a:gridCol>
                <a:gridCol w="2217737">
                  <a:extLst>
                    <a:ext uri="{9D8B030D-6E8A-4147-A177-3AD203B41FA5}">
                      <a16:colId xmlns:a16="http://schemas.microsoft.com/office/drawing/2014/main" xmlns="" val="20002"/>
                    </a:ext>
                  </a:extLst>
                </a:gridCol>
                <a:gridCol w="2217737">
                  <a:extLst>
                    <a:ext uri="{9D8B030D-6E8A-4147-A177-3AD203B41FA5}">
                      <a16:colId xmlns:a16="http://schemas.microsoft.com/office/drawing/2014/main" xmlns="" val="20003"/>
                    </a:ext>
                  </a:extLst>
                </a:gridCol>
                <a:gridCol w="2217737">
                  <a:extLst>
                    <a:ext uri="{9D8B030D-6E8A-4147-A177-3AD203B41FA5}">
                      <a16:colId xmlns:a16="http://schemas.microsoft.com/office/drawing/2014/main" xmlns="" val="20004"/>
                    </a:ext>
                  </a:extLst>
                </a:gridCol>
              </a:tblGrid>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a:ln>
                            <a:noFill/>
                          </a:ln>
                          <a:solidFill>
                            <a:srgbClr val="FFFFFF"/>
                          </a:solidFill>
                          <a:effectLst/>
                          <a:latin typeface="Arial" charset="0"/>
                          <a:cs typeface="Arial" charset="0"/>
                        </a:rPr>
                        <a:t>A1T2L001 &gt; 50ml</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a:ln>
                            <a:noFill/>
                          </a:ln>
                          <a:solidFill>
                            <a:srgbClr val="FFFFFF"/>
                          </a:solidFill>
                          <a:effectLst/>
                          <a:latin typeface="Arial" charset="0"/>
                          <a:cs typeface="Arial" charset="0"/>
                        </a:rPr>
                        <a:t>A1T2X007</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a:ln>
                            <a:noFill/>
                          </a:ln>
                          <a:solidFill>
                            <a:srgbClr val="FFFFFF"/>
                          </a:solidFill>
                          <a:effectLst/>
                          <a:latin typeface="Arial" charset="0"/>
                          <a:cs typeface="Arial" charset="0"/>
                        </a:rPr>
                        <a:t>A1T3X001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a:ln>
                            <a:noFill/>
                          </a:ln>
                          <a:solidFill>
                            <a:srgbClr val="FFFFFF"/>
                          </a:solidFill>
                          <a:effectLst/>
                          <a:latin typeface="Arial" charset="0"/>
                          <a:cs typeface="Arial" charset="0"/>
                        </a:rPr>
                        <a:t>A1T4X003</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a:ln>
                            <a:noFill/>
                          </a:ln>
                          <a:solidFill>
                            <a:srgbClr val="FFFFFF"/>
                          </a:solidFill>
                          <a:effectLst/>
                          <a:latin typeface="Arial" charset="0"/>
                          <a:cs typeface="Arial" charset="0"/>
                        </a:rPr>
                        <a:t>LOCK</a:t>
                      </a:r>
                    </a:p>
                  </a:txBody>
                  <a:tcPr marL="121984" marR="121984" anchor="ctr" anchorCtr="1"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3"/>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4"/>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extLst>
                  <a:ext uri="{0D108BD9-81ED-4DB2-BD59-A6C34878D82A}">
                    <a16:rowId xmlns:a16="http://schemas.microsoft.com/office/drawing/2014/main" xmlns="" val="10005"/>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extLst>
                  <a:ext uri="{0D108BD9-81ED-4DB2-BD59-A6C34878D82A}">
                    <a16:rowId xmlns:a16="http://schemas.microsoft.com/office/drawing/2014/main" xmlns="" val="10006"/>
                  </a:ext>
                </a:extLst>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extLst>
                  <a:ext uri="{0D108BD9-81ED-4DB2-BD59-A6C34878D82A}">
                    <a16:rowId xmlns:a16="http://schemas.microsoft.com/office/drawing/2014/main" xmlns="" val="10007"/>
                  </a:ext>
                </a:extLst>
              </a:tr>
            </a:tbl>
          </a:graphicData>
        </a:graphic>
      </p:graphicFrame>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Standardbeschaltungen für die Anlagensicherung</a:t>
            </a:r>
          </a:p>
        </p:txBody>
      </p:sp>
    </p:spTree>
    <p:custDataLst>
      <p:tags r:id="rId1"/>
    </p:custDataLst>
    <p:extLst>
      <p:ext uri="{BB962C8B-B14F-4D97-AF65-F5344CB8AC3E}">
        <p14:creationId xmlns:p14="http://schemas.microsoft.com/office/powerpoint/2010/main" val="24763235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P01-06 Regelung, weitere 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Aufbau eines Regelkreises</a:t>
            </a:r>
          </a:p>
          <a:p>
            <a:pPr lvl="2">
              <a:spcBef>
                <a:spcPts val="600"/>
              </a:spcBef>
            </a:pPr>
            <a:r>
              <a:rPr lang="de-DE" sz="1600" dirty="0"/>
              <a:t>PID-Regler</a:t>
            </a:r>
          </a:p>
          <a:p>
            <a:pPr lvl="2">
              <a:spcBef>
                <a:spcPts val="600"/>
              </a:spcBef>
            </a:pPr>
            <a:r>
              <a:rPr lang="de-DE" sz="1600" dirty="0"/>
              <a:t>Temperaturregelung der Laboranlage</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Parametrierung eines kontinuierlichen Reglers</a:t>
            </a:r>
          </a:p>
          <a:p>
            <a:pPr lvl="2">
              <a:spcBef>
                <a:spcPts val="600"/>
              </a:spcBef>
            </a:pPr>
            <a:r>
              <a:rPr lang="de-DE" sz="1600" dirty="0"/>
              <a:t>Ausgabe des analogen Stellwertes als binäres Signal mittel Impulsgenerator</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29573126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ChangeArrowheads="1"/>
          </p:cNvSpPr>
          <p:nvPr/>
        </p:nvSpPr>
        <p:spPr bwMode="auto">
          <a:xfrm>
            <a:off x="470632" y="1738846"/>
            <a:ext cx="11287709" cy="4389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a:endParaRPr lang="de-DE">
              <a:solidFill>
                <a:schemeClr val="dk1"/>
              </a:solidFill>
            </a:endParaRPr>
          </a:p>
        </p:txBody>
      </p:sp>
      <p:sp>
        <p:nvSpPr>
          <p:cNvPr id="34822"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P01-06 Regelung, weitere 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Prozessgrößen müssen bestimmte Werte halten bzw. einstellen</a:t>
            </a:r>
          </a:p>
          <a:p>
            <a:pPr lvl="2">
              <a:spcBef>
                <a:spcPts val="600"/>
              </a:spcBef>
            </a:pPr>
            <a:r>
              <a:rPr lang="de-DE" sz="1600" dirty="0"/>
              <a:t>Störverhalten: Trotz Störungen muss ein bestimmter Wert gehalten werden</a:t>
            </a:r>
          </a:p>
          <a:p>
            <a:pPr lvl="2">
              <a:spcBef>
                <a:spcPts val="600"/>
              </a:spcBef>
            </a:pPr>
            <a:r>
              <a:rPr lang="de-DE" sz="1600" dirty="0"/>
              <a:t>Führungsverhalten: Sollwert soll dynamisch und stabil erreicht werden</a:t>
            </a:r>
          </a:p>
          <a:p>
            <a:pPr lvl="1">
              <a:spcBef>
                <a:spcPts val="600"/>
              </a:spcBef>
            </a:pPr>
            <a:r>
              <a:rPr lang="de-DE" sz="1600" dirty="0"/>
              <a:t>Regelkreis arbeitet wie folgt:</a:t>
            </a:r>
          </a:p>
          <a:p>
            <a:pPr lvl="2">
              <a:spcBef>
                <a:spcPts val="600"/>
              </a:spcBef>
            </a:pPr>
            <a:r>
              <a:rPr lang="de-DE" sz="1600" dirty="0"/>
              <a:t>Prozess- bzw. Regelgröße wird mit einem Sensor gemessen</a:t>
            </a:r>
          </a:p>
          <a:p>
            <a:pPr lvl="2">
              <a:spcBef>
                <a:spcPts val="600"/>
              </a:spcBef>
            </a:pPr>
            <a:r>
              <a:rPr lang="de-DE" sz="1600" dirty="0"/>
              <a:t>Messwert wird vom Sollwert abgezogen und so die Abweichung berechnet</a:t>
            </a:r>
          </a:p>
          <a:p>
            <a:pPr lvl="2">
              <a:spcBef>
                <a:spcPts val="600"/>
              </a:spcBef>
            </a:pPr>
            <a:r>
              <a:rPr lang="de-DE" sz="1600" dirty="0"/>
              <a:t>Regler berechnet aufgrund der Abweichung einen Stellwert für den </a:t>
            </a:r>
            <a:r>
              <a:rPr lang="de-DE" sz="1600" dirty="0" err="1"/>
              <a:t>Aktor</a:t>
            </a:r>
            <a:endParaRPr lang="de-DE" sz="1600" dirty="0"/>
          </a:p>
          <a:p>
            <a:pPr lvl="2">
              <a:spcBef>
                <a:spcPts val="600"/>
              </a:spcBef>
            </a:pPr>
            <a:r>
              <a:rPr lang="de-DE" sz="1600" dirty="0" err="1"/>
              <a:t>Aktor</a:t>
            </a:r>
            <a:r>
              <a:rPr lang="de-DE" sz="1600" dirty="0"/>
              <a:t> wirkt auf das System</a:t>
            </a:r>
          </a:p>
          <a:p>
            <a:pPr>
              <a:spcBef>
                <a:spcPts val="600"/>
              </a:spcBef>
            </a:pPr>
            <a:endParaRPr lang="de-DE" sz="1600" dirty="0"/>
          </a:p>
        </p:txBody>
      </p:sp>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Aufbau eines Regelkreises</a:t>
            </a:r>
          </a:p>
        </p:txBody>
      </p:sp>
      <p:sp>
        <p:nvSpPr>
          <p:cNvPr id="3" name="Ellipse 2"/>
          <p:cNvSpPr/>
          <p:nvPr/>
        </p:nvSpPr>
        <p:spPr bwMode="auto">
          <a:xfrm>
            <a:off x="5816191" y="5349203"/>
            <a:ext cx="439277" cy="439277"/>
          </a:xfrm>
          <a:prstGeom prst="ellipse">
            <a:avLst/>
          </a:prstGeom>
          <a:noFill/>
          <a:ln w="12700">
            <a:solidFill>
              <a:schemeClr val="tx2"/>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4" name="Rechteck 3"/>
          <p:cNvSpPr/>
          <p:nvPr/>
        </p:nvSpPr>
        <p:spPr bwMode="auto">
          <a:xfrm>
            <a:off x="7069396" y="5254209"/>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a:solidFill>
                  <a:schemeClr val="tx1"/>
                </a:solidFill>
              </a:rPr>
              <a:t>Regler</a:t>
            </a:r>
          </a:p>
        </p:txBody>
      </p:sp>
      <p:sp>
        <p:nvSpPr>
          <p:cNvPr id="9" name="Rechteck 8"/>
          <p:cNvSpPr/>
          <p:nvPr/>
        </p:nvSpPr>
        <p:spPr bwMode="auto">
          <a:xfrm>
            <a:off x="9144003" y="5254209"/>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a:solidFill>
                  <a:schemeClr val="tx1"/>
                </a:solidFill>
              </a:rPr>
              <a:t>System</a:t>
            </a:r>
          </a:p>
        </p:txBody>
      </p:sp>
      <p:sp>
        <p:nvSpPr>
          <p:cNvPr id="5" name="Textfeld 4"/>
          <p:cNvSpPr txBox="1"/>
          <p:nvPr/>
        </p:nvSpPr>
        <p:spPr>
          <a:xfrm>
            <a:off x="9081834" y="4388948"/>
            <a:ext cx="1186222" cy="270843"/>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Störgrößen z</a:t>
            </a:r>
          </a:p>
        </p:txBody>
      </p:sp>
      <p:cxnSp>
        <p:nvCxnSpPr>
          <p:cNvPr id="8" name="Gerade Verbindung mit Pfeil 7"/>
          <p:cNvCxnSpPr>
            <a:stCxn id="5" idx="2"/>
            <a:endCxn id="9" idx="0"/>
          </p:cNvCxnSpPr>
          <p:nvPr/>
        </p:nvCxnSpPr>
        <p:spPr bwMode="auto">
          <a:xfrm>
            <a:off x="9674945" y="4659791"/>
            <a:ext cx="0" cy="594418"/>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feld 15"/>
          <p:cNvSpPr txBox="1"/>
          <p:nvPr/>
        </p:nvSpPr>
        <p:spPr>
          <a:xfrm>
            <a:off x="8129407" y="4925309"/>
            <a:ext cx="945772" cy="249812"/>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Stellwert y</a:t>
            </a:r>
          </a:p>
        </p:txBody>
      </p:sp>
      <p:sp>
        <p:nvSpPr>
          <p:cNvPr id="17" name="Textfeld 16"/>
          <p:cNvSpPr txBox="1"/>
          <p:nvPr/>
        </p:nvSpPr>
        <p:spPr>
          <a:xfrm>
            <a:off x="10287720" y="4807516"/>
            <a:ext cx="1453924" cy="492443"/>
          </a:xfrm>
          <a:prstGeom prst="rect">
            <a:avLst/>
          </a:prstGeom>
          <a:noFill/>
        </p:spPr>
        <p:txBody>
          <a:bodyPr wrap="none" lIns="0" tIns="0" rIns="0" bIns="0" rtlCol="0">
            <a:spAutoFit/>
          </a:bodyPr>
          <a:lstStyle/>
          <a:p>
            <a:pPr algn="l">
              <a:spcBef>
                <a:spcPts val="0"/>
              </a:spcBef>
            </a:pPr>
            <a:r>
              <a:rPr lang="de-DE" sz="1600" dirty="0">
                <a:solidFill>
                  <a:schemeClr val="tx1"/>
                </a:solidFill>
              </a:rPr>
              <a:t>Prozessgröße =</a:t>
            </a:r>
            <a:br>
              <a:rPr lang="de-DE" sz="1600" dirty="0">
                <a:solidFill>
                  <a:schemeClr val="tx1"/>
                </a:solidFill>
              </a:rPr>
            </a:br>
            <a:r>
              <a:rPr lang="de-DE" sz="1600" dirty="0">
                <a:solidFill>
                  <a:schemeClr val="tx1"/>
                </a:solidFill>
              </a:rPr>
              <a:t>Regelgröße x</a:t>
            </a:r>
          </a:p>
        </p:txBody>
      </p:sp>
      <p:sp>
        <p:nvSpPr>
          <p:cNvPr id="18" name="Textfeld 17"/>
          <p:cNvSpPr txBox="1"/>
          <p:nvPr/>
        </p:nvSpPr>
        <p:spPr>
          <a:xfrm>
            <a:off x="5885015" y="4742102"/>
            <a:ext cx="1399422" cy="492443"/>
          </a:xfrm>
          <a:prstGeom prst="rect">
            <a:avLst/>
          </a:prstGeom>
          <a:noFill/>
        </p:spPr>
        <p:txBody>
          <a:bodyPr wrap="none" lIns="0" tIns="0" rIns="0" bIns="0" rtlCol="0">
            <a:spAutoFit/>
          </a:bodyPr>
          <a:lstStyle/>
          <a:p>
            <a:pPr algn="ctr">
              <a:spcBef>
                <a:spcPts val="0"/>
              </a:spcBef>
            </a:pPr>
            <a:r>
              <a:rPr lang="de-DE" sz="1600" dirty="0">
                <a:solidFill>
                  <a:schemeClr val="tx1"/>
                </a:solidFill>
              </a:rPr>
              <a:t>(Regel-)</a:t>
            </a:r>
            <a:br>
              <a:rPr lang="de-DE" sz="1600" dirty="0">
                <a:solidFill>
                  <a:schemeClr val="tx1"/>
                </a:solidFill>
              </a:rPr>
            </a:br>
            <a:r>
              <a:rPr lang="de-DE" sz="1600" dirty="0" err="1">
                <a:solidFill>
                  <a:schemeClr val="tx1"/>
                </a:solidFill>
              </a:rPr>
              <a:t>Abweichnung</a:t>
            </a:r>
            <a:r>
              <a:rPr lang="de-DE" sz="1600" dirty="0">
                <a:solidFill>
                  <a:schemeClr val="tx1"/>
                </a:solidFill>
              </a:rPr>
              <a:t> e</a:t>
            </a:r>
          </a:p>
        </p:txBody>
      </p:sp>
      <p:sp>
        <p:nvSpPr>
          <p:cNvPr id="19" name="Textfeld 18"/>
          <p:cNvSpPr txBox="1"/>
          <p:nvPr/>
        </p:nvSpPr>
        <p:spPr>
          <a:xfrm>
            <a:off x="4370388" y="5433420"/>
            <a:ext cx="1042002" cy="270843"/>
          </a:xfrm>
          <a:prstGeom prst="rect">
            <a:avLst/>
          </a:prstGeom>
          <a:noFill/>
        </p:spPr>
        <p:txBody>
          <a:bodyPr wrap="none" lIns="0" tIns="0" rIns="108000" bIns="0" rtlCol="0">
            <a:spAutoFit/>
          </a:bodyPr>
          <a:lstStyle/>
          <a:p>
            <a:pPr algn="l">
              <a:lnSpc>
                <a:spcPct val="110000"/>
              </a:lnSpc>
              <a:spcBef>
                <a:spcPts val="0"/>
              </a:spcBef>
            </a:pPr>
            <a:r>
              <a:rPr lang="de-DE" sz="1600" dirty="0">
                <a:solidFill>
                  <a:schemeClr val="tx1"/>
                </a:solidFill>
              </a:rPr>
              <a:t>Sollwert w</a:t>
            </a:r>
          </a:p>
        </p:txBody>
      </p:sp>
      <p:sp>
        <p:nvSpPr>
          <p:cNvPr id="20" name="Textfeld 19"/>
          <p:cNvSpPr txBox="1"/>
          <p:nvPr/>
        </p:nvSpPr>
        <p:spPr>
          <a:xfrm>
            <a:off x="5756078" y="5690480"/>
            <a:ext cx="120226" cy="249812"/>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a:t>
            </a:r>
          </a:p>
        </p:txBody>
      </p:sp>
      <p:sp>
        <p:nvSpPr>
          <p:cNvPr id="21" name="Textfeld 20"/>
          <p:cNvSpPr txBox="1"/>
          <p:nvPr/>
        </p:nvSpPr>
        <p:spPr>
          <a:xfrm>
            <a:off x="6195355" y="5839058"/>
            <a:ext cx="68930" cy="270843"/>
          </a:xfrm>
          <a:prstGeom prst="rect">
            <a:avLst/>
          </a:prstGeom>
          <a:noFill/>
        </p:spPr>
        <p:txBody>
          <a:bodyPr wrap="none" lIns="0" tIns="0" rIns="0" bIns="0" rtlCol="0">
            <a:spAutoFit/>
          </a:bodyPr>
          <a:lstStyle/>
          <a:p>
            <a:pPr algn="l">
              <a:lnSpc>
                <a:spcPct val="110000"/>
              </a:lnSpc>
              <a:spcBef>
                <a:spcPts val="0"/>
              </a:spcBef>
            </a:pPr>
            <a:r>
              <a:rPr lang="de-DE" sz="1600" dirty="0">
                <a:solidFill>
                  <a:schemeClr val="tx1"/>
                </a:solidFill>
              </a:rPr>
              <a:t>-</a:t>
            </a:r>
          </a:p>
        </p:txBody>
      </p:sp>
      <p:cxnSp>
        <p:nvCxnSpPr>
          <p:cNvPr id="14" name="Gerade Verbindung mit Pfeil 13"/>
          <p:cNvCxnSpPr>
            <a:stCxn id="3" idx="6"/>
            <a:endCxn id="4" idx="1"/>
          </p:cNvCxnSpPr>
          <p:nvPr/>
        </p:nvCxnSpPr>
        <p:spPr bwMode="auto">
          <a:xfrm flipV="1">
            <a:off x="6255468" y="5568841"/>
            <a:ext cx="813928" cy="1"/>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mit Pfeil 24"/>
          <p:cNvCxnSpPr>
            <a:stCxn id="4" idx="3"/>
            <a:endCxn id="9" idx="1"/>
          </p:cNvCxnSpPr>
          <p:nvPr/>
        </p:nvCxnSpPr>
        <p:spPr bwMode="auto">
          <a:xfrm>
            <a:off x="8131280" y="5568841"/>
            <a:ext cx="1012723"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Gerade Verbindung mit Pfeil 27"/>
          <p:cNvCxnSpPr/>
          <p:nvPr/>
        </p:nvCxnSpPr>
        <p:spPr bwMode="auto">
          <a:xfrm>
            <a:off x="5412390" y="5568841"/>
            <a:ext cx="403801"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winkelte Verbindung 26"/>
          <p:cNvCxnSpPr>
            <a:stCxn id="9" idx="3"/>
            <a:endCxn id="3" idx="4"/>
          </p:cNvCxnSpPr>
          <p:nvPr/>
        </p:nvCxnSpPr>
        <p:spPr bwMode="auto">
          <a:xfrm flipH="1">
            <a:off x="6035830" y="5568841"/>
            <a:ext cx="4170057" cy="219639"/>
          </a:xfrm>
          <a:prstGeom prst="bentConnector4">
            <a:avLst>
              <a:gd name="adj1" fmla="val -5482"/>
              <a:gd name="adj2" fmla="val 28314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7801748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P01-06 Regelung, weitere Steuerfunktionen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Regelalgorithmus berechnet aus der Abweichung den Stellwert </a:t>
            </a:r>
          </a:p>
          <a:p>
            <a:pPr lvl="1">
              <a:spcBef>
                <a:spcPts val="600"/>
              </a:spcBef>
            </a:pPr>
            <a:r>
              <a:rPr lang="de-DE" sz="1600" dirty="0"/>
              <a:t>Prozessindustrie setzt zu 95% den PID-Algorithmus ein</a:t>
            </a:r>
          </a:p>
          <a:p>
            <a:pPr lvl="2">
              <a:spcBef>
                <a:spcPts val="600"/>
              </a:spcBef>
            </a:pPr>
            <a:r>
              <a:rPr lang="de-DE" sz="1600" dirty="0"/>
              <a:t>P steht für Proportional</a:t>
            </a:r>
          </a:p>
          <a:p>
            <a:pPr lvl="3">
              <a:spcBef>
                <a:spcPts val="600"/>
              </a:spcBef>
            </a:pPr>
            <a:r>
              <a:rPr lang="de-DE" sz="1600" dirty="0"/>
              <a:t>Aktueller Stellwert ist nur von aktueller Abweichung abhängig</a:t>
            </a:r>
          </a:p>
          <a:p>
            <a:pPr lvl="2">
              <a:spcBef>
                <a:spcPts val="600"/>
              </a:spcBef>
            </a:pPr>
            <a:r>
              <a:rPr lang="de-DE" sz="1600" dirty="0"/>
              <a:t>I steht für Integral</a:t>
            </a:r>
          </a:p>
          <a:p>
            <a:pPr lvl="3">
              <a:spcBef>
                <a:spcPts val="600"/>
              </a:spcBef>
            </a:pPr>
            <a:r>
              <a:rPr lang="de-DE" sz="1600" dirty="0"/>
              <a:t>Aktueller Stellwert ist von der Summe der letzten Abweichungen abhängig</a:t>
            </a:r>
          </a:p>
          <a:p>
            <a:pPr lvl="2">
              <a:spcBef>
                <a:spcPts val="600"/>
              </a:spcBef>
            </a:pPr>
            <a:r>
              <a:rPr lang="de-DE" sz="1600" dirty="0"/>
              <a:t>D steht für Differential</a:t>
            </a:r>
          </a:p>
          <a:p>
            <a:pPr lvl="3">
              <a:spcBef>
                <a:spcPts val="600"/>
              </a:spcBef>
            </a:pPr>
            <a:r>
              <a:rPr lang="de-DE" sz="1600" dirty="0"/>
              <a:t>Aktueller Stellwert ist von der Änderung der Abweichung abhängig</a:t>
            </a:r>
          </a:p>
          <a:p>
            <a:pPr lvl="1">
              <a:spcBef>
                <a:spcPts val="600"/>
              </a:spcBef>
            </a:pPr>
            <a:r>
              <a:rPr lang="de-DE" sz="1600" dirty="0"/>
              <a:t>Nur drei Parameter (Verstärkung, Nachstellzeit und Vorhaltezeit) sind einzustellen</a:t>
            </a:r>
          </a:p>
          <a:p>
            <a:pPr lvl="1">
              <a:spcBef>
                <a:spcPts val="600"/>
              </a:spcBef>
            </a:pPr>
            <a:r>
              <a:rPr lang="de-DE" sz="1600" dirty="0"/>
              <a:t>Praxistaugliche Einstellregeln existieren für Prozesse ohne dominante Totzeiten</a:t>
            </a:r>
          </a:p>
          <a:p>
            <a:pPr lvl="2">
              <a:spcBef>
                <a:spcPts val="600"/>
              </a:spcBef>
            </a:pPr>
            <a:r>
              <a:rPr lang="de-DE" sz="1600" dirty="0"/>
              <a:t>Methode von Ziegler und Nichols</a:t>
            </a:r>
          </a:p>
          <a:p>
            <a:pPr lvl="2">
              <a:spcBef>
                <a:spcPts val="600"/>
              </a:spcBef>
            </a:pPr>
            <a:r>
              <a:rPr lang="de-DE" sz="1600" dirty="0" err="1"/>
              <a:t>Chien</a:t>
            </a:r>
            <a:r>
              <a:rPr lang="de-DE" sz="1600" dirty="0"/>
              <a:t>, </a:t>
            </a:r>
            <a:r>
              <a:rPr lang="de-DE" sz="1600" dirty="0" err="1"/>
              <a:t>Hrones</a:t>
            </a:r>
            <a:r>
              <a:rPr lang="de-DE" sz="1600" dirty="0"/>
              <a:t> und </a:t>
            </a:r>
            <a:r>
              <a:rPr lang="de-DE" sz="1600" dirty="0" err="1"/>
              <a:t>Reswick</a:t>
            </a:r>
            <a:endParaRPr lang="de-DE" sz="1600" dirty="0"/>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PID-Regler</a:t>
            </a:r>
          </a:p>
        </p:txBody>
      </p:sp>
    </p:spTree>
    <p:custDataLst>
      <p:tags r:id="rId1"/>
    </p:custDataLst>
    <p:extLst>
      <p:ext uri="{BB962C8B-B14F-4D97-AF65-F5344CB8AC3E}">
        <p14:creationId xmlns:p14="http://schemas.microsoft.com/office/powerpoint/2010/main" val="28327046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ChangeArrowheads="1"/>
          </p:cNvSpPr>
          <p:nvPr/>
        </p:nvSpPr>
        <p:spPr bwMode="auto">
          <a:xfrm>
            <a:off x="470632" y="1694397"/>
            <a:ext cx="11287709" cy="4433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a:endParaRPr lang="de-DE">
              <a:solidFill>
                <a:schemeClr val="dk1"/>
              </a:solidFill>
            </a:endParaRPr>
          </a:p>
        </p:txBody>
      </p:sp>
      <p:sp>
        <p:nvSpPr>
          <p:cNvPr id="36868"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P01-06 Regelung, weitere Steuerfunktionen</a:t>
            </a:r>
          </a:p>
        </p:txBody>
      </p:sp>
      <p:sp>
        <p:nvSpPr>
          <p:cNvPr id="4" name="Inhaltsplatzhalter 3"/>
          <p:cNvSpPr>
            <a:spLocks noGrp="1"/>
          </p:cNvSpPr>
          <p:nvPr>
            <p:ph idx="1"/>
          </p:nvPr>
        </p:nvSpPr>
        <p:spPr>
          <a:xfrm>
            <a:off x="627063" y="1922996"/>
            <a:ext cx="8208962" cy="4278312"/>
          </a:xfrm>
        </p:spPr>
        <p:txBody>
          <a:bodyPr/>
          <a:lstStyle/>
          <a:p>
            <a:pPr lvl="1">
              <a:spcBef>
                <a:spcPts val="600"/>
              </a:spcBef>
            </a:pPr>
            <a:r>
              <a:rPr lang="de-DE" sz="1600" dirty="0"/>
              <a:t>Regelkreis</a:t>
            </a:r>
          </a:p>
          <a:p>
            <a:pPr lvl="2">
              <a:spcBef>
                <a:spcPts val="600"/>
              </a:spcBef>
            </a:pPr>
            <a:r>
              <a:rPr lang="de-DE" sz="1600" dirty="0"/>
              <a:t>Prozess-/Regelgröße ist A1.T2.A1T2T001.TIC.M</a:t>
            </a:r>
          </a:p>
          <a:p>
            <a:pPr lvl="2">
              <a:spcBef>
                <a:spcPts val="600"/>
              </a:spcBef>
            </a:pPr>
            <a:r>
              <a:rPr lang="de-DE" sz="1600" dirty="0"/>
              <a:t>Stellwert ist A1.T2.A1T2T001.TV.S</a:t>
            </a:r>
          </a:p>
          <a:p>
            <a:pPr lvl="2">
              <a:spcBef>
                <a:spcPts val="600"/>
              </a:spcBef>
            </a:pPr>
            <a:r>
              <a:rPr lang="de-DE" sz="1600" dirty="0"/>
              <a:t>Sollwert wird </a:t>
            </a:r>
          </a:p>
          <a:p>
            <a:pPr lvl="3">
              <a:spcBef>
                <a:spcPts val="600"/>
              </a:spcBef>
            </a:pPr>
            <a:r>
              <a:rPr lang="de-DE" sz="1600" dirty="0"/>
              <a:t>Vom Rezept bestimmt</a:t>
            </a:r>
          </a:p>
          <a:p>
            <a:pPr lvl="3">
              <a:spcBef>
                <a:spcPts val="600"/>
              </a:spcBef>
            </a:pPr>
            <a:r>
              <a:rPr lang="de-DE" sz="1600" dirty="0"/>
              <a:t>Von Hand bestimmt</a:t>
            </a:r>
          </a:p>
          <a:p>
            <a:pPr lvl="3">
              <a:spcBef>
                <a:spcPts val="600"/>
              </a:spcBef>
            </a:pPr>
            <a:r>
              <a:rPr lang="de-DE" sz="1600" dirty="0"/>
              <a:t>Verriegelt</a:t>
            </a:r>
          </a:p>
          <a:p>
            <a:pPr lvl="1">
              <a:spcBef>
                <a:spcPts val="600"/>
              </a:spcBef>
            </a:pPr>
            <a:r>
              <a:rPr lang="de-DE" sz="1600" dirty="0"/>
              <a:t>Verriegelungsbedingungen</a:t>
            </a:r>
          </a:p>
          <a:p>
            <a:pPr lvl="2">
              <a:spcBef>
                <a:spcPts val="600"/>
              </a:spcBef>
            </a:pPr>
            <a:r>
              <a:rPr lang="de-DE" sz="1600" dirty="0"/>
              <a:t>Mindestfüllstand im Reaktor muss 200 ml betragen</a:t>
            </a:r>
          </a:p>
          <a:p>
            <a:pPr lvl="2">
              <a:spcBef>
                <a:spcPts val="600"/>
              </a:spcBef>
            </a:pPr>
            <a:r>
              <a:rPr lang="de-DE" sz="1600" dirty="0"/>
              <a:t>Temperatur darf maximal 60°C betragen</a:t>
            </a:r>
          </a:p>
          <a:p>
            <a:pPr>
              <a:spcBef>
                <a:spcPts val="600"/>
              </a:spcBef>
            </a:pPr>
            <a:endParaRPr lang="de-DE" sz="1600" dirty="0"/>
          </a:p>
        </p:txBody>
      </p:sp>
      <p:pic>
        <p:nvPicPr>
          <p:cNvPr id="36869" name="Grafik 8" descr="P01-06_fig_Temperatur.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0710" y="2296055"/>
            <a:ext cx="6099175" cy="318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Temperaturregelung der Laboranlage</a:t>
            </a:r>
          </a:p>
        </p:txBody>
      </p:sp>
    </p:spTree>
    <p:custDataLst>
      <p:tags r:id="rId1"/>
    </p:custDataLst>
    <p:extLst>
      <p:ext uri="{BB962C8B-B14F-4D97-AF65-F5344CB8AC3E}">
        <p14:creationId xmlns:p14="http://schemas.microsoft.com/office/powerpoint/2010/main" val="41118841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P01-07 Massenbearbeitung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Entwurf komplexer Systeme</a:t>
            </a:r>
          </a:p>
          <a:p>
            <a:pPr lvl="2">
              <a:spcBef>
                <a:spcPts val="600"/>
              </a:spcBef>
            </a:pPr>
            <a:r>
              <a:rPr lang="de-DE" sz="1600" dirty="0"/>
              <a:t>Messstellentyp</a:t>
            </a:r>
          </a:p>
          <a:p>
            <a:pPr lvl="2">
              <a:spcBef>
                <a:spcPts val="600"/>
              </a:spcBef>
            </a:pPr>
            <a:r>
              <a:rPr lang="de-DE" sz="1600" dirty="0"/>
              <a:t>Musterlösung</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Massenbearbeitung mit Hilfe des Import-Export-Assistenten</a:t>
            </a:r>
          </a:p>
          <a:p>
            <a:pPr lvl="2">
              <a:spcBef>
                <a:spcPts val="600"/>
              </a:spcBef>
            </a:pPr>
            <a:r>
              <a:rPr lang="de-DE" sz="1600" dirty="0"/>
              <a:t>Massenbearbeitung in der Prozessobjektsicht</a:t>
            </a:r>
          </a:p>
          <a:p>
            <a:pPr lvl="2">
              <a:spcBef>
                <a:spcPts val="600"/>
              </a:spcBef>
            </a:pPr>
            <a:r>
              <a:rPr lang="de-DE" sz="1600" dirty="0"/>
              <a:t>Vervielfältigen von Plänen durch Erstellen von Messstellentypen/Musterlösungen</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16936754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
        <p:nvSpPr>
          <p:cNvPr id="2" name="Titel 1"/>
          <p:cNvSpPr>
            <a:spLocks noGrp="1"/>
          </p:cNvSpPr>
          <p:nvPr>
            <p:ph type="title"/>
          </p:nvPr>
        </p:nvSpPr>
        <p:spPr/>
        <p:txBody>
          <a:bodyPr/>
          <a:lstStyle/>
          <a:p>
            <a:r>
              <a:rPr lang="de-DE" dirty="0"/>
              <a:t>PCS 7 Lern-/Lehrunterlagen</a:t>
            </a:r>
            <a:br>
              <a:rPr lang="de-DE" dirty="0"/>
            </a:br>
            <a:r>
              <a:rPr lang="de-DE" b="0" dirty="0"/>
              <a:t>Modul 1 P01-01 Prozessbeschreibung</a:t>
            </a:r>
            <a:endParaRPr lang="de-DE" dirty="0"/>
          </a:p>
        </p:txBody>
      </p:sp>
      <p:sp>
        <p:nvSpPr>
          <p:cNvPr id="3" name="Inhaltsplatzhalter 2"/>
          <p:cNvSpPr>
            <a:spLocks noGrp="1"/>
          </p:cNvSpPr>
          <p:nvPr>
            <p:ph idx="1"/>
          </p:nvPr>
        </p:nvSpPr>
        <p:spPr>
          <a:xfrm>
            <a:off x="627063" y="1922996"/>
            <a:ext cx="8208962" cy="4278312"/>
          </a:xfrm>
        </p:spPr>
        <p:txBody>
          <a:bodyPr/>
          <a:lstStyle/>
          <a:p>
            <a:pPr marL="171450" lvl="1" indent="-171450">
              <a:spcBef>
                <a:spcPts val="600"/>
              </a:spcBef>
              <a:buFont typeface="Arial" pitchFamily="34" charset="0"/>
              <a:buChar char="•"/>
            </a:pPr>
            <a:r>
              <a:rPr lang="de-DE" sz="1600">
                <a:solidFill>
                  <a:srgbClr val="000000"/>
                </a:solidFill>
              </a:rPr>
              <a:t>Klassifizierung von prozesstechnischen Anlagen</a:t>
            </a:r>
          </a:p>
          <a:p>
            <a:pPr marL="171450" lvl="1" indent="-171450">
              <a:spcBef>
                <a:spcPts val="600"/>
              </a:spcBef>
              <a:buFont typeface="Arial" pitchFamily="34" charset="0"/>
              <a:buChar char="•"/>
            </a:pPr>
            <a:r>
              <a:rPr lang="de-DE" sz="1600">
                <a:solidFill>
                  <a:srgbClr val="000000"/>
                </a:solidFill>
              </a:rPr>
              <a:t>R&amp;I-Fließbild der Laboranlage</a:t>
            </a:r>
          </a:p>
          <a:p>
            <a:pPr marL="171450" lvl="1" indent="-171450">
              <a:spcBef>
                <a:spcPts val="600"/>
              </a:spcBef>
              <a:buFont typeface="Arial" pitchFamily="34" charset="0"/>
              <a:buChar char="•"/>
            </a:pPr>
            <a:r>
              <a:rPr lang="de-DE" sz="1600">
                <a:solidFill>
                  <a:srgbClr val="000000"/>
                </a:solidFill>
              </a:rPr>
              <a:t>Verriegelungen und Rezepte für die Laboranlage</a:t>
            </a:r>
            <a:endParaRPr lang="de-DE" sz="1600" dirty="0">
              <a:solidFill>
                <a:srgbClr val="000000"/>
              </a:solidFill>
            </a:endParaRPr>
          </a:p>
        </p:txBody>
      </p:sp>
    </p:spTree>
    <p:custDataLst>
      <p:tags r:id="rId1"/>
    </p:custDataLst>
    <p:extLst>
      <p:ext uri="{BB962C8B-B14F-4D97-AF65-F5344CB8AC3E}">
        <p14:creationId xmlns:p14="http://schemas.microsoft.com/office/powerpoint/2010/main" val="323862459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P01-07 Massenbearbeitung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Drei allgemeine Entwurfsprinzipien</a:t>
            </a:r>
          </a:p>
          <a:p>
            <a:pPr lvl="2">
              <a:spcBef>
                <a:spcPts val="600"/>
              </a:spcBef>
            </a:pPr>
            <a:r>
              <a:rPr lang="de-DE" sz="1600" dirty="0"/>
              <a:t>Prinzip der hierarchischen Gliederung</a:t>
            </a:r>
          </a:p>
          <a:p>
            <a:pPr lvl="3">
              <a:spcBef>
                <a:spcPts val="600"/>
              </a:spcBef>
            </a:pPr>
            <a:r>
              <a:rPr lang="de-DE" sz="1600" dirty="0"/>
              <a:t>Technologische Hierarchie</a:t>
            </a:r>
          </a:p>
          <a:p>
            <a:pPr lvl="2">
              <a:spcBef>
                <a:spcPts val="600"/>
              </a:spcBef>
            </a:pPr>
            <a:r>
              <a:rPr lang="de-DE" sz="1600" dirty="0"/>
              <a:t>Prinzip der Modularisierung</a:t>
            </a:r>
          </a:p>
          <a:p>
            <a:pPr lvl="3">
              <a:spcBef>
                <a:spcPts val="600"/>
              </a:spcBef>
            </a:pPr>
            <a:r>
              <a:rPr lang="de-DE" sz="1600" dirty="0"/>
              <a:t>Umfang und Komplexität von Bausteinen, CFC und SFC</a:t>
            </a:r>
          </a:p>
          <a:p>
            <a:pPr lvl="2">
              <a:spcBef>
                <a:spcPts val="600"/>
              </a:spcBef>
            </a:pPr>
            <a:r>
              <a:rPr lang="de-DE" sz="1600" dirty="0"/>
              <a:t>Prinzip der Wiederverwendung</a:t>
            </a:r>
          </a:p>
          <a:p>
            <a:pPr lvl="3">
              <a:spcBef>
                <a:spcPts val="600"/>
              </a:spcBef>
            </a:pPr>
            <a:r>
              <a:rPr lang="de-DE" sz="1600" dirty="0"/>
              <a:t>Messstellentypen und Musterlösungen</a:t>
            </a:r>
          </a:p>
          <a:p>
            <a:pPr lvl="1">
              <a:spcBef>
                <a:spcPts val="600"/>
              </a:spcBef>
            </a:pPr>
            <a:r>
              <a:rPr lang="de-DE" sz="1600" dirty="0"/>
              <a:t>Wiederverwendung impliziert auch</a:t>
            </a:r>
          </a:p>
          <a:p>
            <a:pPr lvl="2">
              <a:spcBef>
                <a:spcPts val="600"/>
              </a:spcBef>
            </a:pPr>
            <a:r>
              <a:rPr lang="de-DE" sz="1600" dirty="0"/>
              <a:t>Nutzung bewährter Lösungen (Standards)</a:t>
            </a:r>
          </a:p>
          <a:p>
            <a:pPr lvl="2">
              <a:spcBef>
                <a:spcPts val="600"/>
              </a:spcBef>
            </a:pPr>
            <a:r>
              <a:rPr lang="de-DE" sz="1600" dirty="0"/>
              <a:t>Zentrale Änderbarkeit</a:t>
            </a:r>
          </a:p>
          <a:p>
            <a:pPr lvl="2">
              <a:spcBef>
                <a:spcPts val="600"/>
              </a:spcBef>
            </a:pPr>
            <a:r>
              <a:rPr lang="de-DE" sz="1600" dirty="0"/>
              <a:t>Getestete Implementierung</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Entwurf komplexer Systeme</a:t>
            </a:r>
          </a:p>
        </p:txBody>
      </p:sp>
    </p:spTree>
    <p:custDataLst>
      <p:tags r:id="rId1"/>
    </p:custDataLst>
    <p:extLst>
      <p:ext uri="{BB962C8B-B14F-4D97-AF65-F5344CB8AC3E}">
        <p14:creationId xmlns:p14="http://schemas.microsoft.com/office/powerpoint/2010/main" val="12195509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3"/>
            </p:custDataLst>
            <p:extLst>
              <p:ext uri="{D42A27DB-BD31-4B8C-83A1-F6EECF244321}">
                <p14:modId xmlns:p14="http://schemas.microsoft.com/office/powerpoint/2010/main" val="1192737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9941"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P01-07 Massenbearbeitung</a:t>
            </a:r>
          </a:p>
        </p:txBody>
      </p:sp>
      <p:sp>
        <p:nvSpPr>
          <p:cNvPr id="2" name="Inhaltsplatzhalter 1"/>
          <p:cNvSpPr>
            <a:spLocks noGrp="1"/>
          </p:cNvSpPr>
          <p:nvPr>
            <p:ph idx="1"/>
          </p:nvPr>
        </p:nvSpPr>
        <p:spPr>
          <a:xfrm>
            <a:off x="627062" y="1922996"/>
            <a:ext cx="11088687" cy="4278312"/>
          </a:xfrm>
        </p:spPr>
        <p:txBody>
          <a:bodyPr/>
          <a:lstStyle/>
          <a:p>
            <a:pPr lvl="1">
              <a:spcBef>
                <a:spcPts val="600"/>
              </a:spcBef>
            </a:pPr>
            <a:r>
              <a:rPr lang="de-DE" sz="1600" dirty="0"/>
              <a:t>Messstellentyp (CFC) – entspricht der Ebene: Einzelsteuereinheit</a:t>
            </a:r>
          </a:p>
          <a:p>
            <a:pPr lvl="1">
              <a:spcBef>
                <a:spcPts val="600"/>
              </a:spcBef>
            </a:pPr>
            <a:r>
              <a:rPr lang="de-DE" sz="1600" dirty="0"/>
              <a:t>Musterlösung (ganze Hierarchie) – entspricht der Ebenen: Technischer Einrichtung oder Teilanlage</a:t>
            </a:r>
          </a:p>
          <a:p>
            <a:pPr>
              <a:spcBef>
                <a:spcPts val="600"/>
              </a:spcBef>
            </a:pPr>
            <a:endParaRPr lang="de-DE" sz="1600" dirty="0"/>
          </a:p>
        </p:txBody>
      </p:sp>
      <p:sp>
        <p:nvSpPr>
          <p:cNvPr id="1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Messstellentypen und Musterlösungen</a:t>
            </a:r>
          </a:p>
        </p:txBody>
      </p:sp>
      <p:grpSp>
        <p:nvGrpSpPr>
          <p:cNvPr id="6" name="Gruppieren 5"/>
          <p:cNvGrpSpPr/>
          <p:nvPr/>
        </p:nvGrpSpPr>
        <p:grpSpPr>
          <a:xfrm>
            <a:off x="2778584" y="2721508"/>
            <a:ext cx="8915714" cy="3479800"/>
            <a:chOff x="2778584" y="2686050"/>
            <a:chExt cx="8915714" cy="3479800"/>
          </a:xfrm>
        </p:grpSpPr>
        <p:pic>
          <p:nvPicPr>
            <p:cNvPr id="39939" name="Grafik 18" descr="P02-03_fig1.bmp"/>
            <p:cNvPicPr>
              <a:picLocks noChangeAspect="1"/>
            </p:cNvPicPr>
            <p:nvPr/>
          </p:nvPicPr>
          <p:blipFill rotWithShape="1">
            <a:blip r:embed="rId8">
              <a:extLst>
                <a:ext uri="{28A0092B-C50C-407E-A947-70E740481C1C}">
                  <a14:useLocalDpi xmlns:a14="http://schemas.microsoft.com/office/drawing/2010/main" val="0"/>
                </a:ext>
              </a:extLst>
            </a:blip>
            <a:srcRect l="5133" t="11486" r="752"/>
            <a:stretch/>
          </p:blipFill>
          <p:spPr bwMode="auto">
            <a:xfrm>
              <a:off x="3404810" y="3059113"/>
              <a:ext cx="8289488"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bwMode="auto">
            <a:xfrm>
              <a:off x="2778588" y="2686050"/>
              <a:ext cx="8915710" cy="2537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4" name="Textfeld 3"/>
            <p:cNvSpPr txBox="1"/>
            <p:nvPr/>
          </p:nvSpPr>
          <p:spPr>
            <a:xfrm>
              <a:off x="3007701" y="2743245"/>
              <a:ext cx="367088" cy="169277"/>
            </a:xfrm>
            <a:prstGeom prst="rect">
              <a:avLst/>
            </a:prstGeom>
            <a:noFill/>
          </p:spPr>
          <p:txBody>
            <a:bodyPr wrap="none" lIns="0" tIns="0" rIns="0" bIns="0" rtlCol="0">
              <a:spAutoFit/>
            </a:bodyPr>
            <a:lstStyle/>
            <a:p>
              <a:pPr algn="l">
                <a:lnSpc>
                  <a:spcPct val="110000"/>
                </a:lnSpc>
                <a:spcBef>
                  <a:spcPts val="0"/>
                </a:spcBef>
              </a:pPr>
              <a:r>
                <a:rPr lang="de-DE" sz="1000" dirty="0">
                  <a:solidFill>
                    <a:schemeClr val="tx1"/>
                  </a:solidFill>
                </a:rPr>
                <a:t>Ebene</a:t>
              </a:r>
            </a:p>
          </p:txBody>
        </p:sp>
        <p:sp>
          <p:nvSpPr>
            <p:cNvPr id="17" name="Textfeld 16"/>
            <p:cNvSpPr txBox="1"/>
            <p:nvPr/>
          </p:nvSpPr>
          <p:spPr>
            <a:xfrm>
              <a:off x="3596968" y="2743245"/>
              <a:ext cx="1250343" cy="156133"/>
            </a:xfrm>
            <a:prstGeom prst="rect">
              <a:avLst/>
            </a:prstGeom>
            <a:noFill/>
          </p:spPr>
          <p:txBody>
            <a:bodyPr wrap="none" lIns="0" tIns="0" rIns="0" bIns="0" rtlCol="0">
              <a:spAutoFit/>
            </a:bodyPr>
            <a:lstStyle/>
            <a:p>
              <a:pPr algn="ctr">
                <a:lnSpc>
                  <a:spcPct val="110000"/>
                </a:lnSpc>
                <a:spcBef>
                  <a:spcPts val="0"/>
                </a:spcBef>
              </a:pPr>
              <a:r>
                <a:rPr lang="de-DE" sz="1000" dirty="0">
                  <a:solidFill>
                    <a:schemeClr val="tx1"/>
                  </a:solidFill>
                </a:rPr>
                <a:t>Physikalisches Modell</a:t>
              </a:r>
            </a:p>
          </p:txBody>
        </p:sp>
        <p:sp>
          <p:nvSpPr>
            <p:cNvPr id="18" name="Textfeld 17"/>
            <p:cNvSpPr txBox="1"/>
            <p:nvPr/>
          </p:nvSpPr>
          <p:spPr>
            <a:xfrm>
              <a:off x="6798567" y="2743245"/>
              <a:ext cx="864019" cy="156133"/>
            </a:xfrm>
            <a:prstGeom prst="rect">
              <a:avLst/>
            </a:prstGeom>
            <a:noFill/>
          </p:spPr>
          <p:txBody>
            <a:bodyPr wrap="none" lIns="0" tIns="0" rIns="0" bIns="0" rtlCol="0">
              <a:spAutoFit/>
            </a:bodyPr>
            <a:lstStyle/>
            <a:p>
              <a:pPr algn="ctr">
                <a:lnSpc>
                  <a:spcPct val="110000"/>
                </a:lnSpc>
                <a:spcBef>
                  <a:spcPts val="0"/>
                </a:spcBef>
              </a:pPr>
              <a:r>
                <a:rPr lang="de-DE" sz="1000" dirty="0">
                  <a:solidFill>
                    <a:schemeClr val="tx1"/>
                  </a:solidFill>
                </a:rPr>
                <a:t>Verriegelungen</a:t>
              </a:r>
            </a:p>
          </p:txBody>
        </p:sp>
        <p:sp>
          <p:nvSpPr>
            <p:cNvPr id="19" name="Textfeld 18"/>
            <p:cNvSpPr txBox="1"/>
            <p:nvPr/>
          </p:nvSpPr>
          <p:spPr>
            <a:xfrm>
              <a:off x="9332623" y="2743245"/>
              <a:ext cx="689291" cy="156133"/>
            </a:xfrm>
            <a:prstGeom prst="rect">
              <a:avLst/>
            </a:prstGeom>
            <a:noFill/>
          </p:spPr>
          <p:txBody>
            <a:bodyPr wrap="none" lIns="0" tIns="0" rIns="0" bIns="0" rtlCol="0">
              <a:spAutoFit/>
            </a:bodyPr>
            <a:lstStyle/>
            <a:p>
              <a:pPr algn="ctr">
                <a:lnSpc>
                  <a:spcPct val="110000"/>
                </a:lnSpc>
                <a:spcBef>
                  <a:spcPts val="0"/>
                </a:spcBef>
              </a:pPr>
              <a:r>
                <a:rPr lang="de-DE" sz="1000" dirty="0">
                  <a:solidFill>
                    <a:schemeClr val="tx1"/>
                  </a:solidFill>
                </a:rPr>
                <a:t>Alarmierung</a:t>
              </a:r>
            </a:p>
          </p:txBody>
        </p:sp>
        <p:sp>
          <p:nvSpPr>
            <p:cNvPr id="20" name="Rechteck 19"/>
            <p:cNvSpPr/>
            <p:nvPr/>
          </p:nvSpPr>
          <p:spPr bwMode="auto">
            <a:xfrm>
              <a:off x="2778588" y="2939845"/>
              <a:ext cx="8915710" cy="11926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21" name="Textfeld 20"/>
            <p:cNvSpPr txBox="1"/>
            <p:nvPr/>
          </p:nvSpPr>
          <p:spPr>
            <a:xfrm rot="16200000">
              <a:off x="2730184" y="5221349"/>
              <a:ext cx="723025"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a:solidFill>
                    <a:schemeClr val="tx1"/>
                  </a:solidFill>
                </a:rPr>
                <a:t>Einzel-</a:t>
              </a:r>
              <a:br>
                <a:rPr lang="de-DE" sz="1000" dirty="0">
                  <a:solidFill>
                    <a:schemeClr val="tx1"/>
                  </a:solidFill>
                </a:rPr>
              </a:br>
              <a:r>
                <a:rPr lang="de-DE" sz="1000" dirty="0">
                  <a:solidFill>
                    <a:schemeClr val="tx1"/>
                  </a:solidFill>
                </a:rPr>
                <a:t>steuer-</a:t>
              </a:r>
              <a:br>
                <a:rPr lang="de-DE" sz="1000" dirty="0">
                  <a:solidFill>
                    <a:schemeClr val="tx1"/>
                  </a:solidFill>
                </a:rPr>
              </a:br>
              <a:r>
                <a:rPr lang="de-DE" sz="1000" dirty="0" err="1">
                  <a:solidFill>
                    <a:schemeClr val="tx1"/>
                  </a:solidFill>
                </a:rPr>
                <a:t>einheit</a:t>
              </a:r>
              <a:endParaRPr lang="de-DE" sz="1000" dirty="0">
                <a:solidFill>
                  <a:schemeClr val="tx1"/>
                </a:solidFill>
              </a:endParaRPr>
            </a:p>
          </p:txBody>
        </p:sp>
        <p:sp>
          <p:nvSpPr>
            <p:cNvPr id="22" name="Textfeld 21"/>
            <p:cNvSpPr txBox="1"/>
            <p:nvPr/>
          </p:nvSpPr>
          <p:spPr>
            <a:xfrm rot="16200000">
              <a:off x="2742257" y="4510394"/>
              <a:ext cx="698880"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a:solidFill>
                    <a:schemeClr val="tx1"/>
                  </a:solidFill>
                </a:rPr>
                <a:t>Technische</a:t>
              </a:r>
              <a:br>
                <a:rPr lang="de-DE" sz="1000" dirty="0">
                  <a:solidFill>
                    <a:schemeClr val="tx1"/>
                  </a:solidFill>
                </a:rPr>
              </a:br>
              <a:r>
                <a:rPr lang="de-DE" sz="1000" dirty="0">
                  <a:solidFill>
                    <a:schemeClr val="tx1"/>
                  </a:solidFill>
                </a:rPr>
                <a:t>Einrichtung</a:t>
              </a:r>
            </a:p>
          </p:txBody>
        </p:sp>
        <p:sp>
          <p:nvSpPr>
            <p:cNvPr id="23" name="Textfeld 22"/>
            <p:cNvSpPr txBox="1"/>
            <p:nvPr/>
          </p:nvSpPr>
          <p:spPr>
            <a:xfrm rot="16200000">
              <a:off x="2735902" y="3805156"/>
              <a:ext cx="711594"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a:solidFill>
                    <a:schemeClr val="tx1"/>
                  </a:solidFill>
                </a:rPr>
                <a:t>Teilanlage</a:t>
              </a:r>
            </a:p>
          </p:txBody>
        </p:sp>
        <p:sp>
          <p:nvSpPr>
            <p:cNvPr id="24" name="Textfeld 23"/>
            <p:cNvSpPr txBox="1"/>
            <p:nvPr/>
          </p:nvSpPr>
          <p:spPr>
            <a:xfrm rot="16200000">
              <a:off x="2740022" y="3097678"/>
              <a:ext cx="703358"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de-DE" sz="1000" dirty="0">
                  <a:solidFill>
                    <a:schemeClr val="tx1"/>
                  </a:solidFill>
                </a:rPr>
                <a:t>Anlage</a:t>
              </a:r>
            </a:p>
          </p:txBody>
        </p:sp>
        <p:sp>
          <p:nvSpPr>
            <p:cNvPr id="25" name="Rechteck 24"/>
            <p:cNvSpPr/>
            <p:nvPr/>
          </p:nvSpPr>
          <p:spPr bwMode="auto">
            <a:xfrm>
              <a:off x="2778588" y="2686050"/>
              <a:ext cx="8915710" cy="3209925"/>
            </a:xfrm>
            <a:prstGeom prst="rect">
              <a:avLst/>
            </a:prstGeom>
            <a:noFill/>
            <a:ln w="2857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39942" name="Oval 11"/>
            <p:cNvSpPr>
              <a:spLocks noChangeArrowheads="1"/>
            </p:cNvSpPr>
            <p:nvPr/>
          </p:nvSpPr>
          <p:spPr bwMode="auto">
            <a:xfrm>
              <a:off x="5614838" y="3059113"/>
              <a:ext cx="5385486" cy="1503362"/>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9943" name="Oval 13"/>
            <p:cNvSpPr>
              <a:spLocks noChangeArrowheads="1"/>
            </p:cNvSpPr>
            <p:nvPr/>
          </p:nvSpPr>
          <p:spPr bwMode="auto">
            <a:xfrm>
              <a:off x="5591542" y="3832225"/>
              <a:ext cx="5582439" cy="133350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9944" name="Oval 14"/>
            <p:cNvSpPr>
              <a:spLocks noChangeArrowheads="1"/>
            </p:cNvSpPr>
            <p:nvPr/>
          </p:nvSpPr>
          <p:spPr bwMode="auto">
            <a:xfrm>
              <a:off x="5638133" y="5194300"/>
              <a:ext cx="5546438" cy="61595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de-DE">
                <a:solidFill>
                  <a:schemeClr val="dk1"/>
                </a:solidFill>
              </a:endParaRPr>
            </a:p>
          </p:txBody>
        </p:sp>
        <p:sp>
          <p:nvSpPr>
            <p:cNvPr id="39945" name="Line 15"/>
            <p:cNvSpPr>
              <a:spLocks noChangeShapeType="1"/>
            </p:cNvSpPr>
            <p:nvPr/>
          </p:nvSpPr>
          <p:spPr bwMode="auto">
            <a:xfrm flipH="1">
              <a:off x="10032505" y="3289300"/>
              <a:ext cx="736984" cy="203200"/>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9946" name="Line 16"/>
            <p:cNvSpPr>
              <a:spLocks noChangeShapeType="1"/>
            </p:cNvSpPr>
            <p:nvPr/>
          </p:nvSpPr>
          <p:spPr bwMode="auto">
            <a:xfrm flipH="1" flipV="1">
              <a:off x="10587359" y="4570414"/>
              <a:ext cx="516736" cy="509587"/>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9947" name="Line 17"/>
            <p:cNvSpPr>
              <a:spLocks noChangeShapeType="1"/>
            </p:cNvSpPr>
            <p:nvPr/>
          </p:nvSpPr>
          <p:spPr bwMode="auto">
            <a:xfrm flipV="1">
              <a:off x="5638133" y="5554663"/>
              <a:ext cx="1020764" cy="379412"/>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39948" name="Text Box 18"/>
            <p:cNvSpPr txBox="1">
              <a:spLocks noChangeArrowheads="1"/>
            </p:cNvSpPr>
            <p:nvPr/>
          </p:nvSpPr>
          <p:spPr bwMode="auto">
            <a:xfrm>
              <a:off x="10040976" y="3084513"/>
              <a:ext cx="1175002"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a:solidFill>
                    <a:srgbClr val="EB780A"/>
                  </a:solidFill>
                </a:rPr>
                <a:t> sehr individuell</a:t>
              </a:r>
            </a:p>
          </p:txBody>
        </p:sp>
        <p:sp>
          <p:nvSpPr>
            <p:cNvPr id="39949" name="Text Box 19"/>
            <p:cNvSpPr txBox="1">
              <a:spLocks noChangeArrowheads="1"/>
            </p:cNvSpPr>
            <p:nvPr/>
          </p:nvSpPr>
          <p:spPr bwMode="auto">
            <a:xfrm>
              <a:off x="5245397" y="5981184"/>
              <a:ext cx="785471"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a:solidFill>
                    <a:srgbClr val="EB780A"/>
                  </a:solidFill>
                </a:rPr>
                <a:t>typisierbar</a:t>
              </a:r>
            </a:p>
          </p:txBody>
        </p:sp>
        <p:sp>
          <p:nvSpPr>
            <p:cNvPr id="39950" name="Text Box 20"/>
            <p:cNvSpPr txBox="1">
              <a:spLocks noChangeArrowheads="1"/>
            </p:cNvSpPr>
            <p:nvPr/>
          </p:nvSpPr>
          <p:spPr bwMode="auto">
            <a:xfrm>
              <a:off x="10153229" y="5072064"/>
              <a:ext cx="1384995"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200" b="1" dirty="0">
                  <a:solidFill>
                    <a:srgbClr val="EB780A"/>
                  </a:solidFill>
                </a:rPr>
                <a:t>teilweise kopierbar</a:t>
              </a:r>
            </a:p>
          </p:txBody>
        </p:sp>
      </p:grpSp>
    </p:spTree>
    <p:custDataLst>
      <p:tags r:id="rId2"/>
    </p:custDataLst>
    <p:extLst>
      <p:ext uri="{BB962C8B-B14F-4D97-AF65-F5344CB8AC3E}">
        <p14:creationId xmlns:p14="http://schemas.microsoft.com/office/powerpoint/2010/main" val="29909142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P01-07 Massenbearbeitung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Auswahl ähnlicher Einzelsteuereinheiten</a:t>
            </a:r>
          </a:p>
          <a:p>
            <a:pPr lvl="2">
              <a:spcBef>
                <a:spcPts val="600"/>
              </a:spcBef>
            </a:pPr>
            <a:r>
              <a:rPr lang="de-DE" sz="1600" dirty="0"/>
              <a:t>Pumpen</a:t>
            </a:r>
          </a:p>
          <a:p>
            <a:pPr lvl="3">
              <a:spcBef>
                <a:spcPts val="600"/>
              </a:spcBef>
            </a:pPr>
            <a:r>
              <a:rPr lang="de-DE" sz="1600" dirty="0"/>
              <a:t>A1T1P001, A1T1P002, A1T1P003 und A1T4P001</a:t>
            </a:r>
          </a:p>
          <a:p>
            <a:pPr lvl="3">
              <a:spcBef>
                <a:spcPts val="600"/>
              </a:spcBef>
            </a:pPr>
            <a:r>
              <a:rPr lang="de-DE" sz="1600" dirty="0"/>
              <a:t>A1T2P001 und A1T2P002</a:t>
            </a:r>
          </a:p>
          <a:p>
            <a:pPr lvl="2">
              <a:spcBef>
                <a:spcPts val="600"/>
              </a:spcBef>
            </a:pPr>
            <a:r>
              <a:rPr lang="de-DE" sz="1600" dirty="0"/>
              <a:t>Ventile</a:t>
            </a:r>
          </a:p>
          <a:p>
            <a:pPr lvl="3">
              <a:spcBef>
                <a:spcPts val="600"/>
              </a:spcBef>
            </a:pPr>
            <a:r>
              <a:rPr lang="de-DE" sz="1600" dirty="0"/>
              <a:t>A1T1V001, A1T1V002, A1T1V003, .. , A1T1V006</a:t>
            </a:r>
          </a:p>
          <a:p>
            <a:pPr lvl="3">
              <a:spcBef>
                <a:spcPts val="600"/>
              </a:spcBef>
            </a:pPr>
            <a:r>
              <a:rPr lang="de-DE" sz="1600" dirty="0"/>
              <a:t>...</a:t>
            </a:r>
          </a:p>
          <a:p>
            <a:pPr lvl="1">
              <a:spcBef>
                <a:spcPts val="600"/>
              </a:spcBef>
            </a:pPr>
            <a:r>
              <a:rPr lang="de-DE" sz="1600" dirty="0"/>
              <a:t>Auswahl ähnlicher technischer Einrichtungen</a:t>
            </a:r>
          </a:p>
          <a:p>
            <a:pPr lvl="2">
              <a:spcBef>
                <a:spcPts val="600"/>
              </a:spcBef>
            </a:pPr>
            <a:r>
              <a:rPr lang="de-DE" sz="1600" dirty="0"/>
              <a:t>Behälter</a:t>
            </a:r>
          </a:p>
          <a:p>
            <a:pPr lvl="3">
              <a:spcBef>
                <a:spcPts val="600"/>
              </a:spcBef>
            </a:pPr>
            <a:r>
              <a:rPr lang="de-DE" sz="1600" dirty="0"/>
              <a:t>A1T1B001, A1T1B002 und A1T1B003</a:t>
            </a:r>
          </a:p>
          <a:p>
            <a:pPr lvl="3">
              <a:spcBef>
                <a:spcPts val="600"/>
              </a:spcBef>
            </a:pPr>
            <a:r>
              <a:rPr lang="de-DE" sz="1600" dirty="0"/>
              <a:t>A1T2R001 und A1T2R002</a:t>
            </a:r>
          </a:p>
          <a:p>
            <a:pPr lvl="3">
              <a:spcBef>
                <a:spcPts val="600"/>
              </a:spcBef>
            </a:pPr>
            <a:r>
              <a:rPr lang="de-DE" sz="1600" dirty="0"/>
              <a:t>A1T3B001 und A1T3B002</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Messstellentyp und Musterlösung der Laboranlage</a:t>
            </a:r>
          </a:p>
        </p:txBody>
      </p:sp>
    </p:spTree>
    <p:custDataLst>
      <p:tags r:id="rId1"/>
    </p:custDataLst>
    <p:extLst>
      <p:ext uri="{BB962C8B-B14F-4D97-AF65-F5344CB8AC3E}">
        <p14:creationId xmlns:p14="http://schemas.microsoft.com/office/powerpoint/2010/main" val="3189825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P01-08 Ablaufsteuerungen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Aufbau von Schrittketten</a:t>
            </a:r>
          </a:p>
          <a:p>
            <a:pPr lvl="2">
              <a:spcBef>
                <a:spcPts val="600"/>
              </a:spcBef>
            </a:pPr>
            <a:r>
              <a:rPr lang="de-DE" sz="1600" dirty="0"/>
              <a:t>Entwurf einer Ablaufsteuerung</a:t>
            </a:r>
          </a:p>
          <a:p>
            <a:pPr lvl="2">
              <a:spcBef>
                <a:spcPts val="600"/>
              </a:spcBef>
            </a:pPr>
            <a:r>
              <a:rPr lang="de-DE" sz="1600" dirty="0"/>
              <a:t>Rezept der Laboranlage</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err="1"/>
              <a:t>Sequential</a:t>
            </a:r>
            <a:r>
              <a:rPr lang="de-DE" sz="1600" dirty="0"/>
              <a:t> </a:t>
            </a:r>
            <a:r>
              <a:rPr lang="de-DE" sz="1600" dirty="0" err="1"/>
              <a:t>Function</a:t>
            </a:r>
            <a:r>
              <a:rPr lang="de-DE" sz="1600" dirty="0"/>
              <a:t> Chart (SFC) anlegen und bearbeiten</a:t>
            </a:r>
          </a:p>
          <a:p>
            <a:pPr lvl="2">
              <a:spcBef>
                <a:spcPts val="600"/>
              </a:spcBef>
            </a:pPr>
            <a:r>
              <a:rPr lang="de-DE" sz="1600" dirty="0"/>
              <a:t>Verknüpfung SFC und CFC</a:t>
            </a:r>
          </a:p>
          <a:p>
            <a:pPr lvl="2">
              <a:spcBef>
                <a:spcPts val="600"/>
              </a:spcBef>
            </a:pPr>
            <a:r>
              <a:rPr lang="de-DE" sz="1600" dirty="0"/>
              <a:t>Testen des SFC</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10981890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474867" y="1864258"/>
            <a:ext cx="11287709" cy="426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2000" tIns="72000" rIns="108000" bIns="108000"/>
          <a:lstStyle>
            <a:lvl1pPr eaLnBrk="0" hangingPunct="0">
              <a:defRPr sz="2000">
                <a:solidFill>
                  <a:schemeClr val="tx1"/>
                </a:solidFill>
                <a:latin typeface="Arial" charset="0"/>
              </a:defRPr>
            </a:lvl1pPr>
            <a:lvl2pPr marL="179388" indent="-177800" eaLnBrk="0" hangingPunct="0">
              <a:defRPr sz="2000">
                <a:solidFill>
                  <a:schemeClr val="tx1"/>
                </a:solidFill>
                <a:latin typeface="Arial" charset="0"/>
              </a:defRPr>
            </a:lvl2pPr>
            <a:lvl3pPr marL="360363" indent="-179388"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de-DE">
              <a:solidFill>
                <a:srgbClr val="000000"/>
              </a:solidFill>
            </a:endParaRPr>
          </a:p>
          <a:p>
            <a:pPr lvl="2" eaLnBrk="1" hangingPunct="1">
              <a:lnSpc>
                <a:spcPct val="90000"/>
              </a:lnSpc>
              <a:buFont typeface="Wingdings" pitchFamily="2" charset="2"/>
              <a:buChar char="§"/>
            </a:pPr>
            <a:endParaRPr lang="de-DE">
              <a:solidFill>
                <a:srgbClr val="000000"/>
              </a:solidFill>
            </a:endParaRPr>
          </a:p>
          <a:p>
            <a:pPr lvl="2" eaLnBrk="1" hangingPunct="1">
              <a:lnSpc>
                <a:spcPct val="90000"/>
              </a:lnSpc>
              <a:buFont typeface="Wingdings" pitchFamily="2" charset="2"/>
              <a:buChar char="§"/>
            </a:pPr>
            <a:endParaRPr lang="de-DE">
              <a:solidFill>
                <a:srgbClr val="000000"/>
              </a:solidFill>
            </a:endParaRPr>
          </a:p>
          <a:p>
            <a:pPr lvl="2" eaLnBrk="1" hangingPunct="1">
              <a:lnSpc>
                <a:spcPct val="90000"/>
              </a:lnSpc>
              <a:buFont typeface="Wingdings" pitchFamily="2" charset="2"/>
              <a:buChar char="§"/>
            </a:pPr>
            <a:endParaRPr lang="de-DE">
              <a:solidFill>
                <a:srgbClr val="000000"/>
              </a:solidFill>
            </a:endParaRPr>
          </a:p>
          <a:p>
            <a:pPr lvl="2" eaLnBrk="1" hangingPunct="1">
              <a:lnSpc>
                <a:spcPct val="90000"/>
              </a:lnSpc>
              <a:buFont typeface="Wingdings" pitchFamily="2" charset="2"/>
              <a:buChar char="§"/>
            </a:pPr>
            <a:endParaRPr lang="de-DE">
              <a:solidFill>
                <a:srgbClr val="000000"/>
              </a:solidFill>
            </a:endParaRPr>
          </a:p>
          <a:p>
            <a:pPr lvl="2" eaLnBrk="1" hangingPunct="1">
              <a:lnSpc>
                <a:spcPct val="90000"/>
              </a:lnSpc>
              <a:buFont typeface="Wingdings" pitchFamily="2" charset="2"/>
              <a:buChar char="§"/>
            </a:pPr>
            <a:endParaRPr lang="de-DE">
              <a:solidFill>
                <a:srgbClr val="000000"/>
              </a:solidFill>
            </a:endParaRPr>
          </a:p>
          <a:p>
            <a:pPr lvl="2" eaLnBrk="1" hangingPunct="1">
              <a:lnSpc>
                <a:spcPct val="90000"/>
              </a:lnSpc>
              <a:buFont typeface="Wingdings" pitchFamily="2" charset="2"/>
              <a:buChar char="§"/>
            </a:pPr>
            <a:endParaRPr lang="de-CH" sz="100">
              <a:solidFill>
                <a:srgbClr val="000000"/>
              </a:solidFill>
            </a:endParaRPr>
          </a:p>
          <a:p>
            <a:pPr lvl="1" eaLnBrk="1" hangingPunct="1">
              <a:lnSpc>
                <a:spcPct val="90000"/>
              </a:lnSpc>
              <a:buFont typeface="Wingdings" pitchFamily="2" charset="2"/>
              <a:buChar char="§"/>
            </a:pPr>
            <a:endParaRPr lang="de-CH" sz="100"/>
          </a:p>
        </p:txBody>
      </p:sp>
      <p:pic>
        <p:nvPicPr>
          <p:cNvPr id="430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5811" y="1963245"/>
            <a:ext cx="2076465" cy="421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P01-08 Ablaufsteuerungen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Wechselnde Abfolge von Schritten und Transitionen</a:t>
            </a:r>
          </a:p>
          <a:p>
            <a:pPr lvl="2">
              <a:spcBef>
                <a:spcPts val="600"/>
              </a:spcBef>
            </a:pPr>
            <a:r>
              <a:rPr lang="de-DE" sz="1600" dirty="0"/>
              <a:t>Erster Schritt: Start-Schritt</a:t>
            </a:r>
          </a:p>
          <a:p>
            <a:pPr lvl="2">
              <a:spcBef>
                <a:spcPts val="600"/>
              </a:spcBef>
            </a:pPr>
            <a:r>
              <a:rPr lang="de-DE" sz="1600" dirty="0"/>
              <a:t>Letzter Schritt: Ende-Schritt</a:t>
            </a:r>
          </a:p>
          <a:p>
            <a:pPr lvl="1">
              <a:spcBef>
                <a:spcPts val="600"/>
              </a:spcBef>
            </a:pPr>
            <a:r>
              <a:rPr lang="de-DE" sz="1600" dirty="0"/>
              <a:t>Strukturen:</a:t>
            </a:r>
          </a:p>
          <a:p>
            <a:pPr lvl="2">
              <a:spcBef>
                <a:spcPts val="600"/>
              </a:spcBef>
            </a:pPr>
            <a:r>
              <a:rPr lang="de-DE" sz="1600" dirty="0" err="1"/>
              <a:t>Unverzweigte</a:t>
            </a:r>
            <a:r>
              <a:rPr lang="de-DE" sz="1600" dirty="0"/>
              <a:t> Schrittkette</a:t>
            </a:r>
          </a:p>
          <a:p>
            <a:pPr lvl="2">
              <a:spcBef>
                <a:spcPts val="600"/>
              </a:spcBef>
            </a:pPr>
            <a:r>
              <a:rPr lang="de-DE" sz="1600" dirty="0"/>
              <a:t>Alternativverzweigungen</a:t>
            </a:r>
          </a:p>
          <a:p>
            <a:pPr lvl="2">
              <a:spcBef>
                <a:spcPts val="600"/>
              </a:spcBef>
            </a:pPr>
            <a:r>
              <a:rPr lang="de-DE" sz="1600" dirty="0"/>
              <a:t>Parallelverzweigungen</a:t>
            </a:r>
          </a:p>
          <a:p>
            <a:pPr lvl="1">
              <a:spcBef>
                <a:spcPts val="600"/>
              </a:spcBef>
            </a:pPr>
            <a:r>
              <a:rPr lang="de-DE" sz="1600" dirty="0"/>
              <a:t>Unerlaubte Strukturen:</a:t>
            </a:r>
          </a:p>
          <a:p>
            <a:pPr lvl="2">
              <a:spcBef>
                <a:spcPts val="600"/>
              </a:spcBef>
            </a:pPr>
            <a:r>
              <a:rPr lang="de-DE" sz="1600" dirty="0"/>
              <a:t>Unsichere Kette – Erreichbarkeit nicht sichergestellt</a:t>
            </a:r>
          </a:p>
          <a:p>
            <a:pPr lvl="2">
              <a:spcBef>
                <a:spcPts val="600"/>
              </a:spcBef>
            </a:pPr>
            <a:r>
              <a:rPr lang="de-DE" sz="1600" dirty="0"/>
              <a:t>Partielle Verklemmung – innere Endlosschleife</a:t>
            </a:r>
          </a:p>
          <a:p>
            <a:pPr lvl="2">
              <a:spcBef>
                <a:spcPts val="600"/>
              </a:spcBef>
            </a:pPr>
            <a:r>
              <a:rPr lang="de-DE" sz="1600" dirty="0"/>
              <a:t>Totale Verklemmung – keine zulässige Weiterschaltbedingung</a:t>
            </a:r>
          </a:p>
          <a:p>
            <a:pPr lvl="1">
              <a:spcBef>
                <a:spcPts val="600"/>
              </a:spcBef>
            </a:pPr>
            <a:r>
              <a:rPr lang="de-DE" sz="1600" dirty="0"/>
              <a:t>Abarbeitung von Schrittketten kann einmalig oder zyklisch erfolgen</a:t>
            </a:r>
          </a:p>
          <a:p>
            <a:pPr>
              <a:spcBef>
                <a:spcPts val="600"/>
              </a:spcBef>
            </a:pPr>
            <a:endParaRPr lang="de-DE" sz="1600" dirty="0"/>
          </a:p>
        </p:txBody>
      </p:sp>
      <p:sp>
        <p:nvSpPr>
          <p:cNvPr id="43015" name="Freeform 11"/>
          <p:cNvSpPr>
            <a:spLocks/>
          </p:cNvSpPr>
          <p:nvPr/>
        </p:nvSpPr>
        <p:spPr bwMode="auto">
          <a:xfrm>
            <a:off x="8459273" y="3944446"/>
            <a:ext cx="1139360" cy="1595437"/>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8"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Aufbau von Schrittketten</a:t>
            </a:r>
          </a:p>
        </p:txBody>
      </p:sp>
    </p:spTree>
    <p:custDataLst>
      <p:tags r:id="rId1"/>
    </p:custDataLst>
    <p:extLst>
      <p:ext uri="{BB962C8B-B14F-4D97-AF65-F5344CB8AC3E}">
        <p14:creationId xmlns:p14="http://schemas.microsoft.com/office/powerpoint/2010/main" val="40010495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P01-08 Ablaufsteuerungen</a:t>
            </a:r>
          </a:p>
        </p:txBody>
      </p:sp>
      <p:sp>
        <p:nvSpPr>
          <p:cNvPr id="2" name="Inhaltsplatzhalter 1"/>
          <p:cNvSpPr>
            <a:spLocks noGrp="1"/>
          </p:cNvSpPr>
          <p:nvPr>
            <p:ph idx="1"/>
          </p:nvPr>
        </p:nvSpPr>
        <p:spPr>
          <a:xfrm>
            <a:off x="627063" y="1920523"/>
            <a:ext cx="8208962" cy="4278312"/>
          </a:xfrm>
        </p:spPr>
        <p:txBody>
          <a:bodyPr/>
          <a:lstStyle/>
          <a:p>
            <a:pPr lvl="1">
              <a:spcBef>
                <a:spcPts val="600"/>
              </a:spcBef>
            </a:pPr>
            <a:r>
              <a:rPr lang="de-DE" sz="1600" dirty="0"/>
              <a:t>Bewährte Entwurfsmethode für Ablaufsteuerungen</a:t>
            </a:r>
          </a:p>
          <a:p>
            <a:pPr lvl="2">
              <a:spcBef>
                <a:spcPts val="600"/>
              </a:spcBef>
            </a:pPr>
            <a:r>
              <a:rPr lang="de-DE" sz="1600" dirty="0"/>
              <a:t>Zustandsgraphen</a:t>
            </a:r>
          </a:p>
          <a:p>
            <a:pPr lvl="3">
              <a:spcBef>
                <a:spcPts val="600"/>
              </a:spcBef>
            </a:pPr>
            <a:r>
              <a:rPr lang="de-DE" sz="1600" dirty="0"/>
              <a:t>Zusammenhängender, gerichteter Graph</a:t>
            </a:r>
          </a:p>
          <a:p>
            <a:pPr lvl="3">
              <a:spcBef>
                <a:spcPts val="600"/>
              </a:spcBef>
            </a:pPr>
            <a:r>
              <a:rPr lang="de-DE" sz="1600" dirty="0"/>
              <a:t>Zustände als Kreise – mit Aktionen verknüpfbar</a:t>
            </a:r>
          </a:p>
          <a:p>
            <a:pPr lvl="3">
              <a:spcBef>
                <a:spcPts val="600"/>
              </a:spcBef>
            </a:pPr>
            <a:r>
              <a:rPr lang="de-DE" sz="1600" dirty="0"/>
              <a:t>Zustandsübergänge als Pfeile – mit Übergangsbedingungen </a:t>
            </a:r>
            <a:r>
              <a:rPr lang="de-DE" sz="1600" dirty="0" err="1"/>
              <a:t>behaftbar</a:t>
            </a:r>
            <a:endParaRPr lang="de-DE" sz="1600" dirty="0"/>
          </a:p>
          <a:p>
            <a:pPr lvl="2">
              <a:spcBef>
                <a:spcPts val="600"/>
              </a:spcBef>
            </a:pPr>
            <a:r>
              <a:rPr lang="de-DE" sz="1600" dirty="0" err="1"/>
              <a:t>Petrinetze</a:t>
            </a:r>
            <a:endParaRPr lang="de-DE" sz="1600" dirty="0"/>
          </a:p>
          <a:p>
            <a:pPr lvl="3">
              <a:spcBef>
                <a:spcPts val="600"/>
              </a:spcBef>
            </a:pPr>
            <a:r>
              <a:rPr lang="de-DE" sz="1600" dirty="0"/>
              <a:t>Besteht aus Plätzen und Transitionen</a:t>
            </a:r>
          </a:p>
          <a:p>
            <a:pPr lvl="3">
              <a:spcBef>
                <a:spcPts val="600"/>
              </a:spcBef>
            </a:pPr>
            <a:r>
              <a:rPr lang="de-DE" sz="1600" dirty="0"/>
              <a:t>Plätze als Kreise</a:t>
            </a:r>
          </a:p>
          <a:p>
            <a:pPr lvl="3">
              <a:spcBef>
                <a:spcPts val="600"/>
              </a:spcBef>
            </a:pPr>
            <a:r>
              <a:rPr lang="de-DE" sz="1600" dirty="0"/>
              <a:t>Transitionen als Rechtecke/Querbalken</a:t>
            </a:r>
          </a:p>
          <a:p>
            <a:pPr lvl="3">
              <a:spcBef>
                <a:spcPts val="600"/>
              </a:spcBef>
            </a:pPr>
            <a:r>
              <a:rPr lang="de-DE" sz="1600" dirty="0"/>
              <a:t>Parallele Abläufe abbildbar</a:t>
            </a:r>
          </a:p>
          <a:p>
            <a:pPr>
              <a:spcBef>
                <a:spcPts val="600"/>
              </a:spcBef>
            </a:pPr>
            <a:endParaRPr lang="de-DE" sz="1600" dirty="0"/>
          </a:p>
        </p:txBody>
      </p:sp>
      <p:pic>
        <p:nvPicPr>
          <p:cNvPr id="44037" name="Grafik 10" descr="P01-07_fig_Petrinetz.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75634" y="3722334"/>
            <a:ext cx="1911604" cy="247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Grafik 11" descr="P01-07_fig_Zustandsgraph.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81204" y="1976077"/>
            <a:ext cx="3100464" cy="16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626400" y="144586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Entwurf einer Ablaufsteuerung</a:t>
            </a:r>
          </a:p>
        </p:txBody>
      </p:sp>
    </p:spTree>
    <p:custDataLst>
      <p:tags r:id="rId1"/>
    </p:custDataLst>
    <p:extLst>
      <p:ext uri="{BB962C8B-B14F-4D97-AF65-F5344CB8AC3E}">
        <p14:creationId xmlns:p14="http://schemas.microsoft.com/office/powerpoint/2010/main" val="18822182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470632" y="1792106"/>
            <a:ext cx="11287709" cy="431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de-DE" sz="1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p>
        </p:txBody>
      </p:sp>
      <p:pic>
        <p:nvPicPr>
          <p:cNvPr id="45059" name="Grafik 8" descr="P01-07_fig_Rezept.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3737" y="1909581"/>
            <a:ext cx="1509415" cy="432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1 P01-08 Ablaufsteuerungen</a:t>
            </a:r>
          </a:p>
        </p:txBody>
      </p:sp>
      <p:sp>
        <p:nvSpPr>
          <p:cNvPr id="2" name="Inhaltsplatzhalter 1"/>
          <p:cNvSpPr>
            <a:spLocks noGrp="1"/>
          </p:cNvSpPr>
          <p:nvPr>
            <p:ph idx="1"/>
          </p:nvPr>
        </p:nvSpPr>
        <p:spPr>
          <a:xfrm>
            <a:off x="627063" y="1909582"/>
            <a:ext cx="8208962" cy="4273549"/>
          </a:xfrm>
        </p:spPr>
        <p:txBody>
          <a:bodyPr/>
          <a:lstStyle/>
          <a:p>
            <a:pPr lvl="1">
              <a:spcBef>
                <a:spcPts val="600"/>
              </a:spcBef>
            </a:pPr>
            <a:r>
              <a:rPr lang="de-DE" sz="1600" dirty="0"/>
              <a:t>Zuerst sollen 350 ml aus </a:t>
            </a:r>
            <a:r>
              <a:rPr lang="de-DE" sz="1600" dirty="0" err="1"/>
              <a:t>Edukttank</a:t>
            </a:r>
            <a:r>
              <a:rPr lang="de-DE" sz="1600" dirty="0"/>
              <a:t> A1.T1.B003 in Reaktor A1.T2.R001 und gleichzeitig 200 ml aus </a:t>
            </a:r>
            <a:r>
              <a:rPr lang="de-DE" sz="1600" dirty="0" err="1"/>
              <a:t>Edukttank</a:t>
            </a:r>
            <a:r>
              <a:rPr lang="de-DE" sz="1600" dirty="0"/>
              <a:t> A1.T1.B002 in Reaktor A1.T2.R002 abgelassen werden</a:t>
            </a:r>
          </a:p>
          <a:p>
            <a:pPr lvl="1">
              <a:spcBef>
                <a:spcPts val="600"/>
              </a:spcBef>
            </a:pPr>
            <a:r>
              <a:rPr lang="de-DE" sz="1600" dirty="0"/>
              <a:t>Ist das Füllen von Reaktor A1.T2.R001 beendet, so ist die eingefüllte Flüssigkeit bei eingeschaltetem </a:t>
            </a:r>
            <a:r>
              <a:rPr lang="de-DE" sz="1600" dirty="0" err="1"/>
              <a:t>Rührer</a:t>
            </a:r>
            <a:r>
              <a:rPr lang="de-DE" sz="1600" dirty="0"/>
              <a:t> auf 25 °C zu erwärmen.</a:t>
            </a:r>
          </a:p>
          <a:p>
            <a:pPr lvl="1">
              <a:spcBef>
                <a:spcPts val="600"/>
              </a:spcBef>
            </a:pPr>
            <a:r>
              <a:rPr lang="de-DE" sz="1600" dirty="0"/>
              <a:t>Ist das Füllen von Reaktor A1.T2.R002 beendet, so sollen 150 ml aus </a:t>
            </a:r>
            <a:r>
              <a:rPr lang="de-DE" sz="1600" dirty="0" err="1"/>
              <a:t>Edukttank</a:t>
            </a:r>
            <a:r>
              <a:rPr lang="de-DE" sz="1600" dirty="0"/>
              <a:t> A1.T1-B001 in Reaktor A1.T2.R002 dazu dosiert werden. Ist dies abgeschlossen, so soll 10 s später der </a:t>
            </a:r>
            <a:r>
              <a:rPr lang="de-DE" sz="1600" dirty="0" err="1"/>
              <a:t>Rührer</a:t>
            </a:r>
            <a:r>
              <a:rPr lang="de-DE" sz="1600" dirty="0"/>
              <a:t> des Reaktors A1.T2.R002 eingeschaltet werden.</a:t>
            </a:r>
          </a:p>
          <a:p>
            <a:pPr lvl="1">
              <a:spcBef>
                <a:spcPts val="600"/>
              </a:spcBef>
            </a:pPr>
            <a:r>
              <a:rPr lang="de-DE" sz="1600" dirty="0"/>
              <a:t>Hat die Temperatur der Flüssigkeit in Reaktor A1.T2.R001 25 °C erreicht, so soll das Gemisch aus Reaktor A1.T2.R002 in Reaktor A1.T2-R001 gepumpt werden.</a:t>
            </a:r>
          </a:p>
          <a:p>
            <a:pPr lvl="1">
              <a:spcBef>
                <a:spcPts val="600"/>
              </a:spcBef>
            </a:pPr>
            <a:r>
              <a:rPr lang="de-DE" sz="1600" dirty="0"/>
              <a:t>Das Gemisch im Reaktor A1.T2.R001 soll nun auf 28°C erwärmt werden und </a:t>
            </a:r>
            <a:br>
              <a:rPr lang="de-DE" sz="1600" dirty="0"/>
            </a:br>
            <a:r>
              <a:rPr lang="de-DE" sz="1600" dirty="0"/>
              <a:t>anschließend in den Produkttank A1.T3.B001 abgelassen werden.</a:t>
            </a:r>
          </a:p>
        </p:txBody>
      </p:sp>
      <p:sp>
        <p:nvSpPr>
          <p:cNvPr id="7" name="Rectangle 10"/>
          <p:cNvSpPr>
            <a:spLocks noChangeArrowheads="1"/>
          </p:cNvSpPr>
          <p:nvPr/>
        </p:nvSpPr>
        <p:spPr bwMode="auto">
          <a:xfrm>
            <a:off x="626400" y="1430156"/>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Rezept der Laboranlage</a:t>
            </a:r>
          </a:p>
        </p:txBody>
      </p:sp>
    </p:spTree>
    <p:custDataLst>
      <p:tags r:id="rId1"/>
    </p:custDataLst>
    <p:extLst>
      <p:ext uri="{BB962C8B-B14F-4D97-AF65-F5344CB8AC3E}">
        <p14:creationId xmlns:p14="http://schemas.microsoft.com/office/powerpoint/2010/main" val="41152355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P02-01 Grafikgenerierung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Konzepte der Darstellung</a:t>
            </a:r>
          </a:p>
          <a:p>
            <a:pPr lvl="2">
              <a:spcBef>
                <a:spcPts val="600"/>
              </a:spcBef>
            </a:pPr>
            <a:r>
              <a:rPr lang="de-DE" sz="1600" dirty="0"/>
              <a:t>Grafikgenerierung in PCS 7</a:t>
            </a:r>
          </a:p>
          <a:p>
            <a:pPr lvl="2">
              <a:spcBef>
                <a:spcPts val="600"/>
              </a:spcBef>
            </a:pPr>
            <a:r>
              <a:rPr lang="de-DE" sz="1600" dirty="0"/>
              <a:t>Grafik der Laboranlage</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Generierung der Operator Station (OS) im SIMATIC Manager</a:t>
            </a:r>
          </a:p>
          <a:p>
            <a:pPr lvl="2">
              <a:spcBef>
                <a:spcPts val="600"/>
              </a:spcBef>
            </a:pPr>
            <a:r>
              <a:rPr lang="de-DE" sz="1600" dirty="0"/>
              <a:t>Projektierungsumgebung </a:t>
            </a:r>
            <a:r>
              <a:rPr lang="de-DE" sz="1600" dirty="0" err="1"/>
              <a:t>WinCC</a:t>
            </a:r>
            <a:endParaRPr lang="de-DE" sz="1600" dirty="0"/>
          </a:p>
          <a:p>
            <a:pPr lvl="2">
              <a:spcBef>
                <a:spcPts val="600"/>
              </a:spcBef>
            </a:pPr>
            <a:r>
              <a:rPr lang="de-DE" sz="1600" dirty="0"/>
              <a:t>Bilderstellung mit dem Graphics Designer</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25977638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3"/>
            </p:custDataLst>
            <p:extLst>
              <p:ext uri="{D42A27DB-BD31-4B8C-83A1-F6EECF244321}">
                <p14:modId xmlns:p14="http://schemas.microsoft.com/office/powerpoint/2010/main" val="1074885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3"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3" name="Gruppieren 2"/>
          <p:cNvGrpSpPr/>
          <p:nvPr/>
        </p:nvGrpSpPr>
        <p:grpSpPr>
          <a:xfrm>
            <a:off x="7404972" y="2155798"/>
            <a:ext cx="4383886" cy="3701961"/>
            <a:chOff x="7404972" y="2120340"/>
            <a:chExt cx="4383886" cy="3701961"/>
          </a:xfrm>
        </p:grpSpPr>
        <p:pic>
          <p:nvPicPr>
            <p:cNvPr id="47109"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t="4631" b="3887"/>
            <a:stretch/>
          </p:blipFill>
          <p:spPr bwMode="auto">
            <a:xfrm>
              <a:off x="7404972" y="2120340"/>
              <a:ext cx="4383886" cy="37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38981" t="47338" r="39015" b="47820"/>
            <a:stretch/>
          </p:blipFill>
          <p:spPr bwMode="auto">
            <a:xfrm>
              <a:off x="9113854" y="3599035"/>
              <a:ext cx="964643" cy="19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08"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P02-01 Grafikgenerierung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Wichtige Aspekte der Darstellung</a:t>
            </a:r>
          </a:p>
          <a:p>
            <a:pPr lvl="2">
              <a:spcBef>
                <a:spcPts val="600"/>
              </a:spcBef>
            </a:pPr>
            <a:r>
              <a:rPr lang="de-DE" sz="1600" dirty="0"/>
              <a:t>Organisation des Darzustellenden</a:t>
            </a:r>
          </a:p>
          <a:p>
            <a:pPr lvl="2">
              <a:spcBef>
                <a:spcPts val="600"/>
              </a:spcBef>
            </a:pPr>
            <a:r>
              <a:rPr lang="de-DE" sz="1600" dirty="0" err="1"/>
              <a:t>Füllgrad</a:t>
            </a:r>
            <a:endParaRPr lang="de-DE" sz="1600" dirty="0"/>
          </a:p>
          <a:p>
            <a:pPr lvl="2">
              <a:spcBef>
                <a:spcPts val="600"/>
              </a:spcBef>
            </a:pPr>
            <a:r>
              <a:rPr lang="de-DE" sz="1600" dirty="0"/>
              <a:t>Codierung</a:t>
            </a:r>
          </a:p>
          <a:p>
            <a:pPr lvl="2">
              <a:spcBef>
                <a:spcPts val="600"/>
              </a:spcBef>
            </a:pPr>
            <a:r>
              <a:rPr lang="de-DE" sz="1600" dirty="0"/>
              <a:t>Auffälligkeit</a:t>
            </a:r>
          </a:p>
          <a:p>
            <a:pPr lvl="2">
              <a:spcBef>
                <a:spcPts val="600"/>
              </a:spcBef>
            </a:pPr>
            <a:r>
              <a:rPr lang="de-DE" sz="1600" dirty="0"/>
              <a:t>Konsistenz</a:t>
            </a:r>
          </a:p>
          <a:p>
            <a:pPr lvl="1">
              <a:spcBef>
                <a:spcPts val="600"/>
              </a:spcBef>
            </a:pPr>
            <a:r>
              <a:rPr lang="de-DE" sz="1600" dirty="0"/>
              <a:t>Grundstruktur der Anzeigefläche nach VDI 3699</a:t>
            </a:r>
          </a:p>
          <a:p>
            <a:pPr lvl="1">
              <a:spcBef>
                <a:spcPts val="600"/>
              </a:spcBef>
            </a:pPr>
            <a:r>
              <a:rPr lang="de-DE" sz="1600" dirty="0"/>
              <a:t>Fließbilder</a:t>
            </a:r>
          </a:p>
          <a:p>
            <a:pPr lvl="2">
              <a:spcBef>
                <a:spcPts val="600"/>
              </a:spcBef>
            </a:pPr>
            <a:r>
              <a:rPr lang="de-DE" sz="1600" dirty="0"/>
              <a:t>Leittechnische Fließbilder</a:t>
            </a:r>
          </a:p>
          <a:p>
            <a:pPr lvl="2">
              <a:spcBef>
                <a:spcPts val="600"/>
              </a:spcBef>
            </a:pPr>
            <a:r>
              <a:rPr lang="de-DE" sz="1600" dirty="0"/>
              <a:t>Verfahrenstechnische Fließbilder</a:t>
            </a:r>
          </a:p>
          <a:p>
            <a:pPr lvl="3">
              <a:spcBef>
                <a:spcPts val="600"/>
              </a:spcBef>
            </a:pPr>
            <a:r>
              <a:rPr lang="de-DE" sz="1600" dirty="0"/>
              <a:t>Grundfließbild, Verfahrensfließbild, R&amp;I-Fließbild</a:t>
            </a:r>
          </a:p>
          <a:p>
            <a:pPr lvl="2">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600"/>
              </a:spcBef>
            </a:pPr>
            <a:endParaRPr lang="de-DE" sz="1600" dirty="0"/>
          </a:p>
        </p:txBody>
      </p:sp>
      <p:sp>
        <p:nvSpPr>
          <p:cNvPr id="47110" name="Freeform 11"/>
          <p:cNvSpPr>
            <a:spLocks/>
          </p:cNvSpPr>
          <p:nvPr/>
        </p:nvSpPr>
        <p:spPr bwMode="auto">
          <a:xfrm>
            <a:off x="3998263" y="3555739"/>
            <a:ext cx="3485848" cy="419100"/>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solidFill>
                <a:schemeClr val="dk1"/>
              </a:solidFill>
            </a:endParaRPr>
          </a:p>
        </p:txBody>
      </p:sp>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Konzepte der Darstellung</a:t>
            </a:r>
          </a:p>
        </p:txBody>
      </p:sp>
      <p:sp>
        <p:nvSpPr>
          <p:cNvPr id="8" name="Textfeld 7"/>
          <p:cNvSpPr txBox="1"/>
          <p:nvPr/>
        </p:nvSpPr>
        <p:spPr>
          <a:xfrm>
            <a:off x="7907974" y="1968374"/>
            <a:ext cx="769441" cy="187424"/>
          </a:xfrm>
          <a:prstGeom prst="rect">
            <a:avLst/>
          </a:prstGeom>
          <a:noFill/>
        </p:spPr>
        <p:txBody>
          <a:bodyPr wrap="none" lIns="0" tIns="0" rIns="0" bIns="0" rtlCol="0">
            <a:spAutoFit/>
          </a:bodyPr>
          <a:lstStyle/>
          <a:p>
            <a:pPr algn="ctr">
              <a:lnSpc>
                <a:spcPct val="110000"/>
              </a:lnSpc>
              <a:spcBef>
                <a:spcPts val="0"/>
              </a:spcBef>
            </a:pPr>
            <a:r>
              <a:rPr lang="de-DE" sz="1200" b="1" dirty="0">
                <a:solidFill>
                  <a:schemeClr val="tx1"/>
                </a:solidFill>
              </a:rPr>
              <a:t>Meldezeile</a:t>
            </a:r>
          </a:p>
        </p:txBody>
      </p:sp>
      <p:sp>
        <p:nvSpPr>
          <p:cNvPr id="9" name="Textfeld 8"/>
          <p:cNvSpPr txBox="1"/>
          <p:nvPr/>
        </p:nvSpPr>
        <p:spPr>
          <a:xfrm>
            <a:off x="9350956" y="1968374"/>
            <a:ext cx="1340110" cy="187424"/>
          </a:xfrm>
          <a:prstGeom prst="rect">
            <a:avLst/>
          </a:prstGeom>
          <a:noFill/>
        </p:spPr>
        <p:txBody>
          <a:bodyPr wrap="none" lIns="0" tIns="0" rIns="0" bIns="0" rtlCol="0">
            <a:spAutoFit/>
          </a:bodyPr>
          <a:lstStyle/>
          <a:p>
            <a:pPr algn="ctr">
              <a:lnSpc>
                <a:spcPct val="110000"/>
              </a:lnSpc>
              <a:spcBef>
                <a:spcPts val="0"/>
              </a:spcBef>
            </a:pPr>
            <a:r>
              <a:rPr lang="de-DE" sz="1200" b="1" dirty="0">
                <a:solidFill>
                  <a:schemeClr val="tx1"/>
                </a:solidFill>
              </a:rPr>
              <a:t>Übersichtsbereich</a:t>
            </a:r>
          </a:p>
        </p:txBody>
      </p:sp>
      <p:sp>
        <p:nvSpPr>
          <p:cNvPr id="10" name="Textfeld 9"/>
          <p:cNvSpPr txBox="1"/>
          <p:nvPr/>
        </p:nvSpPr>
        <p:spPr>
          <a:xfrm>
            <a:off x="8485249" y="5857759"/>
            <a:ext cx="1030540" cy="187424"/>
          </a:xfrm>
          <a:prstGeom prst="rect">
            <a:avLst/>
          </a:prstGeom>
          <a:noFill/>
        </p:spPr>
        <p:txBody>
          <a:bodyPr wrap="none" lIns="0" tIns="0" rIns="0" bIns="0" rtlCol="0">
            <a:spAutoFit/>
          </a:bodyPr>
          <a:lstStyle/>
          <a:p>
            <a:pPr algn="ctr">
              <a:lnSpc>
                <a:spcPct val="110000"/>
              </a:lnSpc>
              <a:spcBef>
                <a:spcPts val="0"/>
              </a:spcBef>
            </a:pPr>
            <a:r>
              <a:rPr lang="de-DE" sz="1200" b="1" dirty="0">
                <a:solidFill>
                  <a:schemeClr val="tx1"/>
                </a:solidFill>
              </a:rPr>
              <a:t>Tastenbereich</a:t>
            </a:r>
          </a:p>
        </p:txBody>
      </p:sp>
      <p:sp>
        <p:nvSpPr>
          <p:cNvPr id="11" name="Textfeld 10"/>
          <p:cNvSpPr txBox="1"/>
          <p:nvPr/>
        </p:nvSpPr>
        <p:spPr>
          <a:xfrm>
            <a:off x="8035470" y="3643012"/>
            <a:ext cx="554640" cy="187424"/>
          </a:xfrm>
          <a:prstGeom prst="rect">
            <a:avLst/>
          </a:prstGeom>
          <a:solidFill>
            <a:srgbClr val="FFFFFF"/>
          </a:solidFill>
        </p:spPr>
        <p:txBody>
          <a:bodyPr wrap="none" lIns="0" tIns="0" rIns="0" bIns="0" rtlCol="0">
            <a:spAutoFit/>
          </a:bodyPr>
          <a:lstStyle/>
          <a:p>
            <a:pPr algn="ctr">
              <a:lnSpc>
                <a:spcPct val="110000"/>
              </a:lnSpc>
              <a:spcBef>
                <a:spcPts val="0"/>
              </a:spcBef>
            </a:pPr>
            <a:r>
              <a:rPr lang="de-DE" sz="1200" b="1" dirty="0">
                <a:solidFill>
                  <a:schemeClr val="tx1"/>
                </a:solidFill>
              </a:rPr>
              <a:t>Fenster</a:t>
            </a:r>
          </a:p>
        </p:txBody>
      </p:sp>
      <p:sp>
        <p:nvSpPr>
          <p:cNvPr id="14" name="Textfeld 13"/>
          <p:cNvSpPr txBox="1"/>
          <p:nvPr/>
        </p:nvSpPr>
        <p:spPr>
          <a:xfrm>
            <a:off x="9113854" y="3643012"/>
            <a:ext cx="1075615" cy="187424"/>
          </a:xfrm>
          <a:prstGeom prst="rect">
            <a:avLst/>
          </a:prstGeom>
          <a:noFill/>
        </p:spPr>
        <p:txBody>
          <a:bodyPr wrap="none" lIns="0" tIns="0" rIns="0" bIns="0" rtlCol="0">
            <a:spAutoFit/>
          </a:bodyPr>
          <a:lstStyle/>
          <a:p>
            <a:pPr algn="ctr">
              <a:lnSpc>
                <a:spcPct val="110000"/>
              </a:lnSpc>
              <a:spcBef>
                <a:spcPts val="0"/>
              </a:spcBef>
            </a:pPr>
            <a:r>
              <a:rPr lang="de-DE" sz="1200" b="1" dirty="0">
                <a:solidFill>
                  <a:schemeClr val="tx1"/>
                </a:solidFill>
              </a:rPr>
              <a:t>Arbeitsbereich</a:t>
            </a:r>
          </a:p>
        </p:txBody>
      </p:sp>
    </p:spTree>
    <p:custDataLst>
      <p:tags r:id="rId2"/>
    </p:custDataLst>
    <p:extLst>
      <p:ext uri="{BB962C8B-B14F-4D97-AF65-F5344CB8AC3E}">
        <p14:creationId xmlns:p14="http://schemas.microsoft.com/office/powerpoint/2010/main" val="358623559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P02-01 Grafikgenerierung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Bildhierarchie kann direkt aus der Technologischen Hierarchie abgeleitet werden</a:t>
            </a:r>
          </a:p>
          <a:p>
            <a:pPr lvl="2">
              <a:spcBef>
                <a:spcPts val="600"/>
              </a:spcBef>
            </a:pPr>
            <a:r>
              <a:rPr lang="de-DE" sz="1600" dirty="0"/>
              <a:t>Anlegen eines Bildes in den entsprechenden Ebenen</a:t>
            </a:r>
          </a:p>
          <a:p>
            <a:pPr lvl="1">
              <a:spcBef>
                <a:spcPts val="600"/>
              </a:spcBef>
            </a:pPr>
            <a:r>
              <a:rPr lang="de-DE" sz="1600" dirty="0"/>
              <a:t>Nutzung der Bausteinsymbole von Templates</a:t>
            </a:r>
          </a:p>
          <a:p>
            <a:pPr lvl="2">
              <a:spcBef>
                <a:spcPts val="600"/>
              </a:spcBef>
            </a:pPr>
            <a:r>
              <a:rPr lang="de-DE" sz="1600" dirty="0"/>
              <a:t>Ableiten der Bausteinsteinsymbole aus der Technologischen Hierarchie</a:t>
            </a:r>
          </a:p>
          <a:p>
            <a:pPr lvl="1">
              <a:spcBef>
                <a:spcPts val="600"/>
              </a:spcBef>
            </a:pPr>
            <a:r>
              <a:rPr lang="de-DE" sz="1600" dirty="0"/>
              <a:t>Projektierung unterschiedlicher OS-Bereiche</a:t>
            </a:r>
          </a:p>
          <a:p>
            <a:pPr lvl="2">
              <a:spcBef>
                <a:spcPts val="600"/>
              </a:spcBef>
            </a:pPr>
            <a:r>
              <a:rPr lang="de-DE" sz="1600" dirty="0"/>
              <a:t>z.B. Teilanlage T1 wird von Operator 1 überwacht, T2 bis T4 von Operator 2</a:t>
            </a:r>
          </a:p>
          <a:p>
            <a:pPr lvl="1">
              <a:spcBef>
                <a:spcPts val="600"/>
              </a:spcBef>
            </a:pPr>
            <a:r>
              <a:rPr lang="de-DE" sz="1600" dirty="0"/>
              <a:t>Monitorkonfiguration</a:t>
            </a:r>
          </a:p>
          <a:p>
            <a:pPr lvl="2">
              <a:spcBef>
                <a:spcPts val="600"/>
              </a:spcBef>
            </a:pPr>
            <a:r>
              <a:rPr lang="de-DE" sz="1600" dirty="0"/>
              <a:t>Darstellung für unterschiedliche Auflösungen, Anzahl und Anordnung von Monitoren</a:t>
            </a:r>
          </a:p>
          <a:p>
            <a:pPr lvl="1">
              <a:spcBef>
                <a:spcPts val="600"/>
              </a:spcBef>
            </a:pPr>
            <a:r>
              <a:rPr lang="de-DE" sz="1600" dirty="0"/>
              <a:t>Graphics Designer</a:t>
            </a:r>
          </a:p>
          <a:p>
            <a:pPr lvl="2">
              <a:spcBef>
                <a:spcPts val="600"/>
              </a:spcBef>
            </a:pPr>
            <a:r>
              <a:rPr lang="de-DE" sz="1600" dirty="0"/>
              <a:t>Zeichnung der Prozessbilder (statische Elemente)</a:t>
            </a:r>
          </a:p>
          <a:p>
            <a:pPr lvl="2">
              <a:spcBef>
                <a:spcPts val="600"/>
              </a:spcBef>
            </a:pPr>
            <a:r>
              <a:rPr lang="de-DE" sz="1600" dirty="0"/>
              <a:t>Verknüpfung dynamische Elemente mit den Prozessvariablen</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Grafikgenerierung in PCS 7</a:t>
            </a:r>
          </a:p>
        </p:txBody>
      </p:sp>
    </p:spTree>
    <p:custDataLst>
      <p:tags r:id="rId1"/>
    </p:custDataLst>
    <p:extLst>
      <p:ext uri="{BB962C8B-B14F-4D97-AF65-F5344CB8AC3E}">
        <p14:creationId xmlns:p14="http://schemas.microsoft.com/office/powerpoint/2010/main" val="32485743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27062" y="1922997"/>
            <a:ext cx="11088687" cy="4278311"/>
          </a:xfrm>
          <a:prstGeom prst="rect">
            <a:avLst/>
          </a:prstGeom>
          <a:noFill/>
          <a:ln>
            <a:noFill/>
          </a:ln>
          <a:extLst/>
        </p:spPr>
        <p:txBody>
          <a:bodyPr lIns="0" tIns="0" rIns="108000" bIns="108000"/>
          <a:lstStyle>
            <a:lvl1pPr eaLnBrk="0" hangingPunct="0">
              <a:defRPr sz="2000">
                <a:solidFill>
                  <a:schemeClr val="tx1"/>
                </a:solidFill>
                <a:latin typeface="Arial" charset="0"/>
              </a:defRPr>
            </a:lvl1pPr>
            <a:lvl2pPr marL="179388" indent="-17780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Klassifizierung nach der Anzahl grundlegend verschiedener Produkte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Einproduktanlage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Mehrproduktanlage</a:t>
            </a:r>
          </a:p>
          <a:p>
            <a:pPr marL="171450" lvl="1" indent="-1714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Klassifizierung nach der physischen Struktur der 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Einstranganlage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Mehrstranganlage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Mehrstrang-Mehrwegeanlage</a:t>
            </a:r>
          </a:p>
          <a:p>
            <a:pPr marL="171450" lvl="1" indent="-1714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Laboranlage als Lernbeispiel</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Mehrproduktanlage und Mehrstrang-Mehrwegeanlage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Hierarchische Zerlegung in 4 Teilanlagen</a:t>
            </a: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lvl="1" eaLnBrk="1" hangingPunct="1">
              <a:lnSpc>
                <a:spcPct val="110000"/>
              </a:lnSpc>
              <a:spcBef>
                <a:spcPts val="600"/>
              </a:spcBef>
              <a:buClr>
                <a:schemeClr val="accent1"/>
              </a:buClr>
              <a:buFont typeface="Arial" pitchFamily="34" charset="0"/>
              <a:buChar char="•"/>
            </a:pPr>
            <a:endParaRPr lang="de-DE" sz="100" dirty="0"/>
          </a:p>
        </p:txBody>
      </p:sp>
      <p:sp>
        <p:nvSpPr>
          <p:cNvPr id="14340" name="Rectangle 8"/>
          <p:cNvSpPr>
            <a:spLocks noGrp="1" noChangeArrowheads="1"/>
          </p:cNvSpPr>
          <p:nvPr>
            <p:ph type="title"/>
          </p:nvPr>
        </p:nvSpPr>
        <p:spPr/>
        <p:txBody>
          <a:bodyPr/>
          <a:lstStyle/>
          <a:p>
            <a:r>
              <a:rPr lang="de-DE" dirty="0"/>
              <a:t>PCS 7 Lern-/Lehrunterlagen</a:t>
            </a:r>
            <a:br>
              <a:rPr lang="de-DE" dirty="0"/>
            </a:br>
            <a:r>
              <a:rPr lang="de-DE" b="0" dirty="0"/>
              <a:t>Modul 1 P01-01 Prozessbeschreibung</a:t>
            </a:r>
          </a:p>
        </p:txBody>
      </p:sp>
      <p:sp>
        <p:nvSpPr>
          <p:cNvPr id="5"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Klassifizierung prozesstechnischer Anlagen</a:t>
            </a:r>
          </a:p>
        </p:txBody>
      </p:sp>
    </p:spTree>
    <p:custDataLst>
      <p:tags r:id="rId1"/>
    </p:custDataLst>
    <p:extLst>
      <p:ext uri="{BB962C8B-B14F-4D97-AF65-F5344CB8AC3E}">
        <p14:creationId xmlns:p14="http://schemas.microsoft.com/office/powerpoint/2010/main" val="219451520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1"/>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P02-01 Grafikgenerierung</a:t>
            </a:r>
          </a:p>
        </p:txBody>
      </p:sp>
      <p:sp>
        <p:nvSpPr>
          <p:cNvPr id="3" name="Inhaltsplatzhalter 2"/>
          <p:cNvSpPr>
            <a:spLocks noGrp="1"/>
          </p:cNvSpPr>
          <p:nvPr>
            <p:ph idx="1"/>
          </p:nvPr>
        </p:nvSpPr>
        <p:spPr>
          <a:xfrm>
            <a:off x="627063" y="1922996"/>
            <a:ext cx="8208962" cy="4278312"/>
          </a:xfrm>
        </p:spPr>
        <p:txBody>
          <a:bodyPr/>
          <a:lstStyle/>
          <a:p>
            <a:pPr lvl="1">
              <a:spcBef>
                <a:spcPts val="600"/>
              </a:spcBef>
            </a:pPr>
            <a:r>
              <a:rPr lang="de-DE" sz="1600" dirty="0"/>
              <a:t>Hierarchie soll die Ebenen 1 und 2 umfassen</a:t>
            </a:r>
          </a:p>
          <a:p>
            <a:pPr lvl="1">
              <a:spcBef>
                <a:spcPts val="600"/>
              </a:spcBef>
            </a:pPr>
            <a:endParaRPr lang="de-DE" sz="1600" dirty="0"/>
          </a:p>
          <a:p>
            <a:pPr lvl="1">
              <a:spcBef>
                <a:spcPts val="600"/>
              </a:spcBef>
            </a:pPr>
            <a:endParaRPr lang="de-DE" sz="1600" dirty="0"/>
          </a:p>
          <a:p>
            <a:pPr lvl="1">
              <a:spcBef>
                <a:spcPts val="600"/>
              </a:spcBef>
            </a:pPr>
            <a:endParaRPr lang="de-DE" sz="1600" dirty="0"/>
          </a:p>
          <a:p>
            <a:pPr lvl="1">
              <a:spcBef>
                <a:spcPts val="1800"/>
              </a:spcBef>
            </a:pPr>
            <a:r>
              <a:rPr lang="de-DE" sz="1600" dirty="0"/>
              <a:t>Übersichtsbild </a:t>
            </a:r>
          </a:p>
          <a:p>
            <a:pPr lvl="2">
              <a:spcBef>
                <a:spcPts val="600"/>
              </a:spcBef>
            </a:pPr>
            <a:r>
              <a:rPr lang="de-DE" sz="1600" dirty="0"/>
              <a:t>Anzeige aller Teilanlagen</a:t>
            </a:r>
          </a:p>
          <a:p>
            <a:pPr lvl="2">
              <a:spcBef>
                <a:spcPts val="600"/>
              </a:spcBef>
            </a:pPr>
            <a:r>
              <a:rPr lang="de-DE" sz="1600" dirty="0"/>
              <a:t>Anzeige der wichtigsten Information</a:t>
            </a:r>
          </a:p>
          <a:p>
            <a:pPr lvl="2">
              <a:spcBef>
                <a:spcPts val="600"/>
              </a:spcBef>
            </a:pPr>
            <a:r>
              <a:rPr lang="de-DE" sz="1600" dirty="0"/>
              <a:t>Abstrakt</a:t>
            </a:r>
          </a:p>
          <a:p>
            <a:pPr lvl="1">
              <a:spcBef>
                <a:spcPts val="600"/>
              </a:spcBef>
            </a:pPr>
            <a:r>
              <a:rPr lang="de-DE" sz="1600" dirty="0"/>
              <a:t>Bereichsbild </a:t>
            </a:r>
          </a:p>
          <a:p>
            <a:pPr lvl="2">
              <a:spcBef>
                <a:spcPts val="600"/>
              </a:spcBef>
            </a:pPr>
            <a:r>
              <a:rPr lang="de-DE" sz="1600" dirty="0"/>
              <a:t>Darstellung einer Teilanlage</a:t>
            </a:r>
          </a:p>
          <a:p>
            <a:pPr lvl="2">
              <a:spcBef>
                <a:spcPts val="600"/>
              </a:spcBef>
            </a:pPr>
            <a:r>
              <a:rPr lang="de-DE" sz="1600" dirty="0"/>
              <a:t>Darstellung der Bildbausteinsymbole von Motoren und Ventilen </a:t>
            </a:r>
          </a:p>
          <a:p>
            <a:pPr lvl="2">
              <a:spcBef>
                <a:spcPts val="600"/>
              </a:spcBef>
            </a:pPr>
            <a:r>
              <a:rPr lang="de-DE" sz="1600" dirty="0"/>
              <a:t>Darstellung in Anlehnung an das R&amp;I-Fließbild</a:t>
            </a:r>
          </a:p>
          <a:p>
            <a:pPr>
              <a:spcBef>
                <a:spcPts val="600"/>
              </a:spcBef>
            </a:pPr>
            <a:endParaRPr lang="de-DE" sz="1600" dirty="0"/>
          </a:p>
        </p:txBody>
      </p:sp>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Grafik der Laboranlage</a:t>
            </a:r>
          </a:p>
        </p:txBody>
      </p:sp>
      <p:pic>
        <p:nvPicPr>
          <p:cNvPr id="49155" name="Grafik 7" descr="P02-01_fig_Bildhierarchie.bmp"/>
          <p:cNvPicPr>
            <a:picLocks noChangeAspect="1"/>
          </p:cNvPicPr>
          <p:nvPr/>
        </p:nvPicPr>
        <p:blipFill>
          <a:blip r:embed="rId4">
            <a:extLst>
              <a:ext uri="{28A0092B-C50C-407E-A947-70E740481C1C}">
                <a14:useLocalDpi xmlns:a14="http://schemas.microsoft.com/office/drawing/2010/main" val="0"/>
              </a:ext>
            </a:extLst>
          </a:blip>
          <a:srcRect b="4930"/>
          <a:stretch>
            <a:fillRect/>
          </a:stretch>
        </p:blipFill>
        <p:spPr bwMode="auto">
          <a:xfrm>
            <a:off x="627063" y="2231456"/>
            <a:ext cx="7164414"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25850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P02-02 Alarm-Engineering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Meldesysteme</a:t>
            </a:r>
          </a:p>
          <a:p>
            <a:pPr lvl="2">
              <a:spcBef>
                <a:spcPts val="600"/>
              </a:spcBef>
            </a:pPr>
            <a:r>
              <a:rPr lang="de-DE" sz="1600" dirty="0"/>
              <a:t>Alarme und Meldungen</a:t>
            </a:r>
          </a:p>
          <a:p>
            <a:pPr lvl="2">
              <a:spcBef>
                <a:spcPts val="600"/>
              </a:spcBef>
            </a:pPr>
            <a:r>
              <a:rPr lang="de-DE" sz="1600" dirty="0"/>
              <a:t>Alarm-Management in PCS 7</a:t>
            </a:r>
          </a:p>
          <a:p>
            <a:pPr lvl="2">
              <a:spcBef>
                <a:spcPts val="600"/>
              </a:spcBef>
            </a:pPr>
            <a:endParaRPr lang="de-DE" sz="1600" dirty="0"/>
          </a:p>
          <a:p>
            <a:pPr lvl="1">
              <a:spcBef>
                <a:spcPts val="600"/>
              </a:spcBef>
            </a:pPr>
            <a:r>
              <a:rPr lang="de-DE" sz="1600" dirty="0"/>
              <a:t>Schritt-für-Schritt-Anleitung</a:t>
            </a:r>
          </a:p>
          <a:p>
            <a:pPr lvl="2">
              <a:spcBef>
                <a:spcPts val="600"/>
              </a:spcBef>
            </a:pPr>
            <a:r>
              <a:rPr lang="de-DE" sz="1600" dirty="0"/>
              <a:t>Einbinden von Überwachungs- und Alarmbausteinen</a:t>
            </a:r>
          </a:p>
          <a:p>
            <a:pPr lvl="2">
              <a:spcBef>
                <a:spcPts val="600"/>
              </a:spcBef>
            </a:pPr>
            <a:r>
              <a:rPr lang="de-DE" sz="1600" dirty="0"/>
              <a:t>Meldesystem von </a:t>
            </a:r>
            <a:r>
              <a:rPr lang="de-DE" sz="1600" dirty="0" err="1"/>
              <a:t>WinCC</a:t>
            </a:r>
            <a:endParaRPr lang="de-DE" sz="1600" dirty="0"/>
          </a:p>
          <a:p>
            <a:pPr lvl="2">
              <a:spcBef>
                <a:spcPts val="600"/>
              </a:spcBef>
            </a:pPr>
            <a:r>
              <a:rPr lang="de-DE" sz="1600" dirty="0"/>
              <a:t>Darstellung der Alarme und Warnungen im Operatorsystem (OS)</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22589308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460042" y="1861083"/>
            <a:ext cx="11298299" cy="426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de-DE" sz="1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buFont typeface="Wingdings" pitchFamily="2" charset="2"/>
              <a:buChar char="§"/>
            </a:pPr>
            <a:endParaRPr lang="de-DE" sz="1600">
              <a:solidFill>
                <a:srgbClr val="000000"/>
              </a:solidFill>
            </a:endParaRPr>
          </a:p>
          <a:p>
            <a:pPr lvl="1" eaLnBrk="1" hangingPunct="1">
              <a:lnSpc>
                <a:spcPct val="90000"/>
              </a:lnSpc>
            </a:pPr>
            <a:endParaRPr lang="de-DE" sz="1600">
              <a:solidFill>
                <a:srgbClr val="000000"/>
              </a:solidFill>
            </a:endParaRPr>
          </a:p>
          <a:p>
            <a:pPr lvl="2" eaLnBrk="1" hangingPunct="1">
              <a:lnSpc>
                <a:spcPct val="90000"/>
              </a:lnSpc>
              <a:buFont typeface="Wingdings" pitchFamily="2" charset="2"/>
              <a:buChar char="§"/>
            </a:pPr>
            <a:endParaRPr lang="de-DE" sz="1600">
              <a:solidFill>
                <a:srgbClr val="000000"/>
              </a:solidFill>
            </a:endParaRPr>
          </a:p>
          <a:p>
            <a:pPr lvl="2" eaLnBrk="1" hangingPunct="1">
              <a:lnSpc>
                <a:spcPct val="90000"/>
              </a:lnSpc>
              <a:buFont typeface="Wingdings" pitchFamily="2" charset="2"/>
              <a:buChar char="§"/>
            </a:pPr>
            <a:endParaRPr lang="de-DE" sz="1600">
              <a:solidFill>
                <a:srgbClr val="000000"/>
              </a:solidFill>
            </a:endParaRPr>
          </a:p>
          <a:p>
            <a:pPr lvl="2" eaLnBrk="1" hangingPunct="1">
              <a:lnSpc>
                <a:spcPct val="90000"/>
              </a:lnSpc>
            </a:pPr>
            <a:endParaRPr lang="de-DE" sz="1600">
              <a:solidFill>
                <a:srgbClr val="000000"/>
              </a:solidFill>
            </a:endParaRPr>
          </a:p>
          <a:p>
            <a:pPr lvl="2"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solidFill>
                <a:srgbClr val="000000"/>
              </a:solidFill>
            </a:endParaRPr>
          </a:p>
          <a:p>
            <a:pPr lvl="1" eaLnBrk="1" hangingPunct="1">
              <a:lnSpc>
                <a:spcPct val="90000"/>
              </a:lnSpc>
              <a:buFont typeface="Wingdings" pitchFamily="2" charset="2"/>
              <a:buChar char="§"/>
            </a:pPr>
            <a:endParaRPr lang="de-DE" sz="100"/>
          </a:p>
        </p:txBody>
      </p:sp>
      <p:sp>
        <p:nvSpPr>
          <p:cNvPr id="51206" name="Rectangle 10"/>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P02-02 Alarm-Engineering</a:t>
            </a:r>
          </a:p>
        </p:txBody>
      </p:sp>
      <p:sp>
        <p:nvSpPr>
          <p:cNvPr id="2" name="Inhaltsplatzhalter 1"/>
          <p:cNvSpPr>
            <a:spLocks noGrp="1"/>
          </p:cNvSpPr>
          <p:nvPr>
            <p:ph idx="1"/>
          </p:nvPr>
        </p:nvSpPr>
        <p:spPr>
          <a:xfrm>
            <a:off x="627063" y="1922996"/>
            <a:ext cx="11080540" cy="4278312"/>
          </a:xfrm>
        </p:spPr>
        <p:txBody>
          <a:bodyPr/>
          <a:lstStyle/>
          <a:p>
            <a:pPr lvl="1">
              <a:spcBef>
                <a:spcPts val="600"/>
              </a:spcBef>
            </a:pPr>
            <a:r>
              <a:rPr lang="de-DE" sz="1600" dirty="0"/>
              <a:t>Schnittstelle zwischen Prozess und Operator</a:t>
            </a:r>
          </a:p>
          <a:p>
            <a:pPr lvl="2">
              <a:spcBef>
                <a:spcPts val="600"/>
              </a:spcBef>
            </a:pPr>
            <a:r>
              <a:rPr lang="de-DE" sz="1600" dirty="0"/>
              <a:t>Frühzeitige Erkennung der Abweichungen vom Sollzustand</a:t>
            </a:r>
          </a:p>
          <a:p>
            <a:pPr lvl="2">
              <a:spcBef>
                <a:spcPts val="600"/>
              </a:spcBef>
            </a:pPr>
            <a:r>
              <a:rPr lang="de-DE" sz="1600" dirty="0"/>
              <a:t>Zielgerichtetes Eingreifen um den Sollzustand wiederherzustellen</a:t>
            </a:r>
          </a:p>
          <a:p>
            <a:pPr lvl="1">
              <a:spcBef>
                <a:spcPts val="600"/>
              </a:spcBef>
            </a:pPr>
            <a:r>
              <a:rPr lang="de-DE" sz="1600" dirty="0"/>
              <a:t>Alarm-Anzeige oder Bericht vom Eintreten eines Ereignisses, welches unverzügliches Handeln des Operators erfordert</a:t>
            </a:r>
          </a:p>
          <a:p>
            <a:pPr lvl="1">
              <a:spcBef>
                <a:spcPts val="600"/>
              </a:spcBef>
            </a:pPr>
            <a:r>
              <a:rPr lang="de-DE" sz="1600" dirty="0"/>
              <a:t>Meldung-Anzeige oder Bericht vom Eintreten eines Ereignisses, </a:t>
            </a:r>
            <a:br>
              <a:rPr lang="de-DE" sz="1600" dirty="0"/>
            </a:br>
            <a:r>
              <a:rPr lang="de-DE" sz="1600" dirty="0"/>
              <a:t>welches kein unverzügliches Handeln des Operators erfordert</a:t>
            </a:r>
          </a:p>
          <a:p>
            <a:pPr lvl="1">
              <a:spcBef>
                <a:spcPts val="600"/>
              </a:spcBef>
            </a:pPr>
            <a:r>
              <a:rPr lang="de-DE" sz="1600" dirty="0"/>
              <a:t>Eigenschaften zur Auswahl von Alarmen</a:t>
            </a:r>
          </a:p>
          <a:p>
            <a:pPr lvl="2">
              <a:spcBef>
                <a:spcPts val="600"/>
              </a:spcBef>
            </a:pPr>
            <a:r>
              <a:rPr lang="de-DE" sz="1600" dirty="0"/>
              <a:t>Relevant</a:t>
            </a:r>
          </a:p>
          <a:p>
            <a:pPr lvl="2">
              <a:spcBef>
                <a:spcPts val="600"/>
              </a:spcBef>
            </a:pPr>
            <a:r>
              <a:rPr lang="de-DE" sz="1600" dirty="0"/>
              <a:t>Eindeutig</a:t>
            </a:r>
          </a:p>
          <a:p>
            <a:pPr lvl="2">
              <a:spcBef>
                <a:spcPts val="600"/>
              </a:spcBef>
            </a:pPr>
            <a:r>
              <a:rPr lang="de-DE" sz="1600" dirty="0"/>
              <a:t>Zeitgerecht</a:t>
            </a:r>
          </a:p>
          <a:p>
            <a:pPr lvl="2">
              <a:spcBef>
                <a:spcPts val="600"/>
              </a:spcBef>
            </a:pPr>
            <a:r>
              <a:rPr lang="de-DE" sz="1600" dirty="0"/>
              <a:t>Priorisiert</a:t>
            </a:r>
          </a:p>
          <a:p>
            <a:pPr lvl="2">
              <a:spcBef>
                <a:spcPts val="600"/>
              </a:spcBef>
            </a:pPr>
            <a:r>
              <a:rPr lang="de-DE" sz="1600" dirty="0"/>
              <a:t>Verständlich</a:t>
            </a:r>
          </a:p>
          <a:p>
            <a:pPr>
              <a:spcBef>
                <a:spcPts val="600"/>
              </a:spcBef>
            </a:pPr>
            <a:endParaRPr lang="de-DE" sz="1600" dirty="0"/>
          </a:p>
        </p:txBody>
      </p:sp>
      <p:sp>
        <p:nvSpPr>
          <p:cNvPr id="7" name="Rectangle 10"/>
          <p:cNvSpPr>
            <a:spLocks noChangeArrowheads="1"/>
          </p:cNvSpPr>
          <p:nvPr/>
        </p:nvSpPr>
        <p:spPr bwMode="auto">
          <a:xfrm>
            <a:off x="626399"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Meldesysteme, Alarme und Meldungen</a:t>
            </a:r>
          </a:p>
        </p:txBody>
      </p:sp>
      <p:graphicFrame>
        <p:nvGraphicFramePr>
          <p:cNvPr id="3" name="Tabelle 2"/>
          <p:cNvGraphicFramePr>
            <a:graphicFrameLocks noGrp="1"/>
          </p:cNvGraphicFramePr>
          <p:nvPr>
            <p:extLst>
              <p:ext uri="{D42A27DB-BD31-4B8C-83A1-F6EECF244321}">
                <p14:modId xmlns:p14="http://schemas.microsoft.com/office/powerpoint/2010/main" val="1972989252"/>
              </p:ext>
            </p:extLst>
          </p:nvPr>
        </p:nvGraphicFramePr>
        <p:xfrm>
          <a:off x="6789541" y="3896257"/>
          <a:ext cx="4918060" cy="2305050"/>
        </p:xfrm>
        <a:graphic>
          <a:graphicData uri="http://schemas.openxmlformats.org/drawingml/2006/table">
            <a:tbl>
              <a:tblPr firstRow="1" bandRow="1">
                <a:tableStyleId>{5C22544A-7EE6-4342-B048-85BDC9FD1C3A}</a:tableStyleId>
              </a:tblPr>
              <a:tblGrid>
                <a:gridCol w="1229515">
                  <a:extLst>
                    <a:ext uri="{9D8B030D-6E8A-4147-A177-3AD203B41FA5}">
                      <a16:colId xmlns:a16="http://schemas.microsoft.com/office/drawing/2014/main" xmlns="" val="20000"/>
                    </a:ext>
                  </a:extLst>
                </a:gridCol>
                <a:gridCol w="1229515">
                  <a:extLst>
                    <a:ext uri="{9D8B030D-6E8A-4147-A177-3AD203B41FA5}">
                      <a16:colId xmlns:a16="http://schemas.microsoft.com/office/drawing/2014/main" xmlns="" val="20001"/>
                    </a:ext>
                  </a:extLst>
                </a:gridCol>
                <a:gridCol w="1229515">
                  <a:extLst>
                    <a:ext uri="{9D8B030D-6E8A-4147-A177-3AD203B41FA5}">
                      <a16:colId xmlns:a16="http://schemas.microsoft.com/office/drawing/2014/main" xmlns="" val="20002"/>
                    </a:ext>
                  </a:extLst>
                </a:gridCol>
                <a:gridCol w="1229515">
                  <a:extLst>
                    <a:ext uri="{9D8B030D-6E8A-4147-A177-3AD203B41FA5}">
                      <a16:colId xmlns:a16="http://schemas.microsoft.com/office/drawing/2014/main" xmlns="" val="20003"/>
                    </a:ext>
                  </a:extLst>
                </a:gridCol>
              </a:tblGrid>
              <a:tr h="555828">
                <a:tc>
                  <a:txBody>
                    <a:bodyPr/>
                    <a:lstStyle/>
                    <a:p>
                      <a:r>
                        <a:rPr lang="de-DE" sz="1400" dirty="0">
                          <a:solidFill>
                            <a:schemeClr val="tx1"/>
                          </a:solidFill>
                        </a:rPr>
                        <a:t>Reaktions-zeit</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gridSpan="3">
                  <a:txBody>
                    <a:bodyPr/>
                    <a:lstStyle/>
                    <a:p>
                      <a:pPr algn="ctr"/>
                      <a:r>
                        <a:rPr lang="de-DE" sz="1400" dirty="0">
                          <a:solidFill>
                            <a:schemeClr val="tx1"/>
                          </a:solidFill>
                        </a:rPr>
                        <a:t>Potenzielle </a:t>
                      </a:r>
                      <a:br>
                        <a:rPr lang="de-DE" sz="1400" dirty="0">
                          <a:solidFill>
                            <a:schemeClr val="tx1"/>
                          </a:solidFill>
                        </a:rPr>
                      </a:br>
                      <a:r>
                        <a:rPr lang="de-DE" sz="1400" dirty="0">
                          <a:solidFill>
                            <a:schemeClr val="tx1"/>
                          </a:solidFill>
                        </a:rPr>
                        <a:t>Auswirkung</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0000"/>
                  </a:ext>
                </a:extLst>
              </a:tr>
              <a:tr h="555828">
                <a:tc>
                  <a:txBody>
                    <a:bodyPr/>
                    <a:lstStyle/>
                    <a:p>
                      <a:endParaRPr lang="de-DE" sz="140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Anlagen-stillstand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Produktions-verlust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Produktions-verzögerung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extLst>
                  <a:ext uri="{0D108BD9-81ED-4DB2-BD59-A6C34878D82A}">
                    <a16:rowId xmlns:a16="http://schemas.microsoft.com/office/drawing/2014/main" xmlns="" val="10001"/>
                  </a:ext>
                </a:extLst>
              </a:tr>
              <a:tr h="397798">
                <a:tc>
                  <a:txBody>
                    <a:bodyPr/>
                    <a:lstStyle/>
                    <a:p>
                      <a:r>
                        <a:rPr lang="de-DE" sz="1400" dirty="0"/>
                        <a:t>&lt; 5 min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Hoch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B9C3"/>
                    </a:solidFill>
                  </a:tcPr>
                </a:tc>
                <a:tc>
                  <a:txBody>
                    <a:bodyPr/>
                    <a:lstStyle/>
                    <a:p>
                      <a:r>
                        <a:rPr lang="de-DE" sz="1400" dirty="0"/>
                        <a:t>Mittel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r>
                        <a:rPr lang="de-DE" sz="1400" dirty="0"/>
                        <a:t>Niedrig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2"/>
                  </a:ext>
                </a:extLst>
              </a:tr>
              <a:tr h="397798">
                <a:tc>
                  <a:txBody>
                    <a:bodyPr/>
                    <a:lstStyle/>
                    <a:p>
                      <a:r>
                        <a:rPr lang="de-DE" sz="1400" dirty="0"/>
                        <a:t>5</a:t>
                      </a:r>
                      <a:r>
                        <a:rPr lang="de-DE" sz="1400" baseline="0" dirty="0"/>
                        <a:t> - 20 min</a:t>
                      </a:r>
                      <a:endParaRPr lang="de-DE"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a:t>Mittel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Niedrig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Niedrig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3"/>
                  </a:ext>
                </a:extLst>
              </a:tr>
              <a:tr h="397798">
                <a:tc>
                  <a:txBody>
                    <a:bodyPr/>
                    <a:lstStyle/>
                    <a:p>
                      <a:r>
                        <a:rPr lang="de-DE" sz="1400" dirty="0"/>
                        <a:t>&gt; 20 min</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0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Niedrig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Niedrig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Niedrig</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extLst>
                  <a:ext uri="{0D108BD9-81ED-4DB2-BD59-A6C34878D82A}">
                    <a16:rowId xmlns:a16="http://schemas.microsoft.com/office/drawing/2014/main" xmlns="" val="10004"/>
                  </a:ext>
                </a:extLst>
              </a:tr>
            </a:tbl>
          </a:graphicData>
        </a:graphic>
      </p:graphicFrame>
      <p:sp>
        <p:nvSpPr>
          <p:cNvPr id="4" name="Pfeil nach rechts 3"/>
          <p:cNvSpPr/>
          <p:nvPr/>
        </p:nvSpPr>
        <p:spPr bwMode="auto">
          <a:xfrm flipH="1">
            <a:off x="8023123" y="3388258"/>
            <a:ext cx="3684480" cy="508000"/>
          </a:xfrm>
          <a:prstGeom prst="rightArrow">
            <a:avLst>
              <a:gd name="adj1" fmla="val 65484"/>
              <a:gd name="adj2" fmla="val 50000"/>
            </a:avLst>
          </a:prstGeom>
          <a:solidFill>
            <a:srgbClr val="32A0A0"/>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a:solidFill>
                  <a:schemeClr val="bg1"/>
                </a:solidFill>
              </a:rPr>
              <a:t>Priorität</a:t>
            </a:r>
          </a:p>
        </p:txBody>
      </p:sp>
      <p:sp>
        <p:nvSpPr>
          <p:cNvPr id="9" name="Pfeil nach rechts 8"/>
          <p:cNvSpPr/>
          <p:nvPr/>
        </p:nvSpPr>
        <p:spPr bwMode="auto">
          <a:xfrm rot="16200000">
            <a:off x="5607432" y="5071725"/>
            <a:ext cx="1751166" cy="508000"/>
          </a:xfrm>
          <a:prstGeom prst="rightArrow">
            <a:avLst>
              <a:gd name="adj1" fmla="val 65484"/>
              <a:gd name="adj2" fmla="val 50000"/>
            </a:avLst>
          </a:prstGeom>
          <a:solidFill>
            <a:srgbClr val="32A0A0"/>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de-DE" sz="1400" b="1" dirty="0">
                <a:solidFill>
                  <a:schemeClr val="bg1"/>
                </a:solidFill>
              </a:rPr>
              <a:t>Priorität</a:t>
            </a:r>
          </a:p>
        </p:txBody>
      </p:sp>
    </p:spTree>
    <p:custDataLst>
      <p:tags r:id="rId1"/>
    </p:custDataLst>
    <p:extLst>
      <p:ext uri="{BB962C8B-B14F-4D97-AF65-F5344CB8AC3E}">
        <p14:creationId xmlns:p14="http://schemas.microsoft.com/office/powerpoint/2010/main" val="37730019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p:nvPr/>
        </p:nvPicPr>
        <p:blipFill>
          <a:blip r:embed="rId4" cstate="print">
            <a:extLst>
              <a:ext uri="{28A0092B-C50C-407E-A947-70E740481C1C}">
                <a14:useLocalDpi xmlns:a14="http://schemas.microsoft.com/office/drawing/2010/main" val="0"/>
              </a:ext>
            </a:extLst>
          </a:blip>
          <a:stretch>
            <a:fillRect/>
          </a:stretch>
        </p:blipFill>
        <p:spPr>
          <a:xfrm>
            <a:off x="5387724" y="2731344"/>
            <a:ext cx="6152066" cy="3373763"/>
          </a:xfrm>
          <a:prstGeom prst="rect">
            <a:avLst/>
          </a:prstGeom>
        </p:spPr>
      </p:pic>
      <p:sp>
        <p:nvSpPr>
          <p:cNvPr id="52230" name="Rectangle 13"/>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P02-02 Alarm-Engineering</a:t>
            </a:r>
          </a:p>
        </p:txBody>
      </p:sp>
      <p:sp>
        <p:nvSpPr>
          <p:cNvPr id="2" name="Inhaltsplatzhalter 1"/>
          <p:cNvSpPr>
            <a:spLocks noGrp="1"/>
          </p:cNvSpPr>
          <p:nvPr>
            <p:ph idx="1"/>
          </p:nvPr>
        </p:nvSpPr>
        <p:spPr>
          <a:xfrm>
            <a:off x="627063" y="1922996"/>
            <a:ext cx="8208962" cy="4278312"/>
          </a:xfrm>
        </p:spPr>
        <p:txBody>
          <a:bodyPr/>
          <a:lstStyle/>
          <a:p>
            <a:pPr lvl="1"/>
            <a:r>
              <a:rPr lang="de-DE" sz="1600" dirty="0"/>
              <a:t>Funktionsbaustein zur Generierung von Meldungen</a:t>
            </a:r>
          </a:p>
          <a:p>
            <a:pPr lvl="2"/>
            <a:r>
              <a:rPr lang="de-DE" sz="1600" dirty="0"/>
              <a:t>Bildsymbole zur Darstellung von Alarmzuständen</a:t>
            </a:r>
          </a:p>
          <a:p>
            <a:pPr lvl="1"/>
            <a:endParaRPr lang="de-DE" sz="1600" dirty="0"/>
          </a:p>
          <a:p>
            <a:pPr lvl="1"/>
            <a:r>
              <a:rPr lang="de-DE" sz="1600" dirty="0"/>
              <a:t>Sammelalarme entlang der Technologischen Hierarchie</a:t>
            </a:r>
          </a:p>
          <a:p>
            <a:pPr lvl="1"/>
            <a:endParaRPr lang="de-DE" sz="1600" dirty="0"/>
          </a:p>
          <a:p>
            <a:pPr lvl="1"/>
            <a:endParaRPr lang="de-DE" sz="1600" dirty="0"/>
          </a:p>
          <a:p>
            <a:pPr lvl="1"/>
            <a:endParaRPr lang="de-DE" sz="1600" dirty="0"/>
          </a:p>
          <a:p>
            <a:pPr lvl="1"/>
            <a:endParaRPr lang="de-DE" sz="1600" dirty="0"/>
          </a:p>
          <a:p>
            <a:pPr lvl="1"/>
            <a:endParaRPr lang="de-DE" sz="1600" dirty="0"/>
          </a:p>
          <a:p>
            <a:pPr lvl="1"/>
            <a:endParaRPr lang="de-DE" sz="1600" dirty="0"/>
          </a:p>
          <a:p>
            <a:pPr lvl="1"/>
            <a:endParaRPr lang="de-DE" sz="1600" dirty="0"/>
          </a:p>
          <a:p>
            <a:pPr lvl="1"/>
            <a:endParaRPr lang="de-DE" sz="1600" dirty="0"/>
          </a:p>
          <a:p>
            <a:pPr lvl="1"/>
            <a:endParaRPr lang="de-DE" sz="1600" dirty="0"/>
          </a:p>
          <a:p>
            <a:pPr lvl="1"/>
            <a:endParaRPr lang="de-DE" sz="1600" dirty="0"/>
          </a:p>
          <a:p>
            <a:pPr lvl="1"/>
            <a:r>
              <a:rPr lang="de-DE" sz="1600" dirty="0"/>
              <a:t>Darstellung und Verwaltung von Meldelisten</a:t>
            </a:r>
          </a:p>
        </p:txBody>
      </p:sp>
      <p:sp>
        <p:nvSpPr>
          <p:cNvPr id="10"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Alarmmanagement in PCS 7</a:t>
            </a:r>
          </a:p>
        </p:txBody>
      </p:sp>
      <p:sp>
        <p:nvSpPr>
          <p:cNvPr id="15" name="Freeform 15"/>
          <p:cNvSpPr>
            <a:spLocks/>
          </p:cNvSpPr>
          <p:nvPr/>
        </p:nvSpPr>
        <p:spPr bwMode="auto">
          <a:xfrm>
            <a:off x="4835769" y="5374221"/>
            <a:ext cx="3645897" cy="455368"/>
          </a:xfrm>
          <a:custGeom>
            <a:avLst/>
            <a:gdLst>
              <a:gd name="T0" fmla="*/ 0 w 1021"/>
              <a:gd name="T1" fmla="*/ 2147483647 h 241"/>
              <a:gd name="T2" fmla="*/ 2147483647 w 1021"/>
              <a:gd name="T3" fmla="*/ 2147483647 h 241"/>
              <a:gd name="T4" fmla="*/ 2147483647 w 1021"/>
              <a:gd name="T5" fmla="*/ 0 h 241"/>
              <a:gd name="T6" fmla="*/ 2147483647 w 1021"/>
              <a:gd name="T7" fmla="*/ 0 h 241"/>
              <a:gd name="T8" fmla="*/ 0 60000 65536"/>
              <a:gd name="T9" fmla="*/ 0 60000 65536"/>
              <a:gd name="T10" fmla="*/ 0 60000 65536"/>
              <a:gd name="T11" fmla="*/ 0 60000 65536"/>
              <a:gd name="T12" fmla="*/ 0 w 1021"/>
              <a:gd name="T13" fmla="*/ 0 h 241"/>
              <a:gd name="T14" fmla="*/ 1021 w 1021"/>
              <a:gd name="T15" fmla="*/ 241 h 241"/>
            </a:gdLst>
            <a:ahLst/>
            <a:cxnLst>
              <a:cxn ang="T8">
                <a:pos x="T0" y="T1"/>
              </a:cxn>
              <a:cxn ang="T9">
                <a:pos x="T2" y="T3"/>
              </a:cxn>
              <a:cxn ang="T10">
                <a:pos x="T4" y="T5"/>
              </a:cxn>
              <a:cxn ang="T11">
                <a:pos x="T6" y="T7"/>
              </a:cxn>
            </a:cxnLst>
            <a:rect l="T12" t="T13" r="T14" b="T15"/>
            <a:pathLst>
              <a:path w="1021" h="241">
                <a:moveTo>
                  <a:pt x="0" y="241"/>
                </a:moveTo>
                <a:lnTo>
                  <a:pt x="637" y="241"/>
                </a:lnTo>
                <a:lnTo>
                  <a:pt x="637" y="0"/>
                </a:lnTo>
                <a:lnTo>
                  <a:pt x="1021"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16" name="Freeform 17"/>
          <p:cNvSpPr>
            <a:spLocks/>
          </p:cNvSpPr>
          <p:nvPr/>
        </p:nvSpPr>
        <p:spPr bwMode="auto">
          <a:xfrm>
            <a:off x="5873261" y="2866581"/>
            <a:ext cx="2007683" cy="668365"/>
          </a:xfrm>
          <a:custGeom>
            <a:avLst/>
            <a:gdLst>
              <a:gd name="T0" fmla="*/ 0 w 768"/>
              <a:gd name="T1" fmla="*/ 0 h 1261"/>
              <a:gd name="T2" fmla="*/ 2147483647 w 768"/>
              <a:gd name="T3" fmla="*/ 0 h 1261"/>
              <a:gd name="T4" fmla="*/ 2147483647 w 768"/>
              <a:gd name="T5" fmla="*/ 2147483647 h 1261"/>
              <a:gd name="T6" fmla="*/ 0 60000 65536"/>
              <a:gd name="T7" fmla="*/ 0 60000 65536"/>
              <a:gd name="T8" fmla="*/ 0 60000 65536"/>
              <a:gd name="T9" fmla="*/ 0 w 768"/>
              <a:gd name="T10" fmla="*/ 0 h 1261"/>
              <a:gd name="T11" fmla="*/ 768 w 768"/>
              <a:gd name="T12" fmla="*/ 1261 h 1261"/>
            </a:gdLst>
            <a:ahLst/>
            <a:cxnLst>
              <a:cxn ang="T6">
                <a:pos x="T0" y="T1"/>
              </a:cxn>
              <a:cxn ang="T7">
                <a:pos x="T2" y="T3"/>
              </a:cxn>
              <a:cxn ang="T8">
                <a:pos x="T4" y="T5"/>
              </a:cxn>
            </a:cxnLst>
            <a:rect l="T9" t="T10" r="T11" b="T12"/>
            <a:pathLst>
              <a:path w="768" h="1261">
                <a:moveTo>
                  <a:pt x="0" y="0"/>
                </a:moveTo>
                <a:lnTo>
                  <a:pt x="768" y="0"/>
                </a:lnTo>
                <a:lnTo>
                  <a:pt x="768" y="1261"/>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18" name="Line 28"/>
          <p:cNvSpPr>
            <a:spLocks noChangeShapeType="1"/>
          </p:cNvSpPr>
          <p:nvPr/>
        </p:nvSpPr>
        <p:spPr bwMode="auto">
          <a:xfrm flipV="1">
            <a:off x="5442437" y="2338553"/>
            <a:ext cx="2755447" cy="0"/>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sp>
        <p:nvSpPr>
          <p:cNvPr id="19" name="Line 28"/>
          <p:cNvSpPr>
            <a:spLocks noChangeShapeType="1"/>
          </p:cNvSpPr>
          <p:nvPr/>
        </p:nvSpPr>
        <p:spPr bwMode="auto">
          <a:xfrm>
            <a:off x="9100055" y="2470927"/>
            <a:ext cx="12707" cy="2223845"/>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de-DE"/>
          </a:p>
        </p:txBody>
      </p:sp>
      <p:pic>
        <p:nvPicPr>
          <p:cNvPr id="1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8597" y="2149641"/>
            <a:ext cx="114359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59407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9"/>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P02-02 Alarm-Engineering</a:t>
            </a:r>
          </a:p>
        </p:txBody>
      </p:sp>
      <p:sp>
        <p:nvSpPr>
          <p:cNvPr id="2" name="Inhaltsplatzhalter 1"/>
          <p:cNvSpPr>
            <a:spLocks noGrp="1"/>
          </p:cNvSpPr>
          <p:nvPr>
            <p:ph idx="1"/>
          </p:nvPr>
        </p:nvSpPr>
        <p:spPr>
          <a:xfrm>
            <a:off x="627062" y="1923443"/>
            <a:ext cx="11088687" cy="4278312"/>
          </a:xfrm>
        </p:spPr>
        <p:txBody>
          <a:bodyPr/>
          <a:lstStyle/>
          <a:p>
            <a:pPr lvl="1">
              <a:spcBef>
                <a:spcPts val="600"/>
              </a:spcBef>
            </a:pPr>
            <a:r>
              <a:rPr lang="de-DE" sz="1600" dirty="0"/>
              <a:t>Überwachung des Füllstands </a:t>
            </a:r>
          </a:p>
          <a:p>
            <a:pPr lvl="1">
              <a:spcBef>
                <a:spcPts val="600"/>
              </a:spcBef>
            </a:pPr>
            <a:r>
              <a:rPr lang="de-DE" sz="1600" dirty="0"/>
              <a:t>Überwachung der Temperatur</a:t>
            </a:r>
          </a:p>
          <a:p>
            <a:pPr lvl="1">
              <a:spcBef>
                <a:spcPts val="600"/>
              </a:spcBef>
            </a:pPr>
            <a:r>
              <a:rPr lang="de-DE" sz="1600" dirty="0"/>
              <a:t>Nutzung des Bausteins </a:t>
            </a:r>
            <a:r>
              <a:rPr lang="de-DE" sz="1600" dirty="0" err="1"/>
              <a:t>MonAnS</a:t>
            </a:r>
            <a:r>
              <a:rPr lang="de-DE" sz="1600" dirty="0"/>
              <a:t> (FB 1912) aus dem Ordner Monitor der PCS 7 </a:t>
            </a:r>
            <a:r>
              <a:rPr lang="de-DE" sz="1600" dirty="0" err="1"/>
              <a:t>Advanced</a:t>
            </a:r>
            <a:r>
              <a:rPr lang="de-DE" sz="1600" dirty="0"/>
              <a:t> </a:t>
            </a:r>
            <a:r>
              <a:rPr lang="de-DE" sz="1600" dirty="0" err="1"/>
              <a:t>Process</a:t>
            </a:r>
            <a:r>
              <a:rPr lang="de-DE" sz="1600" dirty="0"/>
              <a:t> Library V80</a:t>
            </a:r>
          </a:p>
          <a:p>
            <a:pPr lvl="2">
              <a:spcBef>
                <a:spcPts val="600"/>
              </a:spcBef>
            </a:pPr>
            <a:r>
              <a:rPr lang="de-DE" sz="1600" dirty="0"/>
              <a:t>Überwachung eines Messwertes (Analogsignal)</a:t>
            </a:r>
          </a:p>
          <a:p>
            <a:pPr lvl="2">
              <a:spcBef>
                <a:spcPts val="600"/>
              </a:spcBef>
            </a:pPr>
            <a:r>
              <a:rPr lang="de-DE" sz="1600" dirty="0"/>
              <a:t>Einstellbare Parameter</a:t>
            </a:r>
          </a:p>
          <a:p>
            <a:pPr lvl="3">
              <a:spcBef>
                <a:spcPts val="600"/>
              </a:spcBef>
            </a:pPr>
            <a:r>
              <a:rPr lang="de-DE" sz="1600" dirty="0"/>
              <a:t>Warngrenze (oben/unten)</a:t>
            </a:r>
          </a:p>
          <a:p>
            <a:pPr lvl="3">
              <a:spcBef>
                <a:spcPts val="600"/>
              </a:spcBef>
            </a:pPr>
            <a:r>
              <a:rPr lang="de-DE" sz="1600" dirty="0"/>
              <a:t>Alarmgrenze (oben/unten)</a:t>
            </a:r>
          </a:p>
          <a:p>
            <a:pPr lvl="1">
              <a:spcBef>
                <a:spcPts val="600"/>
              </a:spcBef>
            </a:pPr>
            <a:r>
              <a:rPr lang="de-DE" sz="1600" dirty="0"/>
              <a:t>Darstellung des Bildbausteinsymbols</a:t>
            </a:r>
          </a:p>
          <a:p>
            <a:pPr lvl="2">
              <a:spcBef>
                <a:spcPts val="600"/>
              </a:spcBef>
            </a:pPr>
            <a:r>
              <a:rPr lang="de-DE" sz="1600" dirty="0"/>
              <a:t>In Teilanlage T2_Reaktion</a:t>
            </a:r>
          </a:p>
          <a:p>
            <a:pPr lvl="2">
              <a:spcBef>
                <a:spcPts val="600"/>
              </a:spcBef>
            </a:pPr>
            <a:r>
              <a:rPr lang="de-DE" sz="1600" dirty="0"/>
              <a:t>Platzieren und Übersetzen</a:t>
            </a:r>
          </a:p>
          <a:p>
            <a:pPr>
              <a:spcBef>
                <a:spcPts val="600"/>
              </a:spcBef>
            </a:pPr>
            <a:endParaRPr lang="de-DE" sz="1600" dirty="0"/>
          </a:p>
        </p:txBody>
      </p:sp>
      <p:sp>
        <p:nvSpPr>
          <p:cNvPr id="6" name="Rectangle 10"/>
          <p:cNvSpPr>
            <a:spLocks noChangeArrowheads="1"/>
          </p:cNvSpPr>
          <p:nvPr/>
        </p:nvSpPr>
        <p:spPr bwMode="auto">
          <a:xfrm>
            <a:off x="626400" y="1448780"/>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Alarme für die Laboranlage</a:t>
            </a:r>
          </a:p>
        </p:txBody>
      </p:sp>
      <p:pic>
        <p:nvPicPr>
          <p:cNvPr id="3" name="Grafik 2"/>
          <p:cNvPicPr>
            <a:picLocks noChangeAspect="1"/>
          </p:cNvPicPr>
          <p:nvPr/>
        </p:nvPicPr>
        <p:blipFill>
          <a:blip r:embed="rId4"/>
          <a:stretch>
            <a:fillRect/>
          </a:stretch>
        </p:blipFill>
        <p:spPr>
          <a:xfrm>
            <a:off x="7896323" y="3590153"/>
            <a:ext cx="3819426" cy="2782998"/>
          </a:xfrm>
          <a:prstGeom prst="rect">
            <a:avLst/>
          </a:prstGeom>
        </p:spPr>
      </p:pic>
    </p:spTree>
    <p:custDataLst>
      <p:tags r:id="rId1"/>
    </p:custDataLst>
    <p:extLst>
      <p:ext uri="{BB962C8B-B14F-4D97-AF65-F5344CB8AC3E}">
        <p14:creationId xmlns:p14="http://schemas.microsoft.com/office/powerpoint/2010/main" val="12856063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P02-03 Archivierung und Trendreporting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Ziele der Archivierung</a:t>
            </a:r>
          </a:p>
          <a:p>
            <a:pPr lvl="2">
              <a:spcBef>
                <a:spcPts val="600"/>
              </a:spcBef>
            </a:pPr>
            <a:r>
              <a:rPr lang="de-DE" sz="1600" dirty="0"/>
              <a:t>Archivierung auf dem OS-Server</a:t>
            </a:r>
          </a:p>
          <a:p>
            <a:pPr lvl="2">
              <a:spcBef>
                <a:spcPts val="600"/>
              </a:spcBef>
            </a:pPr>
            <a:r>
              <a:rPr lang="de-DE" sz="1600" dirty="0"/>
              <a:t>Kurzzeit- und Langzeitarchivierung</a:t>
            </a:r>
          </a:p>
          <a:p>
            <a:pPr lvl="2">
              <a:spcBef>
                <a:spcPts val="600"/>
              </a:spcBef>
            </a:pPr>
            <a:r>
              <a:rPr lang="de-DE" sz="1600" dirty="0"/>
              <a:t>Trendreporting</a:t>
            </a:r>
          </a:p>
          <a:p>
            <a:pPr lvl="1">
              <a:spcBef>
                <a:spcPts val="600"/>
              </a:spcBef>
            </a:pPr>
            <a:endParaRPr lang="de-DE" sz="1600" dirty="0"/>
          </a:p>
          <a:p>
            <a:pPr lvl="1">
              <a:spcBef>
                <a:spcPts val="600"/>
              </a:spcBef>
            </a:pPr>
            <a:r>
              <a:rPr lang="de-DE" sz="1600" dirty="0"/>
              <a:t>Schritt-für-Schritt-Anleitung</a:t>
            </a:r>
          </a:p>
          <a:p>
            <a:pPr lvl="2">
              <a:spcBef>
                <a:spcPts val="600"/>
              </a:spcBef>
            </a:pPr>
            <a:r>
              <a:rPr lang="de-DE" sz="1600" dirty="0"/>
              <a:t>Aktivierung der Archivierung im CFC</a:t>
            </a:r>
          </a:p>
          <a:p>
            <a:pPr lvl="2">
              <a:spcBef>
                <a:spcPts val="600"/>
              </a:spcBef>
            </a:pPr>
            <a:r>
              <a:rPr lang="de-DE" sz="1600" dirty="0"/>
              <a:t>Archiveinstellungen des OS-Servers</a:t>
            </a:r>
          </a:p>
          <a:p>
            <a:pPr lvl="2">
              <a:spcBef>
                <a:spcPts val="600"/>
              </a:spcBef>
            </a:pPr>
            <a:r>
              <a:rPr lang="de-DE" sz="1600" dirty="0"/>
              <a:t>Kurvengruppen und Reports</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38457866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P02-03 Archivierung und Trendreporting</a:t>
            </a:r>
          </a:p>
        </p:txBody>
      </p:sp>
      <p:sp>
        <p:nvSpPr>
          <p:cNvPr id="2" name="Inhaltsplatzhalter 1"/>
          <p:cNvSpPr>
            <a:spLocks noGrp="1"/>
          </p:cNvSpPr>
          <p:nvPr>
            <p:ph idx="1"/>
          </p:nvPr>
        </p:nvSpPr>
        <p:spPr>
          <a:xfrm>
            <a:off x="627063" y="1922996"/>
            <a:ext cx="11080540" cy="4278312"/>
          </a:xfrm>
        </p:spPr>
        <p:txBody>
          <a:bodyPr/>
          <a:lstStyle/>
          <a:p>
            <a:pPr lvl="1">
              <a:spcBef>
                <a:spcPts val="600"/>
              </a:spcBef>
            </a:pPr>
            <a:r>
              <a:rPr lang="de-DE" sz="1600" dirty="0"/>
              <a:t>Wozu müssen Prozessdaten und Ereignisse gespeichert werden?</a:t>
            </a:r>
          </a:p>
          <a:p>
            <a:pPr lvl="2">
              <a:spcBef>
                <a:spcPts val="600"/>
              </a:spcBef>
            </a:pPr>
            <a:r>
              <a:rPr lang="de-DE" sz="1600" b="1" dirty="0"/>
              <a:t>Rechtliche Vorschriften: </a:t>
            </a:r>
            <a:r>
              <a:rPr lang="de-DE" sz="1600" dirty="0"/>
              <a:t>Protokollierung von Störfällen, Nachweis für Auflagen, lückenlose Nachverfolgung des Produktionszyklus wegen Produkthaftung.</a:t>
            </a:r>
          </a:p>
          <a:p>
            <a:pPr lvl="2">
              <a:spcBef>
                <a:spcPts val="600"/>
              </a:spcBef>
            </a:pPr>
            <a:r>
              <a:rPr lang="de-DE" sz="1600" b="1" dirty="0"/>
              <a:t>Prozessbezogene Gründe: </a:t>
            </a:r>
            <a:r>
              <a:rPr lang="de-DE" sz="1600" dirty="0"/>
              <a:t>Statistik der Produktionsdaten, Optimierung der Produktion, Erhöhung der Performance, Optimierung der Material- und Produktionskosten.</a:t>
            </a:r>
          </a:p>
          <a:p>
            <a:pPr lvl="2">
              <a:spcBef>
                <a:spcPts val="600"/>
              </a:spcBef>
            </a:pPr>
            <a:r>
              <a:rPr lang="de-DE" sz="1600" b="1" dirty="0"/>
              <a:t>Sicherheitsgerichtete Gründe: </a:t>
            </a:r>
            <a:r>
              <a:rPr lang="de-DE" sz="1600" dirty="0"/>
              <a:t>Datenanalyse zur Anpassung der Betriebsparameter insbesondere Grenzwerte und Reaktionszeiten, Nachweis der Funktionssicherheit bei Überprüfungen der Verriegelungen bzw. NOTAUS-Funktionen.</a:t>
            </a:r>
          </a:p>
          <a:p>
            <a:pPr lvl="2">
              <a:spcBef>
                <a:spcPts val="600"/>
              </a:spcBef>
            </a:pPr>
            <a:r>
              <a:rPr lang="de-DE" sz="1600" b="1" dirty="0"/>
              <a:t>Performancegründe: </a:t>
            </a:r>
            <a:r>
              <a:rPr lang="de-DE" sz="1600" dirty="0"/>
              <a:t>Erhöhung der Leistungsfähigkeit der Prozessdatenbank, Datensicherung.</a:t>
            </a:r>
          </a:p>
          <a:p>
            <a:pPr>
              <a:spcBef>
                <a:spcPts val="600"/>
              </a:spcBef>
            </a:pPr>
            <a:endParaRPr lang="de-DE" sz="1600" dirty="0"/>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Ziele der Archivierung</a:t>
            </a:r>
          </a:p>
        </p:txBody>
      </p:sp>
    </p:spTree>
    <p:custDataLst>
      <p:tags r:id="rId1"/>
    </p:custDataLst>
    <p:extLst>
      <p:ext uri="{BB962C8B-B14F-4D97-AF65-F5344CB8AC3E}">
        <p14:creationId xmlns:p14="http://schemas.microsoft.com/office/powerpoint/2010/main" val="80429733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P02-03 Archivierung und Trendreporting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Archivierung auf OS-Server = Kurzzeitarchivierung</a:t>
            </a:r>
          </a:p>
          <a:p>
            <a:pPr lvl="2">
              <a:spcBef>
                <a:spcPts val="600"/>
              </a:spcBef>
            </a:pPr>
            <a:r>
              <a:rPr lang="de-DE" sz="1600" dirty="0"/>
              <a:t>Prozesswerte</a:t>
            </a:r>
          </a:p>
          <a:p>
            <a:pPr lvl="3">
              <a:spcBef>
                <a:spcPts val="600"/>
              </a:spcBef>
            </a:pPr>
            <a:r>
              <a:rPr lang="de-DE" sz="1600" dirty="0"/>
              <a:t>Langsamer Zyklus		Tag </a:t>
            </a:r>
            <a:r>
              <a:rPr lang="de-DE" sz="1600" dirty="0" err="1"/>
              <a:t>logging</a:t>
            </a:r>
            <a:r>
              <a:rPr lang="de-DE" sz="1600" dirty="0"/>
              <a:t> </a:t>
            </a:r>
            <a:r>
              <a:rPr lang="de-DE" sz="1600" dirty="0" err="1"/>
              <a:t>slow</a:t>
            </a:r>
            <a:r>
              <a:rPr lang="de-DE" sz="1600" dirty="0"/>
              <a:t>	</a:t>
            </a:r>
          </a:p>
          <a:p>
            <a:pPr lvl="3">
              <a:spcBef>
                <a:spcPts val="600"/>
              </a:spcBef>
            </a:pPr>
            <a:r>
              <a:rPr lang="de-DE" sz="1600" dirty="0"/>
              <a:t>Schneller Zyklus		Tag </a:t>
            </a:r>
            <a:r>
              <a:rPr lang="de-DE" sz="1600" dirty="0" err="1"/>
              <a:t>logging</a:t>
            </a:r>
            <a:r>
              <a:rPr lang="de-DE" sz="1600" dirty="0"/>
              <a:t> fast</a:t>
            </a:r>
          </a:p>
          <a:p>
            <a:pPr lvl="2">
              <a:spcBef>
                <a:spcPts val="600"/>
              </a:spcBef>
            </a:pPr>
            <a:r>
              <a:rPr lang="de-DE" sz="1600" dirty="0"/>
              <a:t>Meldungen/Ereignisse		Alarm </a:t>
            </a:r>
            <a:r>
              <a:rPr lang="de-DE" sz="1600" dirty="0" err="1"/>
              <a:t>logging</a:t>
            </a:r>
            <a:endParaRPr lang="de-DE" sz="1600" dirty="0"/>
          </a:p>
          <a:p>
            <a:pPr lvl="1">
              <a:spcBef>
                <a:spcPts val="600"/>
              </a:spcBef>
            </a:pPr>
            <a:endParaRPr lang="de-DE" sz="1600" dirty="0"/>
          </a:p>
          <a:p>
            <a:pPr lvl="1">
              <a:spcBef>
                <a:spcPts val="600"/>
              </a:spcBef>
            </a:pPr>
            <a:r>
              <a:rPr lang="de-DE" sz="1600" dirty="0"/>
              <a:t>Aufbau der Archive (Tag </a:t>
            </a:r>
            <a:r>
              <a:rPr lang="de-DE" sz="1600" dirty="0" err="1"/>
              <a:t>logging</a:t>
            </a:r>
            <a:r>
              <a:rPr lang="de-DE" sz="1600" dirty="0"/>
              <a:t> </a:t>
            </a:r>
            <a:r>
              <a:rPr lang="de-DE" sz="1600" dirty="0" err="1"/>
              <a:t>slow</a:t>
            </a:r>
            <a:r>
              <a:rPr lang="de-DE" sz="1600" dirty="0"/>
              <a:t>, Tag </a:t>
            </a:r>
            <a:r>
              <a:rPr lang="de-DE" sz="1600" dirty="0" err="1"/>
              <a:t>logging</a:t>
            </a:r>
            <a:r>
              <a:rPr lang="de-DE" sz="1600" dirty="0"/>
              <a:t> fast, Alarm </a:t>
            </a:r>
            <a:r>
              <a:rPr lang="de-DE" sz="1600" dirty="0" err="1"/>
              <a:t>logging</a:t>
            </a:r>
            <a:r>
              <a:rPr lang="de-DE" sz="1600" dirty="0"/>
              <a:t>)</a:t>
            </a:r>
          </a:p>
          <a:p>
            <a:pPr lvl="2">
              <a:spcBef>
                <a:spcPts val="600"/>
              </a:spcBef>
            </a:pPr>
            <a:r>
              <a:rPr lang="de-DE" sz="1600" dirty="0"/>
              <a:t>Umlaufarchiv bestehend aus Segmenten</a:t>
            </a:r>
          </a:p>
        </p:txBody>
      </p:sp>
      <p:cxnSp>
        <p:nvCxnSpPr>
          <p:cNvPr id="56325" name="Gerade Verbindung mit Pfeil 13"/>
          <p:cNvCxnSpPr>
            <a:cxnSpLocks noChangeShapeType="1"/>
          </p:cNvCxnSpPr>
          <p:nvPr/>
        </p:nvCxnSpPr>
        <p:spPr bwMode="auto">
          <a:xfrm>
            <a:off x="3118830" y="2754113"/>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6326" name="Gerade Verbindung mit Pfeil 13"/>
          <p:cNvCxnSpPr>
            <a:cxnSpLocks noChangeShapeType="1"/>
          </p:cNvCxnSpPr>
          <p:nvPr/>
        </p:nvCxnSpPr>
        <p:spPr bwMode="auto">
          <a:xfrm>
            <a:off x="3118830" y="3084313"/>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6327" name="Gerade Verbindung mit Pfeil 13"/>
          <p:cNvCxnSpPr>
            <a:cxnSpLocks noChangeShapeType="1"/>
          </p:cNvCxnSpPr>
          <p:nvPr/>
        </p:nvCxnSpPr>
        <p:spPr bwMode="auto">
          <a:xfrm>
            <a:off x="3118830" y="3430388"/>
            <a:ext cx="961467"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sp>
        <p:nvSpPr>
          <p:cNvPr id="10" name="Flussdiagramm: Magnetplattenspeicher 9"/>
          <p:cNvSpPr/>
          <p:nvPr/>
        </p:nvSpPr>
        <p:spPr bwMode="auto">
          <a:xfrm>
            <a:off x="8836025" y="2524659"/>
            <a:ext cx="1052422" cy="554284"/>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wrap="none" lIns="0" tIns="36000" rIns="0" bIns="0" anchor="ctr"/>
          <a:lstStyle/>
          <a:p>
            <a:pPr algn="ctr">
              <a:defRPr/>
            </a:pPr>
            <a:r>
              <a:rPr lang="de-DE" sz="800" dirty="0">
                <a:solidFill>
                  <a:schemeClr val="tx1"/>
                </a:solidFill>
              </a:rPr>
              <a:t>30 Byte/Wert</a:t>
            </a:r>
          </a:p>
        </p:txBody>
      </p:sp>
      <p:sp>
        <p:nvSpPr>
          <p:cNvPr id="13" name="Flussdiagramm: Magnetplattenspeicher 12"/>
          <p:cNvSpPr/>
          <p:nvPr/>
        </p:nvSpPr>
        <p:spPr bwMode="auto">
          <a:xfrm>
            <a:off x="8836025" y="3078943"/>
            <a:ext cx="1052422" cy="551842"/>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800" dirty="0">
                <a:solidFill>
                  <a:schemeClr val="tx1"/>
                </a:solidFill>
              </a:rPr>
              <a:t>max. 30 </a:t>
            </a:r>
            <a:br>
              <a:rPr lang="de-DE" sz="800" dirty="0">
                <a:solidFill>
                  <a:schemeClr val="tx1"/>
                </a:solidFill>
              </a:rPr>
            </a:br>
            <a:r>
              <a:rPr lang="de-DE" sz="800" dirty="0">
                <a:solidFill>
                  <a:schemeClr val="tx1"/>
                </a:solidFill>
              </a:rPr>
              <a:t>Byte/Wert</a:t>
            </a:r>
          </a:p>
        </p:txBody>
      </p:sp>
      <p:sp>
        <p:nvSpPr>
          <p:cNvPr id="14" name="Flussdiagramm: Magnetplattenspeicher 13"/>
          <p:cNvSpPr/>
          <p:nvPr/>
        </p:nvSpPr>
        <p:spPr bwMode="auto">
          <a:xfrm>
            <a:off x="8836025" y="3630783"/>
            <a:ext cx="1052422" cy="554283"/>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800" dirty="0">
                <a:solidFill>
                  <a:schemeClr val="tx1"/>
                </a:solidFill>
              </a:rPr>
              <a:t>200 bis 400 Byte/Meldung</a:t>
            </a:r>
          </a:p>
        </p:txBody>
      </p:sp>
      <p:sp>
        <p:nvSpPr>
          <p:cNvPr id="15" name="Plus 14"/>
          <p:cNvSpPr/>
          <p:nvPr/>
        </p:nvSpPr>
        <p:spPr bwMode="auto">
          <a:xfrm>
            <a:off x="9214507" y="2993480"/>
            <a:ext cx="285691" cy="261271"/>
          </a:xfrm>
          <a:prstGeom prst="mathPlus">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a:solidFill>
                <a:schemeClr val="tx1"/>
              </a:solidFill>
            </a:endParaRPr>
          </a:p>
        </p:txBody>
      </p:sp>
      <p:sp>
        <p:nvSpPr>
          <p:cNvPr id="16" name="Plus 15"/>
          <p:cNvSpPr/>
          <p:nvPr/>
        </p:nvSpPr>
        <p:spPr bwMode="auto">
          <a:xfrm>
            <a:off x="9214507" y="3579505"/>
            <a:ext cx="285691" cy="261271"/>
          </a:xfrm>
          <a:prstGeom prst="mathPlus">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a:solidFill>
                <a:schemeClr val="tx1"/>
              </a:solidFill>
            </a:endParaRPr>
          </a:p>
        </p:txBody>
      </p:sp>
      <p:sp>
        <p:nvSpPr>
          <p:cNvPr id="17" name="Gleich 16"/>
          <p:cNvSpPr/>
          <p:nvPr/>
        </p:nvSpPr>
        <p:spPr bwMode="auto">
          <a:xfrm>
            <a:off x="9969024" y="3254751"/>
            <a:ext cx="388249" cy="275920"/>
          </a:xfrm>
          <a:prstGeom prst="mathEqual">
            <a:avLst/>
          </a:prstGeom>
          <a:solidFill>
            <a:srgbClr val="4BB9B9"/>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dirty="0">
              <a:solidFill>
                <a:srgbClr val="50BED7"/>
              </a:solidFill>
            </a:endParaRPr>
          </a:p>
        </p:txBody>
      </p:sp>
      <p:sp>
        <p:nvSpPr>
          <p:cNvPr id="19" name="Flussdiagramm: Magnetplattenspeicher 18"/>
          <p:cNvSpPr/>
          <p:nvPr/>
        </p:nvSpPr>
        <p:spPr bwMode="auto">
          <a:xfrm>
            <a:off x="10542851" y="2524657"/>
            <a:ext cx="1052421" cy="1660409"/>
          </a:xfrm>
          <a:prstGeom prst="flowChartMagneticDisk">
            <a:avLst/>
          </a:prstGeom>
          <a:solidFill>
            <a:schemeClr val="bg2">
              <a:lumMod val="60000"/>
              <a:lumOff val="40000"/>
            </a:schemeClr>
          </a:solidFill>
          <a:ln w="9525" cap="flat" cmpd="sng" algn="ctr">
            <a:solidFill>
              <a:srgbClr val="FFFFFF"/>
            </a:solidFill>
            <a:prstDash val="solid"/>
            <a:round/>
            <a:headEnd type="none" w="med" len="med"/>
            <a:tailEnd type="none" w="med" len="med"/>
          </a:ln>
          <a:effectLst/>
        </p:spPr>
        <p:txBody>
          <a:bodyPr lIns="0" tIns="36000" rIns="0" bIns="0" anchor="ctr"/>
          <a:lstStyle/>
          <a:p>
            <a:pPr algn="ctr">
              <a:defRPr/>
            </a:pPr>
            <a:r>
              <a:rPr lang="de-DE" sz="800" dirty="0">
                <a:solidFill>
                  <a:schemeClr val="tx1"/>
                </a:solidFill>
              </a:rPr>
              <a:t>Speicherplatz auf </a:t>
            </a:r>
            <a:br>
              <a:rPr lang="de-DE" sz="800" dirty="0">
                <a:solidFill>
                  <a:schemeClr val="tx1"/>
                </a:solidFill>
              </a:rPr>
            </a:br>
            <a:r>
              <a:rPr lang="de-DE" sz="800" dirty="0">
                <a:solidFill>
                  <a:schemeClr val="tx1"/>
                </a:solidFill>
              </a:rPr>
              <a:t>dem OS-Server</a:t>
            </a:r>
          </a:p>
        </p:txBody>
      </p:sp>
      <p:sp>
        <p:nvSpPr>
          <p:cNvPr id="56335" name="Flussdiagramm: Magnetplattenspeicher 19"/>
          <p:cNvSpPr>
            <a:spLocks noChangeArrowheads="1"/>
          </p:cNvSpPr>
          <p:nvPr/>
        </p:nvSpPr>
        <p:spPr bwMode="auto">
          <a:xfrm>
            <a:off x="2808648" y="5039258"/>
            <a:ext cx="912758" cy="71438"/>
          </a:xfrm>
          <a:prstGeom prst="flowChartMagneticDisk">
            <a:avLst/>
          </a:prstGeom>
          <a:solidFill>
            <a:srgbClr val="F66E13"/>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6" name="Flussdiagramm: Magnetplattenspeicher 20"/>
          <p:cNvSpPr>
            <a:spLocks noChangeArrowheads="1"/>
          </p:cNvSpPr>
          <p:nvPr/>
        </p:nvSpPr>
        <p:spPr bwMode="auto">
          <a:xfrm>
            <a:off x="2808648" y="5147209"/>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7" name="Flussdiagramm: Magnetplattenspeicher 21"/>
          <p:cNvSpPr>
            <a:spLocks noChangeArrowheads="1"/>
          </p:cNvSpPr>
          <p:nvPr/>
        </p:nvSpPr>
        <p:spPr bwMode="auto">
          <a:xfrm>
            <a:off x="2808648" y="5256747"/>
            <a:ext cx="912758" cy="71437"/>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8" name="Flussdiagramm: Magnetplattenspeicher 29"/>
          <p:cNvSpPr>
            <a:spLocks noChangeArrowheads="1"/>
          </p:cNvSpPr>
          <p:nvPr/>
        </p:nvSpPr>
        <p:spPr bwMode="auto">
          <a:xfrm>
            <a:off x="2808648" y="5474233"/>
            <a:ext cx="912758" cy="71438"/>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39" name="Flussdiagramm: Magnetplattenspeicher 30"/>
          <p:cNvSpPr>
            <a:spLocks noChangeArrowheads="1"/>
          </p:cNvSpPr>
          <p:nvPr/>
        </p:nvSpPr>
        <p:spPr bwMode="auto">
          <a:xfrm>
            <a:off x="2808648" y="5364697"/>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40" name="Flussdiagramm: Magnetplattenspeicher 31"/>
          <p:cNvSpPr>
            <a:spLocks noChangeArrowheads="1"/>
          </p:cNvSpPr>
          <p:nvPr/>
        </p:nvSpPr>
        <p:spPr bwMode="auto">
          <a:xfrm>
            <a:off x="2808648" y="5582184"/>
            <a:ext cx="912758" cy="73025"/>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sp>
        <p:nvSpPr>
          <p:cNvPr id="56341" name="Flussdiagramm: Magnetplattenspeicher 32"/>
          <p:cNvSpPr>
            <a:spLocks noChangeArrowheads="1"/>
          </p:cNvSpPr>
          <p:nvPr/>
        </p:nvSpPr>
        <p:spPr bwMode="auto">
          <a:xfrm>
            <a:off x="2808648" y="5691722"/>
            <a:ext cx="912758" cy="71437"/>
          </a:xfrm>
          <a:prstGeom prst="flowChartMagneticDisk">
            <a:avLst/>
          </a:prstGeom>
          <a:solidFill>
            <a:srgbClr val="FFFFFF"/>
          </a:solidFill>
          <a:ln w="9525" algn="ctr">
            <a:solidFill>
              <a:srgbClr val="000000"/>
            </a:solidFill>
            <a:round/>
            <a:headEnd/>
            <a:tailEnd/>
          </a:ln>
        </p:spPr>
        <p:txBody>
          <a:bodyPr lIns="0" tIns="0" rIns="0" bIns="0" anchor="ctr">
            <a:noAutofit/>
          </a:bodyPr>
          <a:lstStyle/>
          <a:p>
            <a:pPr algn="ctr"/>
            <a:endParaRPr lang="de-DE" sz="800">
              <a:solidFill>
                <a:schemeClr val="dk1"/>
              </a:solidFill>
            </a:endParaRPr>
          </a:p>
        </p:txBody>
      </p:sp>
      <p:cxnSp>
        <p:nvCxnSpPr>
          <p:cNvPr id="56342" name="Gerade Verbindung 35"/>
          <p:cNvCxnSpPr>
            <a:cxnSpLocks noChangeShapeType="1"/>
          </p:cNvCxnSpPr>
          <p:nvPr/>
        </p:nvCxnSpPr>
        <p:spPr bwMode="auto">
          <a:xfrm>
            <a:off x="2808648" y="5074978"/>
            <a:ext cx="0" cy="6524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6343" name="Gerade Verbindung 36"/>
          <p:cNvCxnSpPr>
            <a:cxnSpLocks noChangeShapeType="1"/>
          </p:cNvCxnSpPr>
          <p:nvPr/>
        </p:nvCxnSpPr>
        <p:spPr bwMode="auto">
          <a:xfrm>
            <a:off x="3721406" y="5074978"/>
            <a:ext cx="0" cy="65246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56344" name="Gerade Verbindung mit Pfeil 13"/>
          <p:cNvCxnSpPr>
            <a:cxnSpLocks noChangeShapeType="1"/>
          </p:cNvCxnSpPr>
          <p:nvPr/>
        </p:nvCxnSpPr>
        <p:spPr bwMode="auto">
          <a:xfrm flipH="1" flipV="1">
            <a:off x="3795530" y="5082121"/>
            <a:ext cx="720041" cy="0"/>
          </a:xfrm>
          <a:prstGeom prst="straightConnector1">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cxnSp>
      <p:cxnSp>
        <p:nvCxnSpPr>
          <p:cNvPr id="56345" name="Gekrümmte Verbindung 43"/>
          <p:cNvCxnSpPr>
            <a:cxnSpLocks noChangeShapeType="1"/>
          </p:cNvCxnSpPr>
          <p:nvPr/>
        </p:nvCxnSpPr>
        <p:spPr bwMode="auto">
          <a:xfrm rot="16200000" flipH="1">
            <a:off x="2914983" y="5410993"/>
            <a:ext cx="700087" cy="16942"/>
          </a:xfrm>
          <a:prstGeom prst="curvedConnector5">
            <a:avLst>
              <a:gd name="adj1" fmla="val -32653"/>
              <a:gd name="adj2" fmla="val 4493748"/>
              <a:gd name="adj3" fmla="val 132653"/>
            </a:avLst>
          </a:prstGeom>
          <a:noFill/>
          <a:ln w="127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6346" name="Geschweifte Klammer rechts 48"/>
          <p:cNvSpPr>
            <a:spLocks/>
          </p:cNvSpPr>
          <p:nvPr/>
        </p:nvSpPr>
        <p:spPr bwMode="auto">
          <a:xfrm>
            <a:off x="4221199" y="5148797"/>
            <a:ext cx="144008" cy="649287"/>
          </a:xfrm>
          <a:prstGeom prst="rightBrace">
            <a:avLst>
              <a:gd name="adj1" fmla="val 8354"/>
              <a:gd name="adj2" fmla="val 50000"/>
            </a:avLst>
          </a:prstGeom>
          <a:solidFill>
            <a:srgbClr val="FFFFFF"/>
          </a:solidFill>
          <a:ln w="9525" algn="ctr">
            <a:solidFill>
              <a:srgbClr val="003399"/>
            </a:solidFill>
            <a:round/>
            <a:headEnd/>
            <a:tailEnd/>
          </a:ln>
        </p:spPr>
        <p:txBody>
          <a:bodyPr wrap="none" lIns="0" tIns="0" rIns="0" bIns="0">
            <a:noAutofit/>
          </a:bodyPr>
          <a:lstStyle/>
          <a:p>
            <a:endParaRPr lang="de-DE">
              <a:solidFill>
                <a:schemeClr val="dk1"/>
              </a:solidFill>
            </a:endParaRPr>
          </a:p>
        </p:txBody>
      </p:sp>
      <p:sp>
        <p:nvSpPr>
          <p:cNvPr id="56347" name="Textfeld 49"/>
          <p:cNvSpPr txBox="1">
            <a:spLocks noChangeArrowheads="1"/>
          </p:cNvSpPr>
          <p:nvPr/>
        </p:nvSpPr>
        <p:spPr bwMode="auto">
          <a:xfrm>
            <a:off x="4515570" y="5344058"/>
            <a:ext cx="36595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dirty="0">
                <a:solidFill>
                  <a:srgbClr val="000000"/>
                </a:solidFill>
              </a:rPr>
              <a:t>beschriebene Segmente</a:t>
            </a:r>
          </a:p>
        </p:txBody>
      </p:sp>
      <p:sp>
        <p:nvSpPr>
          <p:cNvPr id="56348" name="Textfeld 50"/>
          <p:cNvSpPr txBox="1">
            <a:spLocks noChangeArrowheads="1"/>
          </p:cNvSpPr>
          <p:nvPr/>
        </p:nvSpPr>
        <p:spPr bwMode="auto">
          <a:xfrm>
            <a:off x="4515570" y="4920197"/>
            <a:ext cx="365950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a:solidFill>
                  <a:srgbClr val="000000"/>
                </a:solidFill>
              </a:rPr>
              <a:t>aktuelles Segment</a:t>
            </a:r>
          </a:p>
        </p:txBody>
      </p:sp>
      <p:sp>
        <p:nvSpPr>
          <p:cNvPr id="29"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Archivierung auf dem OS-Server</a:t>
            </a:r>
          </a:p>
        </p:txBody>
      </p:sp>
    </p:spTree>
    <p:custDataLst>
      <p:tags r:id="rId1"/>
    </p:custDataLst>
    <p:extLst>
      <p:ext uri="{BB962C8B-B14F-4D97-AF65-F5344CB8AC3E}">
        <p14:creationId xmlns:p14="http://schemas.microsoft.com/office/powerpoint/2010/main" val="41195476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extLst>
              <p:ext uri="{D42A27DB-BD31-4B8C-83A1-F6EECF244321}">
                <p14:modId xmlns:p14="http://schemas.microsoft.com/office/powerpoint/2010/main" val="4183683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6" name="think-cell Folie" r:id="rId6" imgW="270" imgH="270" progId="TCLayout.ActiveDocument.1">
                  <p:embed/>
                </p:oleObj>
              </mc:Choice>
              <mc:Fallback>
                <p:oleObj name="think-cell Foli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Rechteck 12"/>
          <p:cNvSpPr/>
          <p:nvPr/>
        </p:nvSpPr>
        <p:spPr bwMode="auto">
          <a:xfrm>
            <a:off x="10285141" y="3170794"/>
            <a:ext cx="1351882" cy="864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57348"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P02-03 Archivierung und Trendreporting</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Kurzzeitarchivierung auf den OS-Servern</a:t>
            </a:r>
          </a:p>
          <a:p>
            <a:pPr lvl="1">
              <a:spcBef>
                <a:spcPts val="600"/>
              </a:spcBef>
            </a:pPr>
            <a:r>
              <a:rPr lang="de-DE" sz="1600" dirty="0"/>
              <a:t>Langzeitarchivierung auf einem Central Archive Server</a:t>
            </a:r>
          </a:p>
          <a:p>
            <a:pPr lvl="2">
              <a:spcBef>
                <a:spcPts val="600"/>
              </a:spcBef>
            </a:pPr>
            <a:r>
              <a:rPr lang="de-DE" sz="1600" dirty="0"/>
              <a:t>Prozesswerte			Archiv langsam</a:t>
            </a:r>
          </a:p>
          <a:p>
            <a:pPr marL="180975" lvl="2" indent="0">
              <a:spcBef>
                <a:spcPts val="600"/>
              </a:spcBef>
              <a:buNone/>
            </a:pPr>
            <a:r>
              <a:rPr lang="de-DE" sz="1600" dirty="0"/>
              <a:t>				Archiv schnell</a:t>
            </a:r>
          </a:p>
          <a:p>
            <a:pPr lvl="2">
              <a:spcBef>
                <a:spcPts val="600"/>
              </a:spcBef>
            </a:pPr>
            <a:r>
              <a:rPr lang="de-DE" sz="1600" dirty="0"/>
              <a:t>Meldungen/Ereignisse		Meldearchiv</a:t>
            </a:r>
          </a:p>
          <a:p>
            <a:pPr lvl="2">
              <a:spcBef>
                <a:spcPts val="600"/>
              </a:spcBef>
            </a:pPr>
            <a:r>
              <a:rPr lang="de-DE" sz="1600" dirty="0"/>
              <a:t>Batch-Reports, OS-Reports	Protokollarchiv</a:t>
            </a:r>
          </a:p>
          <a:p>
            <a:pPr lvl="2">
              <a:spcBef>
                <a:spcPts val="600"/>
              </a:spcBef>
            </a:pPr>
            <a:endParaRPr lang="de-DE" sz="1600" dirty="0"/>
          </a:p>
          <a:p>
            <a:pPr lvl="2">
              <a:spcBef>
                <a:spcPts val="600"/>
              </a:spcBef>
            </a:pPr>
            <a:endParaRPr lang="de-DE" sz="1600" dirty="0"/>
          </a:p>
          <a:p>
            <a:pPr lvl="1">
              <a:spcBef>
                <a:spcPts val="600"/>
              </a:spcBef>
            </a:pPr>
            <a:r>
              <a:rPr lang="de-DE" sz="1600" dirty="0"/>
              <a:t>Central Archive Server (CAS) sammelt die Daten zur Langzeitarchivierung </a:t>
            </a:r>
            <a:br>
              <a:rPr lang="de-DE" sz="1600" dirty="0"/>
            </a:br>
            <a:r>
              <a:rPr lang="de-DE" sz="1600" dirty="0"/>
              <a:t>von mehreren OS-Servern und Batch-Servern</a:t>
            </a:r>
          </a:p>
          <a:p>
            <a:pPr lvl="1">
              <a:spcBef>
                <a:spcPts val="600"/>
              </a:spcBef>
            </a:pPr>
            <a:r>
              <a:rPr lang="de-DE" sz="1600" dirty="0"/>
              <a:t>CAS kann zur Erhöhung der Datensicherheit redundant ausgelegt werden</a:t>
            </a:r>
          </a:p>
          <a:p>
            <a:pPr lvl="1">
              <a:spcBef>
                <a:spcPts val="600"/>
              </a:spcBef>
            </a:pPr>
            <a:r>
              <a:rPr lang="de-DE" sz="1600" dirty="0"/>
              <a:t>CAS hat keine Verbindung zum Automatisierungssystem</a:t>
            </a:r>
          </a:p>
          <a:p>
            <a:pPr>
              <a:spcBef>
                <a:spcPts val="600"/>
              </a:spcBef>
            </a:pPr>
            <a:endParaRPr lang="de-DE" sz="1600" dirty="0"/>
          </a:p>
        </p:txBody>
      </p:sp>
      <p:cxnSp>
        <p:nvCxnSpPr>
          <p:cNvPr id="57350" name="Gerade Verbindung mit Pfeil 13"/>
          <p:cNvCxnSpPr>
            <a:cxnSpLocks noChangeShapeType="1"/>
          </p:cNvCxnSpPr>
          <p:nvPr/>
        </p:nvCxnSpPr>
        <p:spPr bwMode="auto">
          <a:xfrm>
            <a:off x="3660575" y="2746297"/>
            <a:ext cx="478616"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7351" name="Gerade Verbindung mit Pfeil 13"/>
          <p:cNvCxnSpPr>
            <a:cxnSpLocks noChangeShapeType="1"/>
          </p:cNvCxnSpPr>
          <p:nvPr/>
        </p:nvCxnSpPr>
        <p:spPr bwMode="auto">
          <a:xfrm>
            <a:off x="3660575" y="3068559"/>
            <a:ext cx="478616"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7352" name="Gerade Verbindung mit Pfeil 13"/>
          <p:cNvCxnSpPr>
            <a:cxnSpLocks noChangeShapeType="1"/>
          </p:cNvCxnSpPr>
          <p:nvPr/>
        </p:nvCxnSpPr>
        <p:spPr bwMode="auto">
          <a:xfrm>
            <a:off x="3660575" y="3414634"/>
            <a:ext cx="478616"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cxnSp>
        <p:nvCxnSpPr>
          <p:cNvPr id="57353" name="Gerade Verbindung mit Pfeil 13"/>
          <p:cNvCxnSpPr>
            <a:cxnSpLocks noChangeShapeType="1"/>
          </p:cNvCxnSpPr>
          <p:nvPr/>
        </p:nvCxnSpPr>
        <p:spPr bwMode="auto">
          <a:xfrm>
            <a:off x="3660575" y="3770234"/>
            <a:ext cx="478616"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sp>
        <p:nvSpPr>
          <p:cNvPr id="10"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Kurz- und Langzeitarchivierung</a:t>
            </a:r>
          </a:p>
        </p:txBody>
      </p:sp>
      <p:cxnSp>
        <p:nvCxnSpPr>
          <p:cNvPr id="4" name="Gerade Verbindung 3"/>
          <p:cNvCxnSpPr/>
          <p:nvPr/>
        </p:nvCxnSpPr>
        <p:spPr bwMode="auto">
          <a:xfrm>
            <a:off x="7816568" y="3057408"/>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p:nvCxnSpPr>
        <p:spPr bwMode="auto">
          <a:xfrm>
            <a:off x="7816568" y="4109339"/>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 name="Gerade Verbindung 5"/>
          <p:cNvCxnSpPr/>
          <p:nvPr/>
        </p:nvCxnSpPr>
        <p:spPr bwMode="auto">
          <a:xfrm>
            <a:off x="7967243" y="3057408"/>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Gerade Verbindung 16"/>
          <p:cNvCxnSpPr/>
          <p:nvPr/>
        </p:nvCxnSpPr>
        <p:spPr bwMode="auto">
          <a:xfrm>
            <a:off x="8766414" y="3057408"/>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2291" name="Picture 3" descr="C:\arbeit\00_GJ_14_15\Janouskovcova\Siemens_BildDB_Lightbox_150714_23062\G_SY02_XX_00062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27720" y="3225754"/>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arbeit\00_GJ_14_15\Janouskovcova\Siemens_BildDB_Lightbox_150714_23062\G_SY02_XX_00062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0857" y="3392163"/>
            <a:ext cx="617470" cy="23267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Gerade Verbindung 20"/>
          <p:cNvCxnSpPr/>
          <p:nvPr/>
        </p:nvCxnSpPr>
        <p:spPr bwMode="auto">
          <a:xfrm>
            <a:off x="8317587" y="2751048"/>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2290" name="Picture 2" descr="C:\arbeit\00_GJ_14_15\Lorenz\Siemens_BildDB_Lightbox_150706_65735\G_SY02_XX_00892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8658" y="2157695"/>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22"/>
          <p:cNvCxnSpPr/>
          <p:nvPr/>
        </p:nvCxnSpPr>
        <p:spPr bwMode="auto">
          <a:xfrm>
            <a:off x="9122969" y="2751048"/>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4" name="Picture 2" descr="C:\arbeit\00_GJ_14_15\Lorenz\Siemens_BildDB_Lightbox_150706_65735\G_SY02_XX_00892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54040" y="2157695"/>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Gerade Verbindung 24"/>
          <p:cNvCxnSpPr/>
          <p:nvPr/>
        </p:nvCxnSpPr>
        <p:spPr bwMode="auto">
          <a:xfrm>
            <a:off x="9252896" y="3057408"/>
            <a:ext cx="0" cy="24907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25"/>
          <p:cNvCxnSpPr/>
          <p:nvPr/>
        </p:nvCxnSpPr>
        <p:spPr bwMode="auto">
          <a:xfrm>
            <a:off x="10052067" y="3057408"/>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7" name="Picture 3" descr="C:\arbeit\00_GJ_14_15\Janouskovcova\Siemens_BildDB_Lightbox_150714_23062\G_SY02_XX_00062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3373" y="3225754"/>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arbeit\00_GJ_14_15\Janouskovcova\Siemens_BildDB_Lightbox_150714_23062\G_SY02_XX_00062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26510" y="3392163"/>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8057418" y="3674473"/>
            <a:ext cx="658835" cy="307777"/>
          </a:xfrm>
          <a:prstGeom prst="rect">
            <a:avLst/>
          </a:prstGeom>
          <a:noFill/>
        </p:spPr>
        <p:txBody>
          <a:bodyPr wrap="none" lIns="0" tIns="0" rIns="0" bIns="0" rtlCol="0">
            <a:spAutoFit/>
          </a:bodyPr>
          <a:lstStyle/>
          <a:p>
            <a:pPr algn="l">
              <a:spcBef>
                <a:spcPts val="0"/>
              </a:spcBef>
            </a:pPr>
            <a:r>
              <a:rPr lang="de-DE" sz="1000" dirty="0">
                <a:solidFill>
                  <a:schemeClr val="tx1"/>
                </a:solidFill>
              </a:rPr>
              <a:t>OS Server</a:t>
            </a:r>
            <a:br>
              <a:rPr lang="de-DE" sz="1000" dirty="0">
                <a:solidFill>
                  <a:schemeClr val="tx1"/>
                </a:solidFill>
              </a:rPr>
            </a:br>
            <a:r>
              <a:rPr lang="de-DE" sz="1000" dirty="0">
                <a:solidFill>
                  <a:schemeClr val="tx1"/>
                </a:solidFill>
              </a:rPr>
              <a:t>(redundant)</a:t>
            </a:r>
          </a:p>
        </p:txBody>
      </p:sp>
      <p:cxnSp>
        <p:nvCxnSpPr>
          <p:cNvPr id="33" name="Gerade Verbindung 32"/>
          <p:cNvCxnSpPr/>
          <p:nvPr/>
        </p:nvCxnSpPr>
        <p:spPr bwMode="auto">
          <a:xfrm>
            <a:off x="10683969" y="3057408"/>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p:nvCxnSpPr>
        <p:spPr bwMode="auto">
          <a:xfrm>
            <a:off x="11323306" y="3057408"/>
            <a:ext cx="0" cy="25200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5" name="Picture 3" descr="C:\arbeit\00_GJ_14_15\Janouskovcova\Siemens_BildDB_Lightbox_150714_23062\G_SY02_XX_00062P.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849246" y="3225754"/>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arbeit\00_GJ_14_15\Janouskovcova\Siemens_BildDB_Lightbox_150714_23062\G_SY02_XX_00062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03739" y="3392163"/>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p:cNvSpPr txBox="1"/>
          <p:nvPr/>
        </p:nvSpPr>
        <p:spPr>
          <a:xfrm>
            <a:off x="9343526" y="3674473"/>
            <a:ext cx="745397" cy="307777"/>
          </a:xfrm>
          <a:prstGeom prst="rect">
            <a:avLst/>
          </a:prstGeom>
          <a:noFill/>
        </p:spPr>
        <p:txBody>
          <a:bodyPr wrap="none" lIns="0" tIns="0" rIns="0" bIns="0" rtlCol="0">
            <a:spAutoFit/>
          </a:bodyPr>
          <a:lstStyle/>
          <a:p>
            <a:pPr algn="l">
              <a:spcBef>
                <a:spcPts val="0"/>
              </a:spcBef>
            </a:pPr>
            <a:r>
              <a:rPr lang="de-DE" sz="1000" dirty="0">
                <a:solidFill>
                  <a:schemeClr val="tx1"/>
                </a:solidFill>
              </a:rPr>
              <a:t>Batch-Server</a:t>
            </a:r>
            <a:br>
              <a:rPr lang="de-DE" sz="1000" dirty="0">
                <a:solidFill>
                  <a:schemeClr val="tx1"/>
                </a:solidFill>
              </a:rPr>
            </a:br>
            <a:r>
              <a:rPr lang="de-DE" sz="1000" dirty="0">
                <a:solidFill>
                  <a:schemeClr val="tx1"/>
                </a:solidFill>
              </a:rPr>
              <a:t>(redundant)</a:t>
            </a:r>
          </a:p>
        </p:txBody>
      </p:sp>
      <p:sp>
        <p:nvSpPr>
          <p:cNvPr id="39" name="Textfeld 38"/>
          <p:cNvSpPr txBox="1"/>
          <p:nvPr/>
        </p:nvSpPr>
        <p:spPr>
          <a:xfrm>
            <a:off x="10403739" y="3674473"/>
            <a:ext cx="1096454" cy="307777"/>
          </a:xfrm>
          <a:prstGeom prst="rect">
            <a:avLst/>
          </a:prstGeom>
          <a:noFill/>
        </p:spPr>
        <p:txBody>
          <a:bodyPr wrap="none" lIns="0" tIns="0" rIns="0" bIns="0" rtlCol="0">
            <a:spAutoFit/>
          </a:bodyPr>
          <a:lstStyle/>
          <a:p>
            <a:pPr algn="l">
              <a:spcBef>
                <a:spcPts val="0"/>
              </a:spcBef>
            </a:pPr>
            <a:r>
              <a:rPr lang="de-DE" sz="1000" dirty="0">
                <a:solidFill>
                  <a:schemeClr val="tx1"/>
                </a:solidFill>
              </a:rPr>
              <a:t>Zentraler</a:t>
            </a:r>
            <a:br>
              <a:rPr lang="de-DE" sz="1000" dirty="0">
                <a:solidFill>
                  <a:schemeClr val="tx1"/>
                </a:solidFill>
              </a:rPr>
            </a:br>
            <a:r>
              <a:rPr lang="de-DE" sz="1000" dirty="0">
                <a:solidFill>
                  <a:schemeClr val="tx1"/>
                </a:solidFill>
              </a:rPr>
              <a:t>Archivserver (CAS)</a:t>
            </a:r>
          </a:p>
        </p:txBody>
      </p:sp>
      <p:sp>
        <p:nvSpPr>
          <p:cNvPr id="41" name="Textfeld 40"/>
          <p:cNvSpPr txBox="1"/>
          <p:nvPr/>
        </p:nvSpPr>
        <p:spPr>
          <a:xfrm>
            <a:off x="10445109" y="4700835"/>
            <a:ext cx="1029128" cy="307777"/>
          </a:xfrm>
          <a:prstGeom prst="rect">
            <a:avLst/>
          </a:prstGeom>
          <a:noFill/>
        </p:spPr>
        <p:txBody>
          <a:bodyPr wrap="none" lIns="0" tIns="0" rIns="0" bIns="0" rtlCol="0">
            <a:spAutoFit/>
          </a:bodyPr>
          <a:lstStyle/>
          <a:p>
            <a:pPr algn="l">
              <a:spcBef>
                <a:spcPts val="0"/>
              </a:spcBef>
            </a:pPr>
            <a:r>
              <a:rPr lang="de-DE" sz="1000" dirty="0">
                <a:solidFill>
                  <a:schemeClr val="tx1"/>
                </a:solidFill>
              </a:rPr>
              <a:t>Automatisierungs-</a:t>
            </a:r>
            <a:br>
              <a:rPr lang="de-DE" sz="1000" dirty="0">
                <a:solidFill>
                  <a:schemeClr val="tx1"/>
                </a:solidFill>
              </a:rPr>
            </a:br>
            <a:r>
              <a:rPr lang="de-DE" sz="1000" dirty="0" err="1">
                <a:solidFill>
                  <a:schemeClr val="tx1"/>
                </a:solidFill>
              </a:rPr>
              <a:t>systeme</a:t>
            </a:r>
            <a:endParaRPr lang="de-DE" sz="1000" dirty="0">
              <a:solidFill>
                <a:schemeClr val="tx1"/>
              </a:solidFill>
            </a:endParaRPr>
          </a:p>
        </p:txBody>
      </p:sp>
      <p:cxnSp>
        <p:nvCxnSpPr>
          <p:cNvPr id="42" name="Gerade Verbindung 41"/>
          <p:cNvCxnSpPr/>
          <p:nvPr/>
        </p:nvCxnSpPr>
        <p:spPr bwMode="auto">
          <a:xfrm>
            <a:off x="8020221" y="410933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Textfeld 42"/>
          <p:cNvSpPr txBox="1"/>
          <p:nvPr/>
        </p:nvSpPr>
        <p:spPr>
          <a:xfrm>
            <a:off x="10809838" y="2892299"/>
            <a:ext cx="703719" cy="153888"/>
          </a:xfrm>
          <a:prstGeom prst="rect">
            <a:avLst/>
          </a:prstGeom>
          <a:noFill/>
        </p:spPr>
        <p:txBody>
          <a:bodyPr wrap="none" lIns="0" tIns="0" rIns="0" bIns="0" rtlCol="0">
            <a:spAutoFit/>
          </a:bodyPr>
          <a:lstStyle/>
          <a:p>
            <a:pPr algn="r">
              <a:spcBef>
                <a:spcPts val="0"/>
              </a:spcBef>
            </a:pPr>
            <a:r>
              <a:rPr lang="de-DE" sz="1000" dirty="0">
                <a:solidFill>
                  <a:schemeClr val="tx1"/>
                </a:solidFill>
              </a:rPr>
              <a:t>Terminalbus</a:t>
            </a:r>
          </a:p>
        </p:txBody>
      </p:sp>
      <p:sp>
        <p:nvSpPr>
          <p:cNvPr id="15" name="Rechteck 14"/>
          <p:cNvSpPr/>
          <p:nvPr/>
        </p:nvSpPr>
        <p:spPr bwMode="auto">
          <a:xfrm>
            <a:off x="11556381" y="2934775"/>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sp>
        <p:nvSpPr>
          <p:cNvPr id="45" name="Textfeld 44"/>
          <p:cNvSpPr txBox="1"/>
          <p:nvPr/>
        </p:nvSpPr>
        <p:spPr>
          <a:xfrm>
            <a:off x="10841898" y="4123074"/>
            <a:ext cx="671659" cy="153888"/>
          </a:xfrm>
          <a:prstGeom prst="rect">
            <a:avLst/>
          </a:prstGeom>
          <a:noFill/>
        </p:spPr>
        <p:txBody>
          <a:bodyPr wrap="none" lIns="0" tIns="0" rIns="0" bIns="0" rtlCol="0">
            <a:spAutoFit/>
          </a:bodyPr>
          <a:lstStyle/>
          <a:p>
            <a:pPr algn="r">
              <a:spcBef>
                <a:spcPts val="0"/>
              </a:spcBef>
            </a:pPr>
            <a:r>
              <a:rPr lang="de-DE" sz="1000" dirty="0">
                <a:solidFill>
                  <a:schemeClr val="tx1"/>
                </a:solidFill>
              </a:rPr>
              <a:t>Anlagenbus</a:t>
            </a:r>
          </a:p>
        </p:txBody>
      </p:sp>
      <p:sp>
        <p:nvSpPr>
          <p:cNvPr id="46" name="Rechteck 45"/>
          <p:cNvSpPr/>
          <p:nvPr/>
        </p:nvSpPr>
        <p:spPr bwMode="auto">
          <a:xfrm>
            <a:off x="11556381" y="4165550"/>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b="1" dirty="0" err="1">
              <a:solidFill>
                <a:schemeClr val="tx1"/>
              </a:solidFill>
            </a:endParaRPr>
          </a:p>
        </p:txBody>
      </p:sp>
      <p:pic>
        <p:nvPicPr>
          <p:cNvPr id="47" name="Picture 3"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7546" y="4242476"/>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Gerade Verbindung 48"/>
          <p:cNvCxnSpPr/>
          <p:nvPr/>
        </p:nvCxnSpPr>
        <p:spPr bwMode="auto">
          <a:xfrm>
            <a:off x="8680000" y="410933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0" name="Picture 3"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67325" y="4242476"/>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Gerade Verbindung 50"/>
          <p:cNvCxnSpPr/>
          <p:nvPr/>
        </p:nvCxnSpPr>
        <p:spPr bwMode="auto">
          <a:xfrm>
            <a:off x="9345340" y="410933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2" name="Picture 3"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32665" y="4242476"/>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Gerade Verbindung 52"/>
          <p:cNvCxnSpPr/>
          <p:nvPr/>
        </p:nvCxnSpPr>
        <p:spPr bwMode="auto">
          <a:xfrm>
            <a:off x="10002509" y="4109339"/>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4" name="Picture 3" descr="C:\arbeit\00_GJ_14_15\Janouskovcova\G_SY02_XX_00036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89834" y="4242476"/>
            <a:ext cx="598178" cy="762564"/>
          </a:xfrm>
          <a:prstGeom prst="rect">
            <a:avLst/>
          </a:prstGeom>
          <a:noFill/>
          <a:extLst>
            <a:ext uri="{909E8E84-426E-40DD-AFC4-6F175D3DCCD1}">
              <a14:hiddenFill xmlns:a14="http://schemas.microsoft.com/office/drawing/2010/main">
                <a:solidFill>
                  <a:srgbClr val="FFFFFF"/>
                </a:solidFill>
              </a14:hiddenFill>
            </a:ext>
          </a:extLst>
        </p:spPr>
      </p:pic>
      <p:sp>
        <p:nvSpPr>
          <p:cNvPr id="55" name="Textfeld 54"/>
          <p:cNvSpPr txBox="1"/>
          <p:nvPr/>
        </p:nvSpPr>
        <p:spPr>
          <a:xfrm>
            <a:off x="8374627" y="1951709"/>
            <a:ext cx="610745" cy="153888"/>
          </a:xfrm>
          <a:prstGeom prst="rect">
            <a:avLst/>
          </a:prstGeom>
          <a:noFill/>
        </p:spPr>
        <p:txBody>
          <a:bodyPr wrap="none" lIns="0" tIns="0" rIns="0" bIns="0" rtlCol="0">
            <a:spAutoFit/>
          </a:bodyPr>
          <a:lstStyle/>
          <a:p>
            <a:pPr algn="r">
              <a:spcBef>
                <a:spcPts val="0"/>
              </a:spcBef>
            </a:pPr>
            <a:r>
              <a:rPr lang="de-DE" sz="1000" dirty="0">
                <a:solidFill>
                  <a:schemeClr val="tx1"/>
                </a:solidFill>
              </a:rPr>
              <a:t>OS Clients</a:t>
            </a:r>
          </a:p>
        </p:txBody>
      </p:sp>
    </p:spTree>
    <p:custDataLst>
      <p:tags r:id="rId2"/>
    </p:custDataLst>
    <p:extLst>
      <p:ext uri="{BB962C8B-B14F-4D97-AF65-F5344CB8AC3E}">
        <p14:creationId xmlns:p14="http://schemas.microsoft.com/office/powerpoint/2010/main" val="21653092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8"/>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Modul 2 P02-03 Archivierung und Trendreporting</a:t>
            </a:r>
          </a:p>
        </p:txBody>
      </p:sp>
      <p:sp>
        <p:nvSpPr>
          <p:cNvPr id="2" name="Inhaltsplatzhalter 1"/>
          <p:cNvSpPr>
            <a:spLocks noGrp="1"/>
          </p:cNvSpPr>
          <p:nvPr>
            <p:ph idx="1"/>
          </p:nvPr>
        </p:nvSpPr>
        <p:spPr>
          <a:xfrm>
            <a:off x="627063" y="1922996"/>
            <a:ext cx="11080540" cy="4278312"/>
          </a:xfrm>
        </p:spPr>
        <p:txBody>
          <a:bodyPr/>
          <a:lstStyle/>
          <a:p>
            <a:pPr lvl="1">
              <a:spcBef>
                <a:spcPts val="600"/>
              </a:spcBef>
            </a:pPr>
            <a:r>
              <a:rPr lang="de-DE" sz="1600" dirty="0"/>
              <a:t>Trendreporting = Darstellung von Prozesswerten in Kurven </a:t>
            </a:r>
            <a:br>
              <a:rPr lang="de-DE" sz="1600" dirty="0"/>
            </a:br>
            <a:r>
              <a:rPr lang="de-DE" sz="1600" dirty="0"/>
              <a:t>(d.h. graphische Darstellung des Prozesswertes in Abhängigkeit </a:t>
            </a:r>
            <a:br>
              <a:rPr lang="de-DE" sz="1600" dirty="0"/>
            </a:br>
            <a:r>
              <a:rPr lang="de-DE" sz="1600" dirty="0"/>
              <a:t>von der Zeit)</a:t>
            </a:r>
          </a:p>
          <a:p>
            <a:pPr lvl="1">
              <a:spcBef>
                <a:spcPts val="600"/>
              </a:spcBef>
            </a:pPr>
            <a:r>
              <a:rPr lang="de-DE" sz="1600" dirty="0"/>
              <a:t>Darstellungsmöglichkeiten bei PCS 7</a:t>
            </a:r>
          </a:p>
          <a:p>
            <a:pPr lvl="2">
              <a:spcBef>
                <a:spcPts val="600"/>
              </a:spcBef>
            </a:pPr>
            <a:r>
              <a:rPr lang="de-DE" sz="1600" dirty="0"/>
              <a:t>Kurvengruppen</a:t>
            </a:r>
          </a:p>
          <a:p>
            <a:pPr lvl="2">
              <a:spcBef>
                <a:spcPts val="600"/>
              </a:spcBef>
            </a:pPr>
            <a:r>
              <a:rPr lang="de-DE" sz="1600" dirty="0"/>
              <a:t>Online Trend </a:t>
            </a:r>
            <a:r>
              <a:rPr lang="de-DE" sz="1600" dirty="0" err="1"/>
              <a:t>Control</a:t>
            </a:r>
            <a:endParaRPr lang="de-DE" sz="1600" dirty="0"/>
          </a:p>
          <a:p>
            <a:pPr lvl="2">
              <a:spcBef>
                <a:spcPts val="600"/>
              </a:spcBef>
            </a:pPr>
            <a:r>
              <a:rPr lang="de-DE" sz="1600" dirty="0"/>
              <a:t>Online </a:t>
            </a:r>
            <a:r>
              <a:rPr lang="de-DE" sz="1600" dirty="0" err="1"/>
              <a:t>Function</a:t>
            </a:r>
            <a:r>
              <a:rPr lang="de-DE" sz="1600" dirty="0"/>
              <a:t> </a:t>
            </a:r>
            <a:r>
              <a:rPr lang="de-DE" sz="1600" dirty="0" err="1"/>
              <a:t>Control</a:t>
            </a:r>
            <a:r>
              <a:rPr lang="de-DE" sz="1600" dirty="0"/>
              <a:t> </a:t>
            </a:r>
            <a:br>
              <a:rPr lang="de-DE" sz="1600" dirty="0"/>
            </a:br>
            <a:r>
              <a:rPr lang="de-DE" sz="1600" dirty="0"/>
              <a:t>(entspricht nicht der Definition von Kurven, stellt aber</a:t>
            </a:r>
            <a:br>
              <a:rPr lang="de-DE" sz="1600" dirty="0"/>
            </a:br>
            <a:r>
              <a:rPr lang="de-DE" sz="1600" dirty="0"/>
              <a:t>Prozesswerte in Abhängigkeit anderer Prozesswerte dar)</a:t>
            </a:r>
          </a:p>
          <a:p>
            <a:pPr lvl="1">
              <a:spcBef>
                <a:spcPts val="600"/>
              </a:spcBef>
            </a:pPr>
            <a:r>
              <a:rPr lang="de-DE" sz="1600" dirty="0"/>
              <a:t>Darstellung von Archivvariablen erfolgt über Zugriff auf die Archive des OS-Servers</a:t>
            </a:r>
          </a:p>
          <a:p>
            <a:pPr lvl="1">
              <a:spcBef>
                <a:spcPts val="600"/>
              </a:spcBef>
            </a:pPr>
            <a:r>
              <a:rPr lang="de-DE" sz="1600" dirty="0"/>
              <a:t>Darstellung von Onlinevariablen erfolgt über eine Zwischenspeicherung der aktuellen Prozesswerte</a:t>
            </a:r>
          </a:p>
          <a:p>
            <a:pPr lvl="2">
              <a:spcBef>
                <a:spcPts val="600"/>
              </a:spcBef>
            </a:pPr>
            <a:r>
              <a:rPr lang="de-DE" sz="1600" dirty="0"/>
              <a:t>Sinnvoll bei Prozesswerten, die nicht archiviert werden</a:t>
            </a:r>
          </a:p>
          <a:p>
            <a:pPr lvl="2">
              <a:spcBef>
                <a:spcPts val="600"/>
              </a:spcBef>
            </a:pPr>
            <a:r>
              <a:rPr lang="de-DE" sz="1600" dirty="0"/>
              <a:t>Zwischenspeicherung erfolgt nur solange wie die Darstellung angezeigt wird</a:t>
            </a:r>
          </a:p>
          <a:p>
            <a:pPr>
              <a:spcBef>
                <a:spcPts val="600"/>
              </a:spcBef>
            </a:pPr>
            <a:endParaRPr lang="de-DE" sz="1600" dirty="0"/>
          </a:p>
        </p:txBody>
      </p:sp>
      <p:pic>
        <p:nvPicPr>
          <p:cNvPr id="58373" name="Grafik 4" descr="0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9920" y="1932644"/>
            <a:ext cx="4735830" cy="25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4" name="Gerade Verbindung mit Pfeil 13"/>
          <p:cNvCxnSpPr>
            <a:cxnSpLocks noChangeShapeType="1"/>
          </p:cNvCxnSpPr>
          <p:nvPr/>
        </p:nvCxnSpPr>
        <p:spPr bwMode="auto">
          <a:xfrm>
            <a:off x="2946840" y="3632367"/>
            <a:ext cx="4033080" cy="0"/>
          </a:xfrm>
          <a:prstGeom prst="straightConnector1">
            <a:avLst/>
          </a:prstGeom>
          <a:noFill/>
          <a:ln w="28575">
            <a:solidFill>
              <a:srgbClr val="EB780A"/>
            </a:solidFill>
            <a:round/>
            <a:headEnd/>
            <a:tailEnd type="arrow" w="med" len="med"/>
          </a:ln>
          <a:extLst>
            <a:ext uri="{909E8E84-426E-40DD-AFC4-6F175D3DCCD1}">
              <a14:hiddenFill xmlns:a14="http://schemas.microsoft.com/office/drawing/2010/main">
                <a:noFill/>
              </a14:hiddenFill>
            </a:ext>
          </a:extLst>
        </p:spPr>
      </p:cxnSp>
      <p:sp>
        <p:nvSpPr>
          <p:cNvPr id="7"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Trendreporting</a:t>
            </a:r>
          </a:p>
        </p:txBody>
      </p:sp>
    </p:spTree>
    <p:custDataLst>
      <p:tags r:id="rId1"/>
    </p:custDataLst>
    <p:extLst>
      <p:ext uri="{BB962C8B-B14F-4D97-AF65-F5344CB8AC3E}">
        <p14:creationId xmlns:p14="http://schemas.microsoft.com/office/powerpoint/2010/main" val="697157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6"/>
          <p:cNvSpPr>
            <a:spLocks noGrp="1" noChangeArrowheads="1"/>
          </p:cNvSpPr>
          <p:nvPr>
            <p:ph type="title"/>
          </p:nvPr>
        </p:nvSpPr>
        <p:spPr/>
        <p:txBody>
          <a:bodyPr/>
          <a:lstStyle/>
          <a:p>
            <a:r>
              <a:rPr lang="de-DE" dirty="0"/>
              <a:t>PCS 7 Lern-/Lehrunterlagen</a:t>
            </a:r>
            <a:br>
              <a:rPr lang="de-DE" dirty="0"/>
            </a:br>
            <a:r>
              <a:rPr lang="de-DE" b="0" dirty="0"/>
              <a:t>Modul 1 P01-01 Prozessbeschreibung</a:t>
            </a:r>
          </a:p>
        </p:txBody>
      </p:sp>
      <p:sp>
        <p:nvSpPr>
          <p:cNvPr id="23" name="Rectangle 10"/>
          <p:cNvSpPr>
            <a:spLocks noChangeArrowheads="1"/>
          </p:cNvSpPr>
          <p:nvPr/>
        </p:nvSpPr>
        <p:spPr bwMode="auto">
          <a:xfrm>
            <a:off x="626400" y="1450999"/>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R&amp;I Fließbild der Laboranlage</a:t>
            </a:r>
          </a:p>
        </p:txBody>
      </p:sp>
      <p:pic>
        <p:nvPicPr>
          <p:cNvPr id="25" name="Grafik 22" descr="P01-01_fig_PID.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9915" y="2130449"/>
            <a:ext cx="8125881"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llipse 16"/>
          <p:cNvSpPr>
            <a:spLocks noChangeArrowheads="1"/>
          </p:cNvSpPr>
          <p:nvPr/>
        </p:nvSpPr>
        <p:spPr bwMode="auto">
          <a:xfrm>
            <a:off x="3635918" y="2197124"/>
            <a:ext cx="2486261" cy="35210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7" name="Ellipse 17"/>
          <p:cNvSpPr>
            <a:spLocks noChangeArrowheads="1"/>
          </p:cNvSpPr>
          <p:nvPr/>
        </p:nvSpPr>
        <p:spPr bwMode="auto">
          <a:xfrm>
            <a:off x="6850692" y="2667025"/>
            <a:ext cx="1899638" cy="289242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8" name="Ellipse 18"/>
          <p:cNvSpPr>
            <a:spLocks noChangeArrowheads="1"/>
          </p:cNvSpPr>
          <p:nvPr/>
        </p:nvSpPr>
        <p:spPr bwMode="auto">
          <a:xfrm>
            <a:off x="8680444" y="2676550"/>
            <a:ext cx="1734452" cy="3217863"/>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29" name="Ellipse 19"/>
          <p:cNvSpPr>
            <a:spLocks noChangeArrowheads="1"/>
          </p:cNvSpPr>
          <p:nvPr/>
        </p:nvSpPr>
        <p:spPr bwMode="auto">
          <a:xfrm>
            <a:off x="10355599" y="3881462"/>
            <a:ext cx="1372314" cy="9525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pic>
        <p:nvPicPr>
          <p:cNvPr id="30" name="Grafik 7" descr="Anlage#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567" y="2133624"/>
            <a:ext cx="283145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Gerade Verbindung mit Pfeil 12"/>
          <p:cNvCxnSpPr>
            <a:cxnSpLocks noChangeShapeType="1"/>
            <a:stCxn id="36" idx="6"/>
            <a:endCxn id="27" idx="1"/>
          </p:cNvCxnSpPr>
          <p:nvPr/>
        </p:nvCxnSpPr>
        <p:spPr bwMode="auto">
          <a:xfrm flipV="1">
            <a:off x="2765514" y="3090888"/>
            <a:ext cx="4362604" cy="1138237"/>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2" name="Gerade Verbindung mit Pfeil 20"/>
          <p:cNvCxnSpPr>
            <a:cxnSpLocks noChangeShapeType="1"/>
            <a:stCxn id="35" idx="7"/>
            <a:endCxn id="28" idx="2"/>
          </p:cNvCxnSpPr>
          <p:nvPr/>
        </p:nvCxnSpPr>
        <p:spPr bwMode="auto">
          <a:xfrm rot="5400000" flipH="1" flipV="1">
            <a:off x="5224977" y="1607096"/>
            <a:ext cx="777875" cy="6133059"/>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3" name="Gerade Verbindung mit Pfeil 37"/>
          <p:cNvCxnSpPr>
            <a:cxnSpLocks noChangeShapeType="1"/>
            <a:stCxn id="34" idx="6"/>
            <a:endCxn id="29" idx="3"/>
          </p:cNvCxnSpPr>
          <p:nvPr/>
        </p:nvCxnSpPr>
        <p:spPr bwMode="auto">
          <a:xfrm flipV="1">
            <a:off x="3392374" y="4694262"/>
            <a:ext cx="7164414" cy="836612"/>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34" name="Ellipse 44"/>
          <p:cNvSpPr>
            <a:spLocks noChangeArrowheads="1"/>
          </p:cNvSpPr>
          <p:nvPr/>
        </p:nvSpPr>
        <p:spPr bwMode="auto">
          <a:xfrm>
            <a:off x="2511382" y="5168924"/>
            <a:ext cx="880992" cy="7239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5" name="Ellipse 46"/>
          <p:cNvSpPr>
            <a:spLocks noChangeArrowheads="1"/>
          </p:cNvSpPr>
          <p:nvPr/>
        </p:nvSpPr>
        <p:spPr bwMode="auto">
          <a:xfrm>
            <a:off x="986588" y="4940324"/>
            <a:ext cx="1829753" cy="838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6" name="Ellipse 53"/>
          <p:cNvSpPr>
            <a:spLocks noChangeArrowheads="1"/>
          </p:cNvSpPr>
          <p:nvPr/>
        </p:nvSpPr>
        <p:spPr bwMode="auto">
          <a:xfrm>
            <a:off x="935761" y="3810024"/>
            <a:ext cx="1829753"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7" name="Ellipse 56"/>
          <p:cNvSpPr>
            <a:spLocks noChangeArrowheads="1"/>
          </p:cNvSpPr>
          <p:nvPr/>
        </p:nvSpPr>
        <p:spPr bwMode="auto">
          <a:xfrm>
            <a:off x="681629" y="2260624"/>
            <a:ext cx="2727687"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de-DE"/>
          </a:p>
        </p:txBody>
      </p:sp>
      <p:sp>
        <p:nvSpPr>
          <p:cNvPr id="38" name="Textfeld 58"/>
          <p:cNvSpPr txBox="1">
            <a:spLocks noChangeArrowheads="1"/>
          </p:cNvSpPr>
          <p:nvPr/>
        </p:nvSpPr>
        <p:spPr bwMode="auto">
          <a:xfrm>
            <a:off x="3873108" y="5665813"/>
            <a:ext cx="1596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Eduktspeicher</a:t>
            </a:r>
          </a:p>
        </p:txBody>
      </p:sp>
      <p:sp>
        <p:nvSpPr>
          <p:cNvPr id="39" name="Textfeld 59"/>
          <p:cNvSpPr txBox="1">
            <a:spLocks noChangeArrowheads="1"/>
          </p:cNvSpPr>
          <p:nvPr/>
        </p:nvSpPr>
        <p:spPr bwMode="auto">
          <a:xfrm>
            <a:off x="7045527" y="5514999"/>
            <a:ext cx="1186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Reaktoren</a:t>
            </a:r>
          </a:p>
        </p:txBody>
      </p:sp>
      <p:sp>
        <p:nvSpPr>
          <p:cNvPr id="40" name="Textfeld 60"/>
          <p:cNvSpPr txBox="1">
            <a:spLocks noChangeArrowheads="1"/>
          </p:cNvSpPr>
          <p:nvPr/>
        </p:nvSpPr>
        <p:spPr bwMode="auto">
          <a:xfrm>
            <a:off x="10522903" y="3600474"/>
            <a:ext cx="867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Spülen</a:t>
            </a:r>
          </a:p>
        </p:txBody>
      </p:sp>
      <p:sp>
        <p:nvSpPr>
          <p:cNvPr id="41" name="Textfeld 61"/>
          <p:cNvSpPr txBox="1">
            <a:spLocks noChangeArrowheads="1"/>
          </p:cNvSpPr>
          <p:nvPr/>
        </p:nvSpPr>
        <p:spPr bwMode="auto">
          <a:xfrm>
            <a:off x="9394132" y="2400324"/>
            <a:ext cx="1802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de-DE" sz="1600" b="1" dirty="0">
                <a:solidFill>
                  <a:schemeClr val="hlink"/>
                </a:solidFill>
              </a:rPr>
              <a:t>Produktspeicher</a:t>
            </a:r>
          </a:p>
        </p:txBody>
      </p:sp>
      <p:cxnSp>
        <p:nvCxnSpPr>
          <p:cNvPr id="42" name="Gerade Verbindung mit Pfeil 13"/>
          <p:cNvCxnSpPr>
            <a:cxnSpLocks noChangeShapeType="1"/>
            <a:stCxn id="37" idx="6"/>
            <a:endCxn id="26" idx="1"/>
          </p:cNvCxnSpPr>
          <p:nvPr/>
        </p:nvCxnSpPr>
        <p:spPr bwMode="auto">
          <a:xfrm>
            <a:off x="3409317" y="2679724"/>
            <a:ext cx="590858" cy="33338"/>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0684584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Nutzen</a:t>
            </a:r>
          </a:p>
        </p:txBody>
      </p:sp>
      <p:sp>
        <p:nvSpPr>
          <p:cNvPr id="59395" name="Rectangle 7"/>
          <p:cNvSpPr>
            <a:spLocks noGrp="1" noChangeArrowheads="1"/>
          </p:cNvSpPr>
          <p:nvPr>
            <p:ph idx="1"/>
          </p:nvPr>
        </p:nvSpPr>
        <p:spPr>
          <a:xfrm>
            <a:off x="627062" y="1448333"/>
            <a:ext cx="11088687" cy="4752975"/>
          </a:xfrm>
        </p:spPr>
        <p:txBody>
          <a:bodyPr/>
          <a:lstStyle/>
          <a:p>
            <a:r>
              <a:rPr lang="de-DE" dirty="0"/>
              <a:t>Theoretische und praktische Einführung in das prozessleittechnische Engineering einer verfahrenstechnischen Anlage – allgemein und mit PCS 7 auf Hochschulniveau</a:t>
            </a:r>
          </a:p>
          <a:p>
            <a:endParaRPr lang="de-DE" dirty="0"/>
          </a:p>
          <a:p>
            <a:r>
              <a:rPr lang="de-DE" dirty="0"/>
              <a:t>Geführte Realisierung anhand der vorliegenden Projekte oder Umsetzung eigener Entwürfe möglich</a:t>
            </a:r>
          </a:p>
          <a:p>
            <a:endParaRPr lang="de-DE" dirty="0"/>
          </a:p>
          <a:p>
            <a:r>
              <a:rPr lang="de-DE" dirty="0"/>
              <a:t>Test der Realisierung an einer simulierten Anlage</a:t>
            </a:r>
          </a:p>
          <a:p>
            <a:endParaRPr lang="de-DE" dirty="0"/>
          </a:p>
        </p:txBody>
      </p:sp>
    </p:spTree>
    <p:custDataLst>
      <p:tags r:id="rId1"/>
    </p:custDataLst>
    <p:extLst>
      <p:ext uri="{BB962C8B-B14F-4D97-AF65-F5344CB8AC3E}">
        <p14:creationId xmlns:p14="http://schemas.microsoft.com/office/powerpoint/2010/main" val="4042264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a:xfrm>
            <a:off x="0" y="0"/>
            <a:ext cx="12198350" cy="1268413"/>
          </a:xfrm>
        </p:spPr>
        <p:txBody>
          <a:bodyPr/>
          <a:lstStyle/>
          <a:p>
            <a:r>
              <a:rPr lang="de-DE" dirty="0"/>
              <a:t>PCS 7 Lern-/Lehrunterlagen </a:t>
            </a:r>
            <a:br>
              <a:rPr lang="de-DE" dirty="0"/>
            </a:br>
            <a:r>
              <a:rPr lang="de-DE" b="0" dirty="0"/>
              <a:t>Ausblick</a:t>
            </a:r>
          </a:p>
        </p:txBody>
      </p:sp>
      <p:sp>
        <p:nvSpPr>
          <p:cNvPr id="60419" name="Rectangle 6"/>
          <p:cNvSpPr>
            <a:spLocks noGrp="1" noChangeArrowheads="1"/>
          </p:cNvSpPr>
          <p:nvPr>
            <p:ph idx="1"/>
          </p:nvPr>
        </p:nvSpPr>
        <p:spPr>
          <a:xfrm>
            <a:off x="627062" y="1448333"/>
            <a:ext cx="11088687" cy="4752975"/>
          </a:xfrm>
        </p:spPr>
        <p:txBody>
          <a:bodyPr/>
          <a:lstStyle/>
          <a:p>
            <a:pPr>
              <a:spcBef>
                <a:spcPts val="600"/>
              </a:spcBef>
            </a:pPr>
            <a:r>
              <a:rPr lang="de-DE" dirty="0"/>
              <a:t>Einsatz der Unterlagen in der Lehre</a:t>
            </a:r>
          </a:p>
          <a:p>
            <a:pPr lvl="1">
              <a:spcBef>
                <a:spcPts val="600"/>
              </a:spcBef>
            </a:pPr>
            <a:r>
              <a:rPr lang="de-DE" dirty="0"/>
              <a:t>Als Vorlesung (= Theorie) mit Übung (= Übungsaufgaben) zum Entwurf einer Lösung und zur Implementierung des Entwurfes in SIMATIC PCS 7</a:t>
            </a:r>
          </a:p>
          <a:p>
            <a:pPr lvl="1">
              <a:spcBef>
                <a:spcPts val="600"/>
              </a:spcBef>
            </a:pPr>
            <a:r>
              <a:rPr lang="de-DE" dirty="0"/>
              <a:t>Als Praktikum (= Übungsaufgaben) zum Entwurf einer Lösung und zur Implementierung </a:t>
            </a:r>
            <a:br>
              <a:rPr lang="de-DE" dirty="0"/>
            </a:br>
            <a:r>
              <a:rPr lang="de-DE" dirty="0"/>
              <a:t>des Entwurfes in SIMATIC PCS 7</a:t>
            </a:r>
          </a:p>
          <a:p>
            <a:pPr marL="1588" lvl="1" indent="0">
              <a:spcBef>
                <a:spcPts val="600"/>
              </a:spcBef>
              <a:buNone/>
            </a:pPr>
            <a:r>
              <a:rPr lang="de-DE" dirty="0"/>
              <a:t>oder</a:t>
            </a:r>
          </a:p>
          <a:p>
            <a:pPr lvl="1">
              <a:spcBef>
                <a:spcPts val="600"/>
              </a:spcBef>
            </a:pPr>
            <a:r>
              <a:rPr lang="de-DE" dirty="0"/>
              <a:t>Zum Selbststudium – um Projekte mit SIMATIC PCS 7 realisieren zu können</a:t>
            </a:r>
          </a:p>
        </p:txBody>
      </p:sp>
    </p:spTree>
    <p:custDataLst>
      <p:tags r:id="rId1"/>
    </p:custDataLst>
    <p:extLst>
      <p:ext uri="{BB962C8B-B14F-4D97-AF65-F5344CB8AC3E}">
        <p14:creationId xmlns:p14="http://schemas.microsoft.com/office/powerpoint/2010/main" val="2478405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dtText Placeholder 7 Id8"/>
          <p:cNvSpPr>
            <a:spLocks noGrp="1"/>
          </p:cNvSpPr>
          <p:nvPr>
            <p:ph type="body" sz="quarter" idx="14"/>
            <p:custDataLst>
              <p:tags r:id="rId2"/>
            </p:custDataLst>
          </p:nvPr>
        </p:nvSpPr>
        <p:spPr>
          <a:xfrm>
            <a:off x="4658996" y="1440000"/>
            <a:ext cx="7539354" cy="4752000"/>
          </a:xfrm>
        </p:spPr>
        <p:txBody>
          <a:bodyPr/>
          <a:lstStyle/>
          <a:p>
            <a:r>
              <a:rPr lang="de-DE" sz="2800" b="1" dirty="0">
                <a:solidFill>
                  <a:srgbClr val="00646E"/>
                </a:solidFill>
              </a:rPr>
              <a:t>S</a:t>
            </a:r>
            <a:r>
              <a:rPr lang="de-DE" dirty="0"/>
              <a:t>iemens Automation </a:t>
            </a:r>
            <a:br>
              <a:rPr lang="de-DE" dirty="0"/>
            </a:br>
            <a:r>
              <a:rPr lang="de-DE" sz="2800" b="1" dirty="0" err="1">
                <a:solidFill>
                  <a:srgbClr val="00646E"/>
                </a:solidFill>
              </a:rPr>
              <a:t>C</a:t>
            </a:r>
            <a:r>
              <a:rPr lang="de-DE" dirty="0" err="1"/>
              <a:t>ooperates</a:t>
            </a:r>
            <a:r>
              <a:rPr lang="de-DE" dirty="0"/>
              <a:t> </a:t>
            </a:r>
            <a:r>
              <a:rPr lang="de-DE" dirty="0" err="1"/>
              <a:t>with</a:t>
            </a:r>
            <a:r>
              <a:rPr lang="de-DE" dirty="0"/>
              <a:t> </a:t>
            </a:r>
            <a:br>
              <a:rPr lang="de-DE" dirty="0"/>
            </a:br>
            <a:r>
              <a:rPr lang="de-DE" sz="2800" b="1" dirty="0">
                <a:solidFill>
                  <a:srgbClr val="00646E"/>
                </a:solidFill>
              </a:rPr>
              <a:t>E</a:t>
            </a:r>
            <a:r>
              <a:rPr lang="de-DE" dirty="0"/>
              <a:t>ducation</a:t>
            </a:r>
          </a:p>
          <a:p>
            <a:pPr>
              <a:lnSpc>
                <a:spcPct val="110000"/>
              </a:lnSpc>
              <a:spcBef>
                <a:spcPts val="400"/>
              </a:spcBef>
            </a:pPr>
            <a:endParaRPr lang="en-US" sz="800" dirty="0"/>
          </a:p>
          <a:p>
            <a:pPr>
              <a:lnSpc>
                <a:spcPct val="110000"/>
              </a:lnSpc>
              <a:spcBef>
                <a:spcPts val="400"/>
              </a:spcBef>
            </a:pPr>
            <a:endParaRPr lang="en-US" sz="800" dirty="0"/>
          </a:p>
          <a:p>
            <a:pPr>
              <a:lnSpc>
                <a:spcPct val="110000"/>
              </a:lnSpc>
              <a:spcBef>
                <a:spcPts val="400"/>
              </a:spcBef>
            </a:pPr>
            <a:endParaRPr lang="en-US" sz="800" dirty="0"/>
          </a:p>
          <a:p>
            <a:pPr>
              <a:lnSpc>
                <a:spcPct val="110000"/>
              </a:lnSpc>
              <a:spcBef>
                <a:spcPts val="400"/>
              </a:spcBef>
            </a:pPr>
            <a:r>
              <a:rPr lang="de-DE" sz="800" dirty="0"/>
              <a:t>Änderungen und Irrtümer vorbehalten. Die Informationen in diesem Dokument enthalten lediglich allgemeine Beschreibungen bzw. Leistungsmerkmale, welche im konkreten Anwendungsfall nicht immer in der beschriebenen Form zutreffen bzw. welche sich durch Weiterentwicklung der Produkte ändern können. Die gewünschten Leistungsmerkmale sind nur dann verbindlich, wenn sie bei Vertragsschluss ausdrücklich vereinbart werden.</a:t>
            </a:r>
          </a:p>
          <a:p>
            <a:pPr>
              <a:lnSpc>
                <a:spcPct val="110000"/>
              </a:lnSpc>
              <a:spcBef>
                <a:spcPts val="400"/>
              </a:spcBef>
            </a:pPr>
            <a:r>
              <a:rPr lang="de-DE" sz="800" dirty="0"/>
              <a:t>Alle </a:t>
            </a:r>
            <a:r>
              <a:rPr lang="de-DE" sz="800" dirty="0" err="1"/>
              <a:t>Erzeugnisbezeichnungen</a:t>
            </a:r>
            <a:r>
              <a:rPr lang="de-DE" sz="800" dirty="0"/>
              <a:t> können geschützte Marken oder sonstige Rechte des Siemens Konzerns oder Dritter enthalten, deren unbefugte Benutzung die Rechte der Inhaber verletzen kann.</a:t>
            </a:r>
          </a:p>
          <a:p>
            <a:endParaRPr lang="de-DE" dirty="0"/>
          </a:p>
        </p:txBody>
      </p:sp>
      <p:sp>
        <p:nvSpPr>
          <p:cNvPr id="109572" name="cdtRectangle 4 Id109572"/>
          <p:cNvSpPr>
            <a:spLocks noGrp="1" noChangeArrowheads="1"/>
          </p:cNvSpPr>
          <p:nvPr>
            <p:ph type="title"/>
            <p:custDataLst>
              <p:tags r:id="rId3"/>
            </p:custDataLst>
          </p:nvPr>
        </p:nvSpPr>
        <p:spPr/>
        <p:txBody>
          <a:bodyPr/>
          <a:lstStyle/>
          <a:p>
            <a:r>
              <a:rPr lang="de-DE" dirty="0"/>
              <a:t>Vielen Dank für Ihre Aufmerksamkeit!</a:t>
            </a:r>
            <a:endParaRPr lang="en-US" noProof="0" dirty="0"/>
          </a:p>
        </p:txBody>
      </p:sp>
      <p:sp>
        <p:nvSpPr>
          <p:cNvPr id="5" name="cdtTextBox 4 Id5"/>
          <p:cNvSpPr txBox="1"/>
          <p:nvPr>
            <p:custDataLst>
              <p:tags r:id="rId4"/>
            </p:custDataLst>
          </p:nvPr>
        </p:nvSpPr>
        <p:spPr>
          <a:xfrm>
            <a:off x="4654550" y="5595946"/>
            <a:ext cx="7543800" cy="569904"/>
          </a:xfrm>
          <a:prstGeom prst="rect">
            <a:avLst/>
          </a:prstGeom>
          <a:noFill/>
        </p:spPr>
        <p:txBody>
          <a:bodyPr wrap="square" lIns="288000" tIns="0" rIns="180000" bIns="144000" rtlCol="0" anchor="b" anchorCtr="0">
            <a:noAutofit/>
          </a:bodyPr>
          <a:lstStyle/>
          <a:p>
            <a:pPr>
              <a:lnSpc>
                <a:spcPct val="110000"/>
              </a:lnSpc>
              <a:spcBef>
                <a:spcPts val="0"/>
              </a:spcBef>
            </a:pPr>
            <a:r>
              <a:rPr lang="en-US" b="1" dirty="0">
                <a:solidFill>
                  <a:srgbClr val="000000"/>
                </a:solidFill>
              </a:rPr>
              <a:t>siemens.de/</a:t>
            </a:r>
            <a:r>
              <a:rPr lang="en-US" b="1" dirty="0" err="1">
                <a:solidFill>
                  <a:srgbClr val="000000"/>
                </a:solidFill>
              </a:rPr>
              <a:t>sce</a:t>
            </a:r>
            <a:endParaRPr lang="en-US" dirty="0">
              <a:solidFill>
                <a:srgbClr val="000000"/>
              </a:solidFill>
            </a:endParaRPr>
          </a:p>
        </p:txBody>
      </p:sp>
      <p:sp>
        <p:nvSpPr>
          <p:cNvPr id="3" name="cdtTextBox 2 Id3"/>
          <p:cNvSpPr txBox="1"/>
          <p:nvPr>
            <p:custDataLst>
              <p:tags r:id="rId5"/>
            </p:custDataLst>
          </p:nvPr>
        </p:nvSpPr>
        <p:spPr>
          <a:xfrm rot="16200000">
            <a:off x="12198350" y="6165850"/>
            <a:ext cx="1588" cy="211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sp>
        <p:nvSpPr>
          <p:cNvPr id="13" name="cdtTextBox 2 Id13"/>
          <p:cNvSpPr txBox="1"/>
          <p:nvPr>
            <p:custDataLst>
              <p:tags r:id="rId6"/>
            </p:custDataLst>
          </p:nvPr>
        </p:nvSpPr>
        <p:spPr>
          <a:xfrm rot="16200000">
            <a:off x="12198350" y="6165850"/>
            <a:ext cx="1588" cy="1588"/>
          </a:xfrm>
          <a:prstGeom prst="rect">
            <a:avLst/>
          </a:prstGeom>
          <a:noFill/>
        </p:spPr>
        <p:txBody>
          <a:bodyPr wrap="none" lIns="72000" tIns="0" rIns="0" bIns="36000" rtlCol="0" anchor="b" anchorCtr="0">
            <a:noAutofit/>
          </a:bodyPr>
          <a:lstStyle/>
          <a:p>
            <a:pPr>
              <a:lnSpc>
                <a:spcPct val="110000"/>
              </a:lnSpc>
              <a:spcBef>
                <a:spcPts val="0"/>
              </a:spcBef>
            </a:pPr>
            <a:endParaRPr lang="en-US" sz="600" dirty="0">
              <a:solidFill>
                <a:srgbClr val="000000"/>
              </a:solidFill>
            </a:endParaRPr>
          </a:p>
        </p:txBody>
      </p:sp>
      <p:pic>
        <p:nvPicPr>
          <p:cNvPr id="7" name="Bildplatzhalter 6"/>
          <p:cNvPicPr>
            <a:picLocks noGrp="1" noChangeAspect="1"/>
          </p:cNvPicPr>
          <p:nvPr>
            <p:ph type="pic" sz="quarter" idx="15"/>
          </p:nvPr>
        </p:nvPicPr>
        <p:blipFill>
          <a:blip r:embed="rId9">
            <a:extLst>
              <a:ext uri="{28A0092B-C50C-407E-A947-70E740481C1C}">
                <a14:useLocalDpi xmlns:a14="http://schemas.microsoft.com/office/drawing/2010/main" val="0"/>
              </a:ext>
            </a:extLst>
          </a:blip>
          <a:srcRect l="53" r="53"/>
          <a:stretch>
            <a:fillRect/>
          </a:stretch>
        </p:blipFill>
        <p:spPr/>
      </p:pic>
      <p:pic>
        <p:nvPicPr>
          <p:cNvPr id="9" name="Grafik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30820" y="4833156"/>
            <a:ext cx="2320033" cy="1164694"/>
          </a:xfrm>
          <a:prstGeom prst="rect">
            <a:avLst/>
          </a:prstGeom>
        </p:spPr>
      </p:pic>
    </p:spTree>
    <p:custDataLst>
      <p:tags r:id="rId1"/>
    </p:custDataLst>
    <p:extLst>
      <p:ext uri="{BB962C8B-B14F-4D97-AF65-F5344CB8AC3E}">
        <p14:creationId xmlns:p14="http://schemas.microsoft.com/office/powerpoint/2010/main" val="337331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8"/>
          <p:cNvSpPr>
            <a:spLocks noGrp="1" noChangeArrowheads="1"/>
          </p:cNvSpPr>
          <p:nvPr>
            <p:ph type="title"/>
          </p:nvPr>
        </p:nvSpPr>
        <p:spPr/>
        <p:txBody>
          <a:bodyPr/>
          <a:lstStyle/>
          <a:p>
            <a:r>
              <a:rPr lang="de-DE" dirty="0"/>
              <a:t>PCS 7 Lern-/Lehrunterlagen</a:t>
            </a:r>
            <a:br>
              <a:rPr lang="de-DE" dirty="0"/>
            </a:br>
            <a:r>
              <a:rPr lang="de-DE" b="0" dirty="0"/>
              <a:t>Modul 1 P01-01 Prozessbeschreibung</a:t>
            </a:r>
          </a:p>
        </p:txBody>
      </p:sp>
      <p:sp>
        <p:nvSpPr>
          <p:cNvPr id="5" name="Text Box 3"/>
          <p:cNvSpPr txBox="1">
            <a:spLocks noChangeArrowheads="1"/>
          </p:cNvSpPr>
          <p:nvPr/>
        </p:nvSpPr>
        <p:spPr bwMode="auto">
          <a:xfrm>
            <a:off x="627062" y="1922997"/>
            <a:ext cx="11088687" cy="4278311"/>
          </a:xfrm>
          <a:prstGeom prst="rect">
            <a:avLst/>
          </a:prstGeom>
          <a:noFill/>
          <a:ln>
            <a:noFill/>
          </a:ln>
          <a:extLst/>
        </p:spPr>
        <p:txBody>
          <a:bodyPr lIns="0" tIns="0" rIns="108000" bIns="108000"/>
          <a:lstStyle>
            <a:lvl1pPr eaLnBrk="0" hangingPunct="0">
              <a:defRPr sz="2000">
                <a:solidFill>
                  <a:schemeClr val="tx1"/>
                </a:solidFill>
                <a:latin typeface="Arial" charset="0"/>
              </a:defRPr>
            </a:lvl1pPr>
            <a:lvl2pPr marL="179388" indent="-17780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Sicherer Betrieb der Anlage erfordert Überwachung der Prozesseingriffe</a:t>
            </a:r>
          </a:p>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Anforderungen für Laboranlage: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Ansteuerung der Aktoren nur bei Hauptschalter ein und NOTAUS entriegelt</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Schutz der Behälter vor Überlaufen</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Ansaugen von Luft bei Pumpen verhindern</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Pumpe darf nicht gegen geschlossene Ventile arbeiten</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a:t>
            </a:r>
          </a:p>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Herstellung eines Produktes erfordert eine Verfahrensvorschrift</a:t>
            </a:r>
          </a:p>
          <a:p>
            <a:pPr marL="171450" lvl="1" indent="-171450" eaLnBrk="1" hangingPunct="1">
              <a:lnSpc>
                <a:spcPct val="110000"/>
              </a:lnSpc>
              <a:spcBef>
                <a:spcPts val="600"/>
              </a:spcBef>
              <a:buClr>
                <a:schemeClr val="accent1"/>
              </a:buClr>
              <a:buFont typeface="Arial" pitchFamily="34" charset="0"/>
              <a:buChar char="•"/>
            </a:pPr>
            <a:r>
              <a:rPr lang="de-DE" sz="1600" dirty="0">
                <a:solidFill>
                  <a:srgbClr val="000000"/>
                </a:solidFill>
              </a:rPr>
              <a:t>Rezept für Laboranlage:</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350 ml von Edukt 3 nach Reaktor 1 und 200 ml von Edukt 1 nach Reaktor 2</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Heizen von Reaktor 1 bis 25</a:t>
            </a:r>
            <a:r>
              <a:rPr lang="de-DE" sz="1600" spc="-800" dirty="0"/>
              <a:t>°C</a:t>
            </a:r>
            <a:r>
              <a:rPr lang="de-DE" sz="1600" dirty="0"/>
              <a:t> </a:t>
            </a:r>
            <a:r>
              <a:rPr lang="de-DE" sz="1600" dirty="0">
                <a:solidFill>
                  <a:srgbClr val="000000"/>
                </a:solidFill>
              </a:rPr>
              <a:t>  und 150 ml von Edukt 2 nach Reaktor 2</a:t>
            </a:r>
          </a:p>
          <a:p>
            <a:pPr marL="360363" lvl="2" indent="-184150" eaLnBrk="1" hangingPunct="1">
              <a:lnSpc>
                <a:spcPct val="110000"/>
              </a:lnSpc>
              <a:spcBef>
                <a:spcPts val="600"/>
              </a:spcBef>
              <a:buClr>
                <a:schemeClr val="accent1"/>
              </a:buClr>
              <a:buFont typeface="Arial" pitchFamily="34" charset="0"/>
              <a:buChar char="•"/>
            </a:pPr>
            <a:r>
              <a:rPr lang="de-DE" sz="1600" dirty="0">
                <a:solidFill>
                  <a:srgbClr val="000000"/>
                </a:solidFill>
              </a:rPr>
              <a:t>…</a:t>
            </a: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marL="287338" lvl="1" indent="-285750" eaLnBrk="1" hangingPunct="1">
              <a:lnSpc>
                <a:spcPct val="110000"/>
              </a:lnSpc>
              <a:spcBef>
                <a:spcPts val="600"/>
              </a:spcBef>
              <a:buClr>
                <a:schemeClr val="accent1"/>
              </a:buClr>
              <a:buFont typeface="Arial" pitchFamily="34" charset="0"/>
              <a:buChar char="•"/>
            </a:pPr>
            <a:endParaRPr lang="de-DE" sz="1600" dirty="0">
              <a:solidFill>
                <a:srgbClr val="000000"/>
              </a:solidFill>
            </a:endParaRPr>
          </a:p>
          <a:p>
            <a:pPr lvl="1" eaLnBrk="1" hangingPunct="1">
              <a:lnSpc>
                <a:spcPct val="110000"/>
              </a:lnSpc>
              <a:spcBef>
                <a:spcPts val="600"/>
              </a:spcBef>
              <a:buClr>
                <a:schemeClr val="accent1"/>
              </a:buClr>
              <a:buFont typeface="Arial" pitchFamily="34" charset="0"/>
              <a:buChar char="•"/>
            </a:pPr>
            <a:endParaRPr lang="de-DE" sz="100" dirty="0"/>
          </a:p>
        </p:txBody>
      </p:sp>
      <p:sp>
        <p:nvSpPr>
          <p:cNvPr id="6" name="Rectangle 10"/>
          <p:cNvSpPr>
            <a:spLocks noChangeArrowheads="1"/>
          </p:cNvSpPr>
          <p:nvPr/>
        </p:nvSpPr>
        <p:spPr bwMode="auto">
          <a:xfrm>
            <a:off x="626400" y="1448334"/>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Verriegelungen und Rezepte</a:t>
            </a:r>
          </a:p>
        </p:txBody>
      </p:sp>
    </p:spTree>
    <p:custDataLst>
      <p:tags r:id="rId1"/>
    </p:custDataLst>
    <p:extLst>
      <p:ext uri="{BB962C8B-B14F-4D97-AF65-F5344CB8AC3E}">
        <p14:creationId xmlns:p14="http://schemas.microsoft.com/office/powerpoint/2010/main" val="27833546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P01-02 Hardwarekonfiguration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Theorie</a:t>
            </a:r>
          </a:p>
          <a:p>
            <a:pPr lvl="2">
              <a:spcBef>
                <a:spcPts val="600"/>
              </a:spcBef>
            </a:pPr>
            <a:r>
              <a:rPr lang="de-DE" sz="1600" dirty="0"/>
              <a:t>Verteilte Strukturen</a:t>
            </a:r>
          </a:p>
          <a:p>
            <a:pPr lvl="2">
              <a:spcBef>
                <a:spcPts val="600"/>
              </a:spcBef>
            </a:pPr>
            <a:r>
              <a:rPr lang="de-DE" sz="1600" dirty="0"/>
              <a:t>Anbindung an den Prozess</a:t>
            </a:r>
          </a:p>
          <a:p>
            <a:pPr lvl="2">
              <a:spcBef>
                <a:spcPts val="600"/>
              </a:spcBef>
            </a:pPr>
            <a:r>
              <a:rPr lang="de-DE" sz="1600" dirty="0"/>
              <a:t>Funktionsweise der SPS</a:t>
            </a:r>
          </a:p>
          <a:p>
            <a:pPr lvl="1">
              <a:spcBef>
                <a:spcPts val="600"/>
              </a:spcBef>
            </a:pPr>
            <a:endParaRPr lang="de-DE" sz="1600" dirty="0"/>
          </a:p>
          <a:p>
            <a:pPr lvl="1">
              <a:spcBef>
                <a:spcPts val="600"/>
              </a:spcBef>
            </a:pPr>
            <a:r>
              <a:rPr lang="de-DE" sz="1600" dirty="0"/>
              <a:t>Schritt-für-Schritt-Anleitung</a:t>
            </a:r>
          </a:p>
          <a:p>
            <a:pPr lvl="2">
              <a:spcBef>
                <a:spcPts val="600"/>
              </a:spcBef>
            </a:pPr>
            <a:r>
              <a:rPr lang="de-DE" sz="1600" dirty="0"/>
              <a:t>Projekt anlegen</a:t>
            </a:r>
          </a:p>
          <a:p>
            <a:pPr lvl="2">
              <a:spcBef>
                <a:spcPts val="600"/>
              </a:spcBef>
            </a:pPr>
            <a:r>
              <a:rPr lang="de-DE" sz="1600" dirty="0"/>
              <a:t>Hardware konfigurieren</a:t>
            </a:r>
          </a:p>
          <a:p>
            <a:pPr lvl="2">
              <a:spcBef>
                <a:spcPts val="600"/>
              </a:spcBef>
            </a:pPr>
            <a:r>
              <a:rPr lang="de-DE" sz="1600" dirty="0"/>
              <a:t>Kommunikation konfigurieren</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Lernziele</a:t>
            </a:r>
          </a:p>
        </p:txBody>
      </p:sp>
    </p:spTree>
    <p:custDataLst>
      <p:tags r:id="rId1"/>
    </p:custDataLst>
    <p:extLst>
      <p:ext uri="{BB962C8B-B14F-4D97-AF65-F5344CB8AC3E}">
        <p14:creationId xmlns:p14="http://schemas.microsoft.com/office/powerpoint/2010/main" val="544189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Grafik 7" descr="G_PCS7_DE_00202p.png"/>
          <p:cNvPicPr>
            <a:picLocks noChangeAspect="1"/>
          </p:cNvPicPr>
          <p:nvPr/>
        </p:nvPicPr>
        <p:blipFill rotWithShape="1">
          <a:blip r:embed="rId4" cstate="print">
            <a:extLst>
              <a:ext uri="{28A0092B-C50C-407E-A947-70E740481C1C}">
                <a14:useLocalDpi xmlns:a14="http://schemas.microsoft.com/office/drawing/2010/main" val="0"/>
              </a:ext>
            </a:extLst>
          </a:blip>
          <a:srcRect b="22375"/>
          <a:stretch/>
        </p:blipFill>
        <p:spPr bwMode="auto">
          <a:xfrm>
            <a:off x="3001455" y="3032845"/>
            <a:ext cx="8706148" cy="245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P01-02 Hardwarekonfiguration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Besondere Strukturen führen zu skalierbaren Prozessleitsystemen</a:t>
            </a:r>
          </a:p>
          <a:p>
            <a:pPr lvl="1">
              <a:spcBef>
                <a:spcPts val="600"/>
              </a:spcBef>
            </a:pPr>
            <a:r>
              <a:rPr lang="de-DE" sz="1600" dirty="0"/>
              <a:t>Strukturen sind komponentenbasiert und damit gut erweiterbar</a:t>
            </a:r>
          </a:p>
          <a:p>
            <a:pPr lvl="1">
              <a:spcBef>
                <a:spcPts val="600"/>
              </a:spcBef>
            </a:pPr>
            <a:r>
              <a:rPr lang="de-DE" sz="1600" dirty="0"/>
              <a:t>Typische Struktur:</a:t>
            </a:r>
          </a:p>
          <a:p>
            <a:pPr lvl="2">
              <a:spcBef>
                <a:spcPts val="600"/>
              </a:spcBef>
            </a:pPr>
            <a:r>
              <a:rPr lang="de-DE" sz="1600" dirty="0"/>
              <a:t>Prozessführungsebene</a:t>
            </a:r>
          </a:p>
          <a:p>
            <a:pPr lvl="2">
              <a:spcBef>
                <a:spcPts val="600"/>
              </a:spcBef>
            </a:pPr>
            <a:r>
              <a:rPr lang="de-DE" sz="1600" dirty="0"/>
              <a:t>Steuerungsebene </a:t>
            </a:r>
          </a:p>
          <a:p>
            <a:pPr lvl="2">
              <a:spcBef>
                <a:spcPts val="600"/>
              </a:spcBef>
            </a:pPr>
            <a:r>
              <a:rPr lang="de-DE" sz="1600" dirty="0"/>
              <a:t>Feldebene </a:t>
            </a:r>
          </a:p>
        </p:txBody>
      </p:sp>
      <p:sp>
        <p:nvSpPr>
          <p:cNvPr id="6"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Verteilte Strukturen von Prozessleitsystemen</a:t>
            </a:r>
          </a:p>
        </p:txBody>
      </p:sp>
      <p:sp>
        <p:nvSpPr>
          <p:cNvPr id="3" name="Textfeld 2"/>
          <p:cNvSpPr txBox="1"/>
          <p:nvPr/>
        </p:nvSpPr>
        <p:spPr>
          <a:xfrm>
            <a:off x="3283973" y="5492362"/>
            <a:ext cx="391133"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Labor</a:t>
            </a:r>
          </a:p>
        </p:txBody>
      </p:sp>
      <p:sp>
        <p:nvSpPr>
          <p:cNvPr id="7" name="Textfeld 6"/>
          <p:cNvSpPr txBox="1"/>
          <p:nvPr/>
        </p:nvSpPr>
        <p:spPr>
          <a:xfrm>
            <a:off x="4430491" y="5492362"/>
            <a:ext cx="733149"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Technikum</a:t>
            </a:r>
          </a:p>
        </p:txBody>
      </p:sp>
      <p:sp>
        <p:nvSpPr>
          <p:cNvPr id="8" name="Textfeld 7"/>
          <p:cNvSpPr txBox="1"/>
          <p:nvPr/>
        </p:nvSpPr>
        <p:spPr>
          <a:xfrm>
            <a:off x="5831766" y="5492362"/>
            <a:ext cx="1267976" cy="187424"/>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Produktionsanlage</a:t>
            </a:r>
          </a:p>
        </p:txBody>
      </p:sp>
      <p:sp>
        <p:nvSpPr>
          <p:cNvPr id="9" name="Textfeld 8"/>
          <p:cNvSpPr txBox="1"/>
          <p:nvPr/>
        </p:nvSpPr>
        <p:spPr>
          <a:xfrm>
            <a:off x="8084767" y="5492362"/>
            <a:ext cx="3194785" cy="203133"/>
          </a:xfrm>
          <a:prstGeom prst="rect">
            <a:avLst/>
          </a:prstGeom>
          <a:noFill/>
        </p:spPr>
        <p:txBody>
          <a:bodyPr wrap="none" lIns="0" tIns="0" rIns="0" bIns="0" rtlCol="0">
            <a:spAutoFit/>
          </a:bodyPr>
          <a:lstStyle/>
          <a:p>
            <a:pPr algn="ctr">
              <a:lnSpc>
                <a:spcPct val="110000"/>
              </a:lnSpc>
              <a:spcBef>
                <a:spcPts val="0"/>
              </a:spcBef>
            </a:pPr>
            <a:r>
              <a:rPr lang="de-DE" sz="1200" dirty="0">
                <a:solidFill>
                  <a:schemeClr val="tx1"/>
                </a:solidFill>
              </a:rPr>
              <a:t>Anlagenverbund an einem Produktionsstandort</a:t>
            </a:r>
          </a:p>
        </p:txBody>
      </p:sp>
      <p:sp>
        <p:nvSpPr>
          <p:cNvPr id="4" name="Eingekerbter Richtungspfeil 3"/>
          <p:cNvSpPr/>
          <p:nvPr/>
        </p:nvSpPr>
        <p:spPr bwMode="auto">
          <a:xfrm>
            <a:off x="4532671" y="5766154"/>
            <a:ext cx="7174932" cy="432000"/>
          </a:xfrm>
          <a:prstGeom prst="chevron">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de-DE" sz="1200" dirty="0">
                <a:solidFill>
                  <a:schemeClr val="tx1"/>
                </a:solidFill>
              </a:rPr>
              <a:t>SIMATIC PCS 7: 100 bis 120 000 IOs</a:t>
            </a:r>
          </a:p>
        </p:txBody>
      </p:sp>
      <p:sp>
        <p:nvSpPr>
          <p:cNvPr id="11" name="Eingekerbter Richtungspfeil 10"/>
          <p:cNvSpPr/>
          <p:nvPr/>
        </p:nvSpPr>
        <p:spPr bwMode="auto">
          <a:xfrm>
            <a:off x="3001455" y="5766154"/>
            <a:ext cx="1547019" cy="432000"/>
          </a:xfrm>
          <a:custGeom>
            <a:avLst/>
            <a:gdLst>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182409 w 1547019"/>
              <a:gd name="connsiteY5" fmla="*/ 182409 h 364818"/>
              <a:gd name="connsiteX6" fmla="*/ 0 w 1547019"/>
              <a:gd name="connsiteY6" fmla="*/ 0 h 364818"/>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0 w 1547019"/>
              <a:gd name="connsiteY5" fmla="*/ 0 h 36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19" h="364818">
                <a:moveTo>
                  <a:pt x="0" y="0"/>
                </a:moveTo>
                <a:lnTo>
                  <a:pt x="1364610" y="0"/>
                </a:lnTo>
                <a:lnTo>
                  <a:pt x="1547019" y="182409"/>
                </a:lnTo>
                <a:lnTo>
                  <a:pt x="1364610" y="364818"/>
                </a:lnTo>
                <a:lnTo>
                  <a:pt x="0" y="364818"/>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de-DE" sz="1200" dirty="0">
                <a:solidFill>
                  <a:schemeClr val="tx1"/>
                </a:solidFill>
              </a:rPr>
              <a:t>SIMATIC PCS 7 LAB</a:t>
            </a:r>
          </a:p>
        </p:txBody>
      </p:sp>
    </p:spTree>
    <p:custDataLst>
      <p:tags r:id="rId1"/>
    </p:custDataLst>
    <p:extLst>
      <p:ext uri="{BB962C8B-B14F-4D97-AF65-F5344CB8AC3E}">
        <p14:creationId xmlns:p14="http://schemas.microsoft.com/office/powerpoint/2010/main" val="4154037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8"/>
          <p:cNvSpPr>
            <a:spLocks noGrp="1" noChangeArrowheads="1"/>
          </p:cNvSpPr>
          <p:nvPr>
            <p:ph type="title"/>
          </p:nvPr>
        </p:nvSpPr>
        <p:spPr>
          <a:xfrm>
            <a:off x="0" y="0"/>
            <a:ext cx="12198350" cy="1268413"/>
          </a:xfrm>
        </p:spPr>
        <p:txBody>
          <a:bodyPr/>
          <a:lstStyle/>
          <a:p>
            <a:r>
              <a:rPr lang="de-DE" dirty="0"/>
              <a:t>PCS 7 Lern-/Lehrunterlagen</a:t>
            </a:r>
            <a:br>
              <a:rPr lang="de-DE" dirty="0"/>
            </a:br>
            <a:r>
              <a:rPr lang="de-DE" b="0" dirty="0"/>
              <a:t>Modul 1 P01-02 Hardwarekonfiguration</a:t>
            </a:r>
          </a:p>
        </p:txBody>
      </p:sp>
      <p:sp>
        <p:nvSpPr>
          <p:cNvPr id="2" name="Inhaltsplatzhalter 1"/>
          <p:cNvSpPr>
            <a:spLocks noGrp="1"/>
          </p:cNvSpPr>
          <p:nvPr>
            <p:ph idx="1"/>
          </p:nvPr>
        </p:nvSpPr>
        <p:spPr>
          <a:xfrm>
            <a:off x="627063" y="1922996"/>
            <a:ext cx="8208962" cy="4278312"/>
          </a:xfrm>
        </p:spPr>
        <p:txBody>
          <a:bodyPr/>
          <a:lstStyle/>
          <a:p>
            <a:pPr lvl="1">
              <a:spcBef>
                <a:spcPts val="600"/>
              </a:spcBef>
            </a:pPr>
            <a:r>
              <a:rPr lang="de-DE" sz="1600" dirty="0"/>
              <a:t>Zwei typische Wege Sensoren und Aktoren an das Prozessleitsystem anzubinden</a:t>
            </a:r>
          </a:p>
          <a:p>
            <a:pPr lvl="2">
              <a:spcBef>
                <a:spcPts val="600"/>
              </a:spcBef>
            </a:pPr>
            <a:r>
              <a:rPr lang="de-DE" sz="1600" dirty="0"/>
              <a:t>Direkt über Bussystem (intelligente Geräte)</a:t>
            </a:r>
          </a:p>
          <a:p>
            <a:pPr lvl="2">
              <a:spcBef>
                <a:spcPts val="600"/>
              </a:spcBef>
            </a:pPr>
            <a:r>
              <a:rPr lang="de-DE" sz="1600" dirty="0"/>
              <a:t>Über elektrisches Einheitssignal an eine Signalbaugruppe</a:t>
            </a:r>
          </a:p>
          <a:p>
            <a:pPr lvl="1">
              <a:spcBef>
                <a:spcPts val="600"/>
              </a:spcBef>
            </a:pPr>
            <a:endParaRPr lang="de-DE" sz="1600" dirty="0"/>
          </a:p>
          <a:p>
            <a:pPr lvl="1">
              <a:spcBef>
                <a:spcPts val="600"/>
              </a:spcBef>
            </a:pPr>
            <a:r>
              <a:rPr lang="de-DE" sz="1600" dirty="0"/>
              <a:t>Signalbaugruppen für</a:t>
            </a:r>
          </a:p>
          <a:p>
            <a:pPr lvl="2">
              <a:spcBef>
                <a:spcPts val="600"/>
              </a:spcBef>
            </a:pPr>
            <a:r>
              <a:rPr lang="de-DE" sz="1600" dirty="0"/>
              <a:t>Binäre Signale: DI/DO-Baugruppen (DI .. Digital Input, DO .. Digital Output)</a:t>
            </a:r>
          </a:p>
          <a:p>
            <a:pPr lvl="2">
              <a:spcBef>
                <a:spcPts val="600"/>
              </a:spcBef>
            </a:pPr>
            <a:r>
              <a:rPr lang="de-DE" sz="1600" dirty="0"/>
              <a:t>Pro Signal wird 1 Bit Speicherplatz benötigt</a:t>
            </a:r>
          </a:p>
          <a:p>
            <a:pPr lvl="2">
              <a:spcBef>
                <a:spcPts val="600"/>
              </a:spcBef>
            </a:pPr>
            <a:endParaRPr lang="de-DE" sz="1600" dirty="0"/>
          </a:p>
          <a:p>
            <a:pPr lvl="2">
              <a:spcBef>
                <a:spcPts val="600"/>
              </a:spcBef>
            </a:pPr>
            <a:r>
              <a:rPr lang="de-DE" sz="1600" dirty="0"/>
              <a:t>Analoge Signale: AI/AO-Baugruppen (AI .. Analog Input, AO .. Analog Output)</a:t>
            </a:r>
          </a:p>
          <a:p>
            <a:pPr lvl="2">
              <a:spcBef>
                <a:spcPts val="600"/>
              </a:spcBef>
            </a:pPr>
            <a:r>
              <a:rPr lang="de-DE" sz="1600" dirty="0"/>
              <a:t>Pro Signal werden 16 Bit Speicherplatz benötigt</a:t>
            </a:r>
          </a:p>
          <a:p>
            <a:pPr lvl="2">
              <a:spcBef>
                <a:spcPts val="600"/>
              </a:spcBef>
            </a:pPr>
            <a:r>
              <a:rPr lang="de-DE" sz="1600" dirty="0"/>
              <a:t>Auflösung kann trotzdem geringer sein z.B. 12 Bit</a:t>
            </a:r>
          </a:p>
        </p:txBody>
      </p:sp>
      <p:sp>
        <p:nvSpPr>
          <p:cNvPr id="5" name="Rectangle 10"/>
          <p:cNvSpPr>
            <a:spLocks noChangeArrowheads="1"/>
          </p:cNvSpPr>
          <p:nvPr/>
        </p:nvSpPr>
        <p:spPr bwMode="auto">
          <a:xfrm>
            <a:off x="626400" y="1448333"/>
            <a:ext cx="11088000" cy="432000"/>
          </a:xfrm>
          <a:prstGeom prst="rect">
            <a:avLst/>
          </a:prstGeo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a:ln w="9525" algn="ctr">
            <a:noFill/>
            <a:miter lim="800000"/>
            <a:headEnd/>
            <a:tailEnd/>
          </a:ln>
          <a:effectLst/>
          <a:extLst/>
        </p:spPr>
        <p:txBody>
          <a:bodyPr lIns="288000" tIns="0" rIns="72000" bIns="0" anchor="ctr"/>
          <a:lstStyle/>
          <a:p>
            <a:r>
              <a:rPr lang="de-DE" b="1" dirty="0">
                <a:solidFill>
                  <a:srgbClr val="FFFFFF"/>
                </a:solidFill>
              </a:rPr>
              <a:t>Anbindung an den Prozess</a:t>
            </a:r>
          </a:p>
        </p:txBody>
      </p:sp>
    </p:spTree>
    <p:custDataLst>
      <p:tags r:id="rId1"/>
    </p:custDataLst>
    <p:extLst>
      <p:ext uri="{BB962C8B-B14F-4D97-AF65-F5344CB8AC3E}">
        <p14:creationId xmlns:p14="http://schemas.microsoft.com/office/powerpoint/2010/main" val="7449091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 name="UNDO_REDO_REVISION" val="0"/>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0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5"/>
  <p:tag name="CDT_DESIGNS_NAME" val="Siemens 2013 – 16:9"/>
  <p:tag name="CDT_MASTERS_NAME" val="Free Content"/>
  <p:tag name="CDT_LAYOUT_TYPE" val="11"/>
  <p:tag name="CDT_INTERSECT_SLIDE" val="False"/>
  <p:tag name="CDT_NAVBARONTHISSLIDE" val="True"/>
</p:tagLst>
</file>

<file path=ppt/tags/tag10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6"/>
  <p:tag name="CDT_DESIGNS_NAME" val="Siemens 2013 – 16:9"/>
  <p:tag name="CDT_MASTERS_NAME" val="Free Content"/>
  <p:tag name="CDT_LAYOUT_TYPE" val="11"/>
  <p:tag name="CDT_INTERSECT_SLIDE" val="False"/>
  <p:tag name="CDT_NAVBARONTHISSLIDE" val="True"/>
</p:tagLst>
</file>

<file path=ppt/tags/tag102.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7"/>
  <p:tag name="CDT_DESIGNS_NAME" val="Siemens 2013 – 16:9"/>
  <p:tag name="CDT_MASTERS_NAME" val="One object (large)"/>
  <p:tag name="CDT_LAYOUT_TYPE" val="16"/>
  <p:tag name="CDT_INTERSECT_SLIDE" val="False"/>
  <p:tag name="CDT_NAVBARONTHISSLIDE" val="True"/>
</p:tagLst>
</file>

<file path=ppt/tags/tag10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8"/>
  <p:tag name="CDT_DESIGNS_NAME" val="Siemens 2013 – 16:9"/>
  <p:tag name="CDT_MASTERS_NAME" val="One object (large)"/>
  <p:tag name="CDT_LAYOUT_TYPE" val="16"/>
  <p:tag name="CDT_INTERSECT_SLIDE" val="False"/>
  <p:tag name="CDT_NAVBARONTHISSLIDE" val="True"/>
</p:tagLst>
</file>

<file path=ppt/tags/tag10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9"/>
  <p:tag name="CDT_DESIGNS_NAME" val="Siemens 2013 – 16:9"/>
  <p:tag name="CDT_MASTERS_NAME" val="One object (large)"/>
  <p:tag name="CDT_LAYOUT_TYPE" val="16"/>
  <p:tag name="CDT_INTERSECT_SLIDE" val="False"/>
  <p:tag name="CDT_NAVBARONTHISSLIDE" val="True"/>
</p:tagLst>
</file>

<file path=ppt/tags/tag105.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0"/>
  <p:tag name="CDT_DESIGNS_NAME" val="Siemens 2013 – 16:9"/>
  <p:tag name="CDT_MASTERS_NAME" val="One object (large)"/>
  <p:tag name="CDT_LAYOUT_TYPE" val="16"/>
  <p:tag name="CDT_INTERSECT_SLIDE" val="False"/>
  <p:tag name="CDT_NAVBARONTHISSLIDE" val="True"/>
</p:tagLst>
</file>

<file path=ppt/tags/tag10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1"/>
  <p:tag name="CDT_DESIGNS_NAME" val="Siemens 2013 – 16:9"/>
  <p:tag name="CDT_MASTERS_NAME" val="One object (large)"/>
  <p:tag name="CDT_LAYOUT_TYPE" val="16"/>
  <p:tag name="CDT_INTERSECT_SLIDE" val="False"/>
  <p:tag name="CDT_NAVBARONTHISSLIDE" val="Tru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2"/>
  <p:tag name="CDT_DESIGNS_NAME" val="Siemens 2013 – 16:9"/>
  <p:tag name="CDT_MASTERS_NAME" val="One object (large)"/>
  <p:tag name="CDT_LAYOUT_TYPE" val="16"/>
  <p:tag name="CDT_INTERSECT_SLIDE" val="False"/>
  <p:tag name="CDT_NAVBARONTHISSLIDE" val="True"/>
</p:tagLst>
</file>

<file path=ppt/tags/tag10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3"/>
  <p:tag name="CDT_NAVBARONTHISSLIDE" val="True"/>
  <p:tag name="CDT_DESIGNS_NAME" val="Siemens 2013 – 16:9"/>
  <p:tag name="CDT_MASTERS_NAME" val="Free Content"/>
  <p:tag name="CDT_LAYOUT_TYPE" val="11"/>
  <p:tag name="CDT_INTERSECT_SLIDE" val="False"/>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1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4"/>
  <p:tag name="CDT_DESIGNS_NAME" val="Siemens 2013 – 16:9"/>
  <p:tag name="CDT_MASTERS_NAME" val="One object (large)"/>
  <p:tag name="CDT_LAYOUT_TYPE" val="16"/>
  <p:tag name="CDT_INTERSECT_SLIDE" val="False"/>
  <p:tag name="CDT_NAVBARONTHISSLIDE" val="True"/>
</p:tagLst>
</file>

<file path=ppt/tags/tag11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5"/>
  <p:tag name="CDT_DESIGNS_NAME" val="Siemens 2013 – 16:9"/>
  <p:tag name="CDT_MASTERS_NAME" val="Free Content"/>
  <p:tag name="CDT_LAYOUT_TYPE" val="11"/>
  <p:tag name="CDT_INTERSECT_SLIDE" val="False"/>
  <p:tag name="CDT_NAVBARONTHISSLIDE" val="Tru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6"/>
  <p:tag name="CDT_DESIGNS_NAME" val="Siemens 2013 – 16:9"/>
  <p:tag name="CDT_MASTERS_NAME" val="One object (large)"/>
  <p:tag name="CDT_LAYOUT_TYPE" val="16"/>
  <p:tag name="CDT_INTERSECT_SLIDE" val="False"/>
  <p:tag name="CDT_NAVBARONTHISSLIDE" val="True"/>
</p:tagLst>
</file>

<file path=ppt/tags/tag11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7"/>
  <p:tag name="CDT_DESIGNS_NAME" val="Siemens 2013 – 16:9"/>
  <p:tag name="CDT_MASTERS_NAME" val="One object (large)"/>
  <p:tag name="CDT_LAYOUT_TYPE" val="16"/>
  <p:tag name="CDT_INTERSECT_SLIDE" val="False"/>
  <p:tag name="CDT_NAVBARONTHISSLIDE" val="Tru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8"/>
  <p:tag name="CDT_DESIGNS_NAME" val="Siemens 2013 – 16:9"/>
  <p:tag name="CDT_MASTERS_NAME" val="One object (large)"/>
  <p:tag name="CDT_LAYOUT_TYPE" val="16"/>
  <p:tag name="CDT_INTERSECT_SLIDE" val="False"/>
  <p:tag name="CDT_NAVBARONTHISSLIDE" val="True"/>
</p:tagLst>
</file>

<file path=ppt/tags/tag11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19"/>
  <p:tag name="CDT_DESIGNS_NAME" val="Siemens 2013 – 16:9"/>
  <p:tag name="CDT_MASTERS_NAME" val="One object (large)"/>
  <p:tag name="CDT_LAYOUT_TYPE" val="16"/>
  <p:tag name="CDT_INTERSECT_SLIDE" val="False"/>
  <p:tag name="CDT_NAVBARONTHISSLIDE" val="True"/>
</p:tagLst>
</file>

<file path=ppt/tags/tag11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0"/>
  <p:tag name="CDT_DESIGNS_NAME" val="Siemens 2013 – 16:9"/>
  <p:tag name="CDT_MASTERS_NAME" val="One object (large)"/>
  <p:tag name="CDT_LAYOUT_TYPE" val="16"/>
  <p:tag name="CDT_INTERSECT_SLIDE" val="False"/>
  <p:tag name="CDT_NAVBARONTHISSLIDE" val="True"/>
</p:tagLst>
</file>

<file path=ppt/tags/tag11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1"/>
  <p:tag name="CDT_DESIGNS_NAME" val="Siemens 2013 – 16:9"/>
  <p:tag name="CDT_MASTERS_NAME" val="One object (large)"/>
  <p:tag name="CDT_LAYOUT_TYPE" val="16"/>
  <p:tag name="CDT_INTERSECT_SLIDE" val="False"/>
  <p:tag name="CDT_NAVBARONTHISSLIDE" val="True"/>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2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2"/>
  <p:tag name="CDT_DESIGNS_NAME" val="Siemens 2013 – 16:9"/>
  <p:tag name="CDT_MASTERS_NAME" val="One object (large)"/>
  <p:tag name="CDT_LAYOUT_TYPE" val="16"/>
  <p:tag name="CDT_INTERSECT_SLIDE" val="False"/>
  <p:tag name="CDT_NAVBARONTHISSLIDE" val="Tru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3"/>
  <p:tag name="CDT_DESIGNS_NAME" val="Siemens 2013 – 16:9"/>
  <p:tag name="CDT_MASTERS_NAME" val="One object (large)"/>
  <p:tag name="CDT_LAYOUT_TYPE" val="16"/>
  <p:tag name="CDT_INTERSECT_SLIDE" val="False"/>
  <p:tag name="CDT_NAVBARONTHISSLIDE" val="True"/>
</p:tagLst>
</file>

<file path=ppt/tags/tag12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4"/>
  <p:tag name="CDT_DESIGNS_NAME" val="Siemens 2013 – 16:9"/>
  <p:tag name="CDT_MASTERS_NAME" val="One object (large)"/>
  <p:tag name="CDT_LAYOUT_TYPE" val="16"/>
  <p:tag name="CDT_INTERSECT_SLIDE" val="False"/>
  <p:tag name="CDT_NAVBARONTHISSLIDE" val="True"/>
</p:tagLst>
</file>

<file path=ppt/tags/tag12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5"/>
  <p:tag name="CDT_DESIGNS_NAME" val="Siemens 2013 – 16:9"/>
  <p:tag name="CDT_MASTERS_NAME" val="One object (large)"/>
  <p:tag name="CDT_LAYOUT_TYPE" val="16"/>
  <p:tag name="CDT_INTERSECT_SLIDE" val="False"/>
  <p:tag name="CDT_NAVBARONTHISSLIDE" val="True"/>
</p:tagLst>
</file>

<file path=ppt/tags/tag125.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6"/>
  <p:tag name="CDT_DESIGNS_NAME" val="Siemens 2013 – 16:9"/>
  <p:tag name="CDT_MASTERS_NAME" val="One object (large)"/>
  <p:tag name="CDT_LAYOUT_TYPE" val="16"/>
  <p:tag name="CDT_INTERSECT_SLIDE" val="False"/>
  <p:tag name="CDT_NAVBARONTHISSLIDE" val="True"/>
</p:tagLst>
</file>

<file path=ppt/tags/tag12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7"/>
  <p:tag name="CDT_DESIGNS_NAME" val="Siemens 2013 – 16:9"/>
  <p:tag name="CDT_MASTERS_NAME" val="One object (large)"/>
  <p:tag name="CDT_LAYOUT_TYPE" val="16"/>
  <p:tag name="CDT_INTERSECT_SLIDE" val="False"/>
  <p:tag name="CDT_NAVBARONTHISSLIDE" val="True"/>
</p:tagLst>
</file>

<file path=ppt/tags/tag12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8"/>
  <p:tag name="CDT_DESIGNS_NAME" val="Siemens 2013 – 16:9"/>
  <p:tag name="CDT_MASTERS_NAME" val="One object (large)"/>
  <p:tag name="CDT_LAYOUT_TYPE" val="16"/>
  <p:tag name="CDT_INTERSECT_SLIDE" val="False"/>
  <p:tag name="CDT_NAVBARONTHISSLIDE" val="True"/>
</p:tagLst>
</file>

<file path=ppt/tags/tag12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9"/>
  <p:tag name="CDT_DESIGNS_NAME" val="Siemens 2013 – 16:9"/>
  <p:tag name="CDT_MASTERS_NAME" val="One object (large)"/>
  <p:tag name="CDT_LAYOUT_TYPE" val="16"/>
  <p:tag name="CDT_INTERSECT_SLIDE" val="False"/>
  <p:tag name="CDT_NAVBARONTHISSLIDE" val="True"/>
</p:tagLst>
</file>

<file path=ppt/tags/tag12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0"/>
  <p:tag name="CDT_DESIGNS_NAME" val="Siemens 2013 – 16:9"/>
  <p:tag name="CDT_MASTERS_NAME" val="One object (large)"/>
  <p:tag name="CDT_LAYOUT_TYPE" val="16"/>
  <p:tag name="CDT_INTERSECT_SLIDE" val="False"/>
  <p:tag name="CDT_NAVBARONTHISSLIDE" val="True"/>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3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1"/>
  <p:tag name="CDT_DESIGNS_NAME" val="Siemens 2013 – 16:9"/>
  <p:tag name="CDT_MASTERS_NAME" val="One object (large)"/>
  <p:tag name="CDT_LAYOUT_TYPE" val="16"/>
  <p:tag name="CDT_INTERSECT_SLIDE" val="False"/>
  <p:tag name="CDT_NAVBARONTHISSLIDE" val="Tru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2"/>
  <p:tag name="CDT_DESIGNS_NAME" val="Siemens 2013 – 16:9"/>
  <p:tag name="CDT_MASTERS_NAME" val="One object (large)"/>
  <p:tag name="CDT_LAYOUT_TYPE" val="16"/>
  <p:tag name="CDT_INTERSECT_SLIDE" val="False"/>
  <p:tag name="CDT_NAVBARONTHISSLIDE" val="True"/>
</p:tagLst>
</file>

<file path=ppt/tags/tag13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3"/>
  <p:tag name="CDT_DESIGNS_NAME" val="Siemens 2013 – 16:9"/>
  <p:tag name="CDT_MASTERS_NAME" val="One object (large)"/>
  <p:tag name="CDT_LAYOUT_TYPE" val="16"/>
  <p:tag name="CDT_INTERSECT_SLIDE" val="False"/>
  <p:tag name="CDT_NAVBARONTHISSLIDE" val="True"/>
</p:tagLst>
</file>

<file path=ppt/tags/tag13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4"/>
  <p:tag name="CDT_DESIGNS_NAME" val="Siemens 2013 – 16:9"/>
  <p:tag name="CDT_MASTERS_NAME" val="One object (large)"/>
  <p:tag name="CDT_LAYOUT_TYPE" val="16"/>
  <p:tag name="CDT_INTERSECT_SLIDE" val="False"/>
  <p:tag name="CDT_NAVBARONTHISSLIDE" val="True"/>
</p:tagLst>
</file>

<file path=ppt/tags/tag135.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5"/>
  <p:tag name="CDT_DESIGNS_NAME" val="Siemens 2013 – 16:9"/>
  <p:tag name="CDT_MASTERS_NAME" val="One object (large)"/>
  <p:tag name="CDT_LAYOUT_TYPE" val="16"/>
  <p:tag name="CDT_INTERSECT_SLIDE" val="False"/>
  <p:tag name="CDT_NAVBARONTHISSLIDE" val="True"/>
</p:tagLst>
</file>

<file path=ppt/tags/tag13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6"/>
  <p:tag name="CDT_DESIGNS_NAME" val="Siemens 2013 – 16:9"/>
  <p:tag name="CDT_MASTERS_NAME" val="One object (large)"/>
  <p:tag name="CDT_LAYOUT_TYPE" val="16"/>
  <p:tag name="CDT_INTERSECT_SLIDE" val="False"/>
  <p:tag name="CDT_NAVBARONTHISSLIDE" val="True"/>
</p:tagLst>
</file>

<file path=ppt/tags/tag13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7"/>
  <p:tag name="CDT_DESIGNS_NAME" val="Siemens 2013 – 16:9"/>
  <p:tag name="CDT_MASTERS_NAME" val="One object (large)"/>
  <p:tag name="CDT_LAYOUT_TYPE" val="16"/>
  <p:tag name="CDT_INTERSECT_SLIDE" val="False"/>
  <p:tag name="CDT_NAVBARONTHISSLIDE" val="True"/>
</p:tagLst>
</file>

<file path=ppt/tags/tag13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8"/>
  <p:tag name="CDT_DESIGNS_NAME" val="Siemens 2013 – 16:9"/>
  <p:tag name="CDT_MASTERS_NAME" val="One object (large)"/>
  <p:tag name="CDT_LAYOUT_TYPE" val="16"/>
  <p:tag name="CDT_INTERSECT_SLIDE" val="False"/>
  <p:tag name="CDT_NAVBARONTHISSLIDE" val="Tru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40.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9"/>
  <p:tag name="CDT_DESIGNS_NAME" val="Siemens 2013 – 16:9"/>
  <p:tag name="CDT_MASTERS_NAME" val="One object (large)"/>
  <p:tag name="CDT_LAYOUT_TYPE" val="16"/>
  <p:tag name="CDT_INTERSECT_SLIDE" val="False"/>
  <p:tag name="CDT_NAVBARONTHISSLIDE" val="True"/>
</p:tagLst>
</file>

<file path=ppt/tags/tag14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0"/>
  <p:tag name="CDT_DESIGNS_NAME" val="Siemens 2013 – 16:9"/>
  <p:tag name="CDT_MASTERS_NAME" val="One object (large)"/>
  <p:tag name="CDT_LAYOUT_TYPE" val="16"/>
  <p:tag name="CDT_INTERSECT_SLIDE" val="False"/>
  <p:tag name="CDT_NAVBARONTHISSLIDE" val="True"/>
</p:tagLst>
</file>

<file path=ppt/tags/tag142.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1"/>
  <p:tag name="CDT_DESIGNS_NAME" val="Siemens 2013 – 16:9"/>
  <p:tag name="CDT_MASTERS_NAME" val="One object (large)"/>
  <p:tag name="CDT_LAYOUT_TYPE" val="16"/>
  <p:tag name="CDT_INTERSECT_SLIDE" val="False"/>
  <p:tag name="CDT_NAVBARONTHISSLIDE" val="True"/>
</p:tagLst>
</file>

<file path=ppt/tags/tag14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2"/>
  <p:tag name="CDT_DESIGNS_NAME" val="Siemens 2013 – 16:9"/>
  <p:tag name="CDT_MASTERS_NAME" val="One object (large)"/>
  <p:tag name="CDT_LAYOUT_TYPE" val="16"/>
  <p:tag name="CDT_INTERSECT_SLIDE" val="False"/>
  <p:tag name="CDT_NAVBARONTHISSLIDE" val="True"/>
</p:tagLst>
</file>

<file path=ppt/tags/tag144.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3"/>
  <p:tag name="CDT_DESIGNS_NAME" val="Siemens 2013 – 16:9"/>
  <p:tag name="CDT_MASTERS_NAME" val="One object (large)"/>
  <p:tag name="CDT_LAYOUT_TYPE" val="16"/>
  <p:tag name="CDT_INTERSECT_SLIDE" val="False"/>
  <p:tag name="CDT_NAVBARONTHISSLIDE" val="True"/>
</p:tagLst>
</file>

<file path=ppt/tags/tag145.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4"/>
  <p:tag name="CDT_DESIGNS_NAME" val="Siemens 2013 – 16:9"/>
  <p:tag name="CDT_MASTERS_NAME" val="One object (large)"/>
  <p:tag name="CDT_LAYOUT_TYPE" val="16"/>
  <p:tag name="CDT_INTERSECT_SLIDE" val="False"/>
  <p:tag name="CDT_NAVBARONTHISSLIDE" val="True"/>
</p:tagLst>
</file>

<file path=ppt/tags/tag146.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5"/>
  <p:tag name="CDT_DESIGNS_NAME" val="Siemens 2013 – 16:9"/>
  <p:tag name="CDT_MASTERS_NAME" val="One object (large)"/>
  <p:tag name="CDT_LAYOUT_TYPE" val="16"/>
  <p:tag name="CDT_INTERSECT_SLIDE" val="False"/>
  <p:tag name="CDT_NAVBARONTHISSLIDE" val="True"/>
</p:tagLst>
</file>

<file path=ppt/tags/tag14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6"/>
  <p:tag name="CDT_DESIGNS_NAME" val="Siemens 2013 – 16:9"/>
  <p:tag name="CDT_MASTERS_NAME" val="One object (large)"/>
  <p:tag name="CDT_LAYOUT_TYPE" val="16"/>
  <p:tag name="CDT_INTERSECT_SLIDE" val="False"/>
  <p:tag name="CDT_NAVBARONTHISSLIDE" val="True"/>
</p:tagLst>
</file>

<file path=ppt/tags/tag14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7"/>
  <p:tag name="CDT_DESIGNS_NAME" val="Siemens 2013 – 16:9"/>
  <p:tag name="CDT_MASTERS_NAME" val="One object (large)"/>
  <p:tag name="CDT_LAYOUT_TYPE" val="16"/>
  <p:tag name="CDT_INTERSECT_SLIDE" val="False"/>
  <p:tag name="CDT_NAVBARONTHISSLIDE" val="True"/>
</p:tagLst>
</file>

<file path=ppt/tags/tag14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8"/>
  <p:tag name="CDT_DESIGNS_NAME" val="Siemens 2013 – 16:9"/>
  <p:tag name="CDT_MASTERS_NAME" val="One object (large)"/>
  <p:tag name="CDT_LAYOUT_TYPE" val="16"/>
  <p:tag name="CDT_INTERSECT_SLIDE" val="False"/>
  <p:tag name="CDT_NAVBARONTHISSLIDE" val="True"/>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9"/>
  <p:tag name="CDT_DESIGNS_NAME" val="Siemens 2013 – 16:9"/>
  <p:tag name="CDT_MASTERS_NAME" val="One object (large)"/>
  <p:tag name="CDT_LAYOUT_TYPE" val="16"/>
  <p:tag name="CDT_INTERSECT_SLIDE" val="False"/>
  <p:tag name="CDT_NAVBARONTHISSLIDE" val="True"/>
</p:tagLst>
</file>

<file path=ppt/tags/tag152.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50"/>
  <p:tag name="CDT_DESIGNS_NAME" val="Siemens 2013 – 16:9"/>
  <p:tag name="CDT_MASTERS_NAME" val="One object (large)"/>
  <p:tag name="CDT_LAYOUT_TYPE" val="16"/>
  <p:tag name="CDT_INTERSECT_SLIDE" val="False"/>
  <p:tag name="CDT_NAVBARONTHISSLIDE" val="True"/>
</p:tagLst>
</file>

<file path=ppt/tags/tag153.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51"/>
  <p:tag name="CDT_DESIGNS_NAME" val="Siemens 2013 – 16:9"/>
  <p:tag name="CDT_MASTERS_NAME" val="One object (large)"/>
  <p:tag name="CDT_LAYOUT_TYPE" val="16"/>
  <p:tag name="CDT_INTERSECT_SLIDE" val="False"/>
  <p:tag name="CDT_NAVBARONTHISSLIDE" val="True"/>
</p:tagLst>
</file>

<file path=ppt/tags/tag154.xml><?xml version="1.0" encoding="utf-8"?>
<p:tagLst xmlns:a="http://schemas.openxmlformats.org/drawingml/2006/main" xmlns:r="http://schemas.openxmlformats.org/officeDocument/2006/relationships" xmlns:p="http://schemas.openxmlformats.org/presentationml/2006/main">
  <p:tag name="CDT_SLIDE_NAME_ENG" val="Contact slide"/>
  <p:tag name="CDT_SLIDE_NAME_FRE" val="Contact slide"/>
  <p:tag name="CDT_SLIDE_NAME_GER" val="Kontaktfolie"/>
  <p:tag name="CDT_SLIDE_NAME_SPA" val="Contact slide"/>
  <p:tag name="CDT_SLIDE_NAME_ITA" val="Contact slide"/>
  <p:tag name="CDT_DEFAULT_SLIDE" val="True"/>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155.xml><?xml version="1.0" encoding="utf-8"?>
<p:tagLst xmlns:a="http://schemas.openxmlformats.org/drawingml/2006/main" xmlns:r="http://schemas.openxmlformats.org/officeDocument/2006/relationships" xmlns:p="http://schemas.openxmlformats.org/presentationml/2006/main">
  <p:tag name="CDT_AUTODIALOG" val="4"/>
  <p:tag name="CDT_DELETE_ONEVENT_NEWPRES" val="False"/>
  <p:tag name="CDT_TARGETSHAPE_NEW" val="12"/>
  <p:tag name="CDT_PROT" val="3"/>
  <p:tag name="CDT_PROT_TOP" val="111,25"/>
  <p:tag name="CDT_PROT_LEFT" val="366,8501"/>
  <p:tag name="CDT_PROT_WIDTH" val="593,6499"/>
  <p:tag name="CDT_PROT_HEIGHT" val="374,25"/>
</p:tagLst>
</file>

<file path=ppt/tags/tag156.xml><?xml version="1.0" encoding="utf-8"?>
<p:tagLst xmlns:a="http://schemas.openxmlformats.org/drawingml/2006/main" xmlns:r="http://schemas.openxmlformats.org/officeDocument/2006/relationships" xmlns:p="http://schemas.openxmlformats.org/presentationml/2006/main">
  <p:tag name="CDT_TARGETSHAPE_NEW" val="18"/>
  <p:tag name="CDT_PROT" val="3"/>
  <p:tag name="CDT_PROT_TOP" val="0"/>
  <p:tag name="CDT_PROT_LEFT" val="0"/>
  <p:tag name="CDT_PROT_WIDTH" val="960,5"/>
  <p:tag name="CDT_PROT_HEIGHT" val="99,87504"/>
</p:tagLst>
</file>

<file path=ppt/tags/tag1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Lst>
</file>

<file path=ppt/tags/tag15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10"/>
  <p:tag name="CDT_PROT" val="3"/>
  <p:tag name="CDT_PROT_TOP" val="485,5"/>
  <p:tag name="CDT_PROT_LEFT" val="960,5"/>
  <p:tag name="CDT_PROT_WIDTH" val="0,1250394"/>
  <p:tag name="CDT_PROT_HEIGHT" val="0,1667717"/>
</p:tagLst>
</file>

<file path=ppt/tags/tag1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10"/>
  <p:tag name="CDT_PROT" val="3"/>
  <p:tag name="CDT_PROT_TOP" val="485,5"/>
  <p:tag name="CDT_PROT_LEFT" val="960,5"/>
  <p:tag name="CDT_PROT_WIDTH" val="0,1250394"/>
  <p:tag name="CDT_PROT_HEIGHT" val="0,1250394"/>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8"/>
  <p:tag name="CDT_PROT" val="3"/>
  <p:tag name="CDT_PROT_TOP" val="519,5"/>
  <p:tag name="CDT_PROT_LEFT" val="0"/>
  <p:tag name="CDT_PROT_WIDTH" val="309,6244"/>
  <p:tag name="CDT_PROT_HEIGHT" val="20,5"/>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FILLUNVISIBLE" val="True"/>
  <p:tag name="CDT_LINEUNVISIBLE" val="True"/>
  <p:tag name="CDT_EXTCOL" val="True"/>
  <p:tag name="CDT_COLTX_NEW" val="25"/>
  <p:tag name="CDT_TARGETSHAPE_NEW" val="9"/>
  <p:tag name="CDT_PROT" val="3"/>
  <p:tag name="CDT_PROT_TOP" val="519,5"/>
  <p:tag name="CDT_PROT_LEFT" val="298,2492"/>
  <p:tag name="CDT_PROT_WIDTH" val="662,2507"/>
  <p:tag name="CDT_PROT_HEIGHT" val="20,5"/>
</p:tagLst>
</file>

<file path=ppt/tags/tag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4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4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4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DELETE_ONEVENT_NEWPRES" val="False"/>
  <p:tag name="CDT_PROT" val="2"/>
  <p:tag name="CDT_PROT_TOP" val="111,25"/>
  <p:tag name="CDT_PROT_LEFT" val="366,85"/>
  <p:tag name="CDT_PROT_WIDTH" val="593,65"/>
  <p:tag name="CDT_PROT_HEIGHT" val="374,25"/>
</p:tagLst>
</file>

<file path=ppt/tags/tag4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5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1.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5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5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6.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5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5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59.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6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6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6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ags/tag6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6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66.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6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6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7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7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7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7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7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8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8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6"/>
  <p:tag name="CDT_PROT_WIDTH" val="317,4803"/>
  <p:tag name="CDT_PROT_HEIGHT" val="181,37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317,4803"/>
  <p:tag name="CDT_PROT_HEIGHT" val="181,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9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3"/>
  <p:tag name="CDT_TARGETSHAPE_NEW" val="6"/>
  <p:tag name="CDT_PROT" val="2"/>
  <p:tag name="CDT_PROT_TOP" val="111,25"/>
  <p:tag name="CDT_PROT_LEFT" val="820,4528"/>
  <p:tag name="CDT_PROT_WIDTH" val="102,0472"/>
  <p:tag name="CDT_PROT_HEIGHT" val="374,25"/>
</p:tagLst>
</file>

<file path=ppt/tags/tag9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96.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97.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2"/>
  <p:tag name="CDT_DESIGNS_NAME" val="Siemens 2013 – 16:9"/>
  <p:tag name="CDT_MASTERS_NAME" val="Two rows"/>
  <p:tag name="CDT_LAYOUT_TYPE" val="32"/>
  <p:tag name="CDT_INTERSECT_SLIDE" val="False"/>
  <p:tag name="CDT_NAVBARONTHISSLIDE" val="True"/>
</p:tagLst>
</file>

<file path=ppt/tags/tag98.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3"/>
  <p:tag name="CDT_DESIGNS_NAME" val="Siemens 2013 – 16:9"/>
  <p:tag name="CDT_MASTERS_NAME" val="One object (large)"/>
  <p:tag name="CDT_LAYOUT_TYPE" val="16"/>
  <p:tag name="CDT_INTERSECT_SLIDE" val="False"/>
  <p:tag name="CDT_NAVBARONTHISSLIDE" val="True"/>
</p:tagLst>
</file>

<file path=ppt/tags/tag99.xml><?xml version="1.0" encoding="utf-8"?>
<p:tagLst xmlns:a="http://schemas.openxmlformats.org/drawingml/2006/main" xmlns:r="http://schemas.openxmlformats.org/officeDocument/2006/relationships" xmlns:p="http://schemas.openxmlformats.org/presentationml/2006/main">
  <p:tag name="CDT_OLDSLIDEHIDDEN" val="False"/>
  <p:tag name="CDT_OLDSLIDEINDEX" val="4"/>
  <p:tag name="CDT_DESIGNS_NAME" val="Siemens 2013 – 16:9"/>
  <p:tag name="CDT_MASTERS_NAME" val="Free Content"/>
  <p:tag name="CDT_LAYOUT_TYPE" val="11"/>
  <p:tag name="CDT_INTERSECT_SLIDE" val="False"/>
  <p:tag name="CDT_NAVBARONTHISSLIDE" val="True"/>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Four objects + Navigation</Name>
  <PpLayout>32</PpLayout>
  <Index>22</Index>
</p4ppTags>
</file>

<file path=customXml/item10.xml><?xml version="1.0" encoding="utf-8"?>
<p4ppTags>
  <Name>Three columns</Name>
  <PpLayout>32</PpLayout>
  <Index>14</Index>
</p4ppTags>
</file>

<file path=customXml/item11.xml><?xml version="1.0" encoding="utf-8"?>
<p4ppTags>
  <Name>One object (large)</Name>
  <PpLayout>16</PpLayout>
  <Index>10</Index>
</p4ppTags>
</file>

<file path=customXml/item12.xml><?xml version="1.0" encoding="utf-8"?>
<p4ppTags>
  <Name>One object (small) + Navigation</Name>
  <PpLayout>32</PpLayout>
  <Index>18</Index>
</p4ppTags>
</file>

<file path=customXml/item13.xml><?xml version="1.0" encoding="utf-8"?>
<p4ppTags>
  <Name>Free Content</Name>
  <PpLayout>11</PpLayout>
  <Index>9</Index>
</p4ppTags>
</file>

<file path=customXml/item14.xml><?xml version="1.0" encoding="utf-8"?>
<p4ppTags>
  <Name>Two rows</Name>
  <PpLayout>32</PpLayout>
  <Index>13</Index>
</p4ppTags>
</file>

<file path=customXml/item15.xml><?xml version="1.0" encoding="utf-8"?>
<p4ppTags>
  <Name>Text + Index</Name>
  <PpLayout>32</PpLayout>
  <Index>8</Index>
</p4ppTags>
</file>

<file path=customXml/item16.xml><?xml version="1.0" encoding="utf-8"?>
<p4ppTags>
  <Name>One object (small)</Name>
  <PpLayout>16</PpLayout>
  <Index>11</Index>
</p4ppTags>
</file>

<file path=customXml/item2.xml><?xml version="1.0" encoding="utf-8"?>
<p4ppTags>
  <Name>Three columns + Navigation</Name>
  <PpLayout>32</PpLayout>
  <Index>20</Index>
</p4ppTags>
</file>

<file path=customXml/item3.xml><?xml version="1.0" encoding="utf-8"?>
<p4ppTags>
  <Name>Two columns + Navigation</Name>
  <PpLayout>32</PpLayout>
  <Index>19</Index>
</p4ppTags>
</file>

<file path=customXml/item4.xml><?xml version="1.0" encoding="utf-8"?>
<p4ppTags>
  <Name>Free Content + Navigation</Name>
  <PpLayout>32</PpLayout>
  <Index>16</Index>
</p4ppTags>
</file>

<file path=customXml/item5.xml><?xml version="1.0" encoding="utf-8"?>
<p4ppTags>
  <Name>Two rows + Navigation</Name>
  <PpLayout>32</PpLayout>
  <Index>21</Index>
</p4ppTags>
</file>

<file path=customXml/item6.xml><?xml version="1.0" encoding="utf-8"?>
<p4ppTags>
  <Name>Two columns</Name>
  <PpLayout>29</PpLayout>
  <Index>12</Index>
</p4ppTags>
</file>

<file path=customXml/item7.xml><?xml version="1.0" encoding="utf-8"?>
<p4ppTags/>
</file>

<file path=customXml/item8.xml><?xml version="1.0" encoding="utf-8"?>
<p4ppTags>
  <Name>One object (large) + Navigation</Name>
  <PpLayout>32</PpLayout>
  <Index>17</Index>
</p4ppTags>
</file>

<file path=customXml/item9.xml><?xml version="1.0" encoding="utf-8"?>
<p4ppTags>
  <Name>Four objects</Name>
  <PpLayout>24</PpLayout>
  <Index>15</Index>
</p4ppTags>
</file>

<file path=customXml/itemProps1.xml><?xml version="1.0" encoding="utf-8"?>
<ds:datastoreItem xmlns:ds="http://schemas.openxmlformats.org/officeDocument/2006/customXml" ds:itemID="{EAB520BC-C6EC-457E-8AB5-55DB67C86858}">
  <ds:schemaRefs/>
</ds:datastoreItem>
</file>

<file path=customXml/itemProps10.xml><?xml version="1.0" encoding="utf-8"?>
<ds:datastoreItem xmlns:ds="http://schemas.openxmlformats.org/officeDocument/2006/customXml" ds:itemID="{15CF3461-70D1-4B54-AFAB-DAFDA0A238CD}">
  <ds:schemaRefs/>
</ds:datastoreItem>
</file>

<file path=customXml/itemProps11.xml><?xml version="1.0" encoding="utf-8"?>
<ds:datastoreItem xmlns:ds="http://schemas.openxmlformats.org/officeDocument/2006/customXml" ds:itemID="{80661B8B-A327-44F9-823B-4D9EE0B3EC78}">
  <ds:schemaRefs/>
</ds:datastoreItem>
</file>

<file path=customXml/itemProps12.xml><?xml version="1.0" encoding="utf-8"?>
<ds:datastoreItem xmlns:ds="http://schemas.openxmlformats.org/officeDocument/2006/customXml" ds:itemID="{D9FE249F-833E-4CF0-BECB-552D01D7DC9E}">
  <ds:schemaRefs/>
</ds:datastoreItem>
</file>

<file path=customXml/itemProps13.xml><?xml version="1.0" encoding="utf-8"?>
<ds:datastoreItem xmlns:ds="http://schemas.openxmlformats.org/officeDocument/2006/customXml" ds:itemID="{D8097D0C-BE3E-4AEC-9593-65CFCCB19297}">
  <ds:schemaRefs/>
</ds:datastoreItem>
</file>

<file path=customXml/itemProps14.xml><?xml version="1.0" encoding="utf-8"?>
<ds:datastoreItem xmlns:ds="http://schemas.openxmlformats.org/officeDocument/2006/customXml" ds:itemID="{38AB8DE4-FD9B-4166-BEC3-3F1753596133}">
  <ds:schemaRefs/>
</ds:datastoreItem>
</file>

<file path=customXml/itemProps15.xml><?xml version="1.0" encoding="utf-8"?>
<ds:datastoreItem xmlns:ds="http://schemas.openxmlformats.org/officeDocument/2006/customXml" ds:itemID="{7E35FEDB-1F0E-4D67-A313-4AC59C26FF29}">
  <ds:schemaRefs/>
</ds:datastoreItem>
</file>

<file path=customXml/itemProps16.xml><?xml version="1.0" encoding="utf-8"?>
<ds:datastoreItem xmlns:ds="http://schemas.openxmlformats.org/officeDocument/2006/customXml" ds:itemID="{1618AA06-B22E-4D19-9680-0D7830426729}">
  <ds:schemaRefs/>
</ds:datastoreItem>
</file>

<file path=customXml/itemProps2.xml><?xml version="1.0" encoding="utf-8"?>
<ds:datastoreItem xmlns:ds="http://schemas.openxmlformats.org/officeDocument/2006/customXml" ds:itemID="{85D77EE6-52B7-48BE-9EDB-748F1EBB53DE}">
  <ds:schemaRefs/>
</ds:datastoreItem>
</file>

<file path=customXml/itemProps3.xml><?xml version="1.0" encoding="utf-8"?>
<ds:datastoreItem xmlns:ds="http://schemas.openxmlformats.org/officeDocument/2006/customXml" ds:itemID="{D7BABA95-BFFE-422B-8591-3271669EEA88}">
  <ds:schemaRefs/>
</ds:datastoreItem>
</file>

<file path=customXml/itemProps4.xml><?xml version="1.0" encoding="utf-8"?>
<ds:datastoreItem xmlns:ds="http://schemas.openxmlformats.org/officeDocument/2006/customXml" ds:itemID="{7CC5F709-E74B-4E5F-A728-923D5062EBEF}">
  <ds:schemaRefs/>
</ds:datastoreItem>
</file>

<file path=customXml/itemProps5.xml><?xml version="1.0" encoding="utf-8"?>
<ds:datastoreItem xmlns:ds="http://schemas.openxmlformats.org/officeDocument/2006/customXml" ds:itemID="{6C79E4F8-DCFB-483C-880A-AEEC6AAFC838}">
  <ds:schemaRefs/>
</ds:datastoreItem>
</file>

<file path=customXml/itemProps6.xml><?xml version="1.0" encoding="utf-8"?>
<ds:datastoreItem xmlns:ds="http://schemas.openxmlformats.org/officeDocument/2006/customXml" ds:itemID="{1666F4C2-68F5-4840-A44A-1A646C0925A1}">
  <ds:schemaRefs/>
</ds:datastoreItem>
</file>

<file path=customXml/itemProps7.xml><?xml version="1.0" encoding="utf-8"?>
<ds:datastoreItem xmlns:ds="http://schemas.openxmlformats.org/officeDocument/2006/customXml" ds:itemID="{572FBA73-6DBF-45DA-8282-9342320CFAB0}">
  <ds:schemaRefs/>
</ds:datastoreItem>
</file>

<file path=customXml/itemProps8.xml><?xml version="1.0" encoding="utf-8"?>
<ds:datastoreItem xmlns:ds="http://schemas.openxmlformats.org/officeDocument/2006/customXml" ds:itemID="{B27F640E-84DF-4F97-BC70-D045F1E6594F}">
  <ds:schemaRefs/>
</ds:datastoreItem>
</file>

<file path=customXml/itemProps9.xml><?xml version="1.0" encoding="utf-8"?>
<ds:datastoreItem xmlns:ds="http://schemas.openxmlformats.org/officeDocument/2006/customXml" ds:itemID="{1581BFFB-B4CE-47A8-BE77-DC1339B1E5A7}">
  <ds:schemaRefs/>
</ds:datastoreItem>
</file>

<file path=docProps/app.xml><?xml version="1.0" encoding="utf-8"?>
<Properties xmlns="http://schemas.openxmlformats.org/officeDocument/2006/extended-properties" xmlns:vt="http://schemas.openxmlformats.org/officeDocument/2006/docPropsVTypes">
  <Template>sie-ppt-2010-16x9-standard-eng-v2-1</Template>
  <TotalTime>0</TotalTime>
  <Words>2660</Words>
  <Application>Microsoft Office PowerPoint</Application>
  <PresentationFormat>Benutzerdefiniert</PresentationFormat>
  <Paragraphs>877</Paragraphs>
  <Slides>52</Slides>
  <Notes>52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54" baseType="lpstr">
      <vt:lpstr>Siemens 2017 – 16:9</vt:lpstr>
      <vt:lpstr>think-cell Folie</vt:lpstr>
      <vt:lpstr>Hochschul-Lehrunterlagen  für SIMATIC PCS 7   Siemens Automation Cooperates with Education | 02/2020</vt:lpstr>
      <vt:lpstr>PCS 7 Lern-/Lehrunterlagen Inhaltsverzeichnis</vt:lpstr>
      <vt:lpstr>PCS 7 Lern-/Lehrunterlagen Modul 1 P01-01 Prozessbeschreibung</vt:lpstr>
      <vt:lpstr>PCS 7 Lern-/Lehrunterlagen Modul 1 P01-01 Prozessbeschreibung</vt:lpstr>
      <vt:lpstr>PCS 7 Lern-/Lehrunterlagen Modul 1 P01-01 Prozessbeschreibung</vt:lpstr>
      <vt:lpstr>PCS 7 Lern-/Lehrunterlagen Modul 1 P01-01 Prozessbeschreibung</vt:lpstr>
      <vt:lpstr>PCS 7 Lern-/Lehrunterlagen Modul 1 P01-02 Hardwarekonfiguration</vt:lpstr>
      <vt:lpstr>PCS 7 Lern-/Lehrunterlagen Modul 1 P01-02 Hardwarekonfiguration</vt:lpstr>
      <vt:lpstr>PCS 7 Lern-/Lehrunterlagen Modul 1 P01-02 Hardwarekonfiguration</vt:lpstr>
      <vt:lpstr>PCS 7 Lern-/Lehrunterlagen Modul 1 P01-02 Hardwarekonfiguration</vt:lpstr>
      <vt:lpstr>PCS 7 Lern-/Lehrunterlagen Modul 1 P01-02 Hardwarekonfiguration</vt:lpstr>
      <vt:lpstr>PCS 7 Lern-/Lehrunterlagen Modul 1 P01-03 Technologische Hierarchie</vt:lpstr>
      <vt:lpstr>PCS 7 Lern-/Lehrunterlagen Modul 1 P01-03 Technologische Hierarchie</vt:lpstr>
      <vt:lpstr>PCS 7 Lern-/Lehrunterlagen Modul 1 P01-03 Technologische Hierarchie</vt:lpstr>
      <vt:lpstr>PCS 7 Lern-/Lehrunterlagen  Modul 1 P01-03 Technologische Hierarchie</vt:lpstr>
      <vt:lpstr>PCS 7 Lern-/Lehrunterlagen  Modul 1 P01-04 Einzelsteuerfunktionen</vt:lpstr>
      <vt:lpstr>PCS 7 Lern-/Lehrunterlagen  Modul 1 P01-04 Einzelsteuerfunktionen</vt:lpstr>
      <vt:lpstr>PCS 7 Lern-/Lehrunterlagen  Modul 1 P01-04 Einzelsteuerfunktionen</vt:lpstr>
      <vt:lpstr>PCS 7 Lern-/Lehrunterlagen  Modul 1 P01-04 Einzelsteuerfunktionen</vt:lpstr>
      <vt:lpstr>PCS 7 Lern-/Lehrunterlagen  Modul 1 P01-04 Einzelsteuerfunktionen</vt:lpstr>
      <vt:lpstr>PCS 7 Lern-/Lehrunterlagen  Modul 1 P01-05 Anlagensicherung</vt:lpstr>
      <vt:lpstr>PCS 7 Lern-/Lehrunterlagen  Modul 1 P01-05 Anlagensicherung</vt:lpstr>
      <vt:lpstr>PCS 7 Lern-/Lehrunterlagen  Modul 1 P01-05 Anlagensicherung</vt:lpstr>
      <vt:lpstr>PCS 7 Lern-/Lehrunterlagen  Modul 1 P01-05 Anlagensicherung</vt:lpstr>
      <vt:lpstr>PCS 7 Lern-/Lehrunterlagen  Modul 1 P01-06 Regelung, weitere Steuerfunktionen</vt:lpstr>
      <vt:lpstr>PCS 7 Lern-/Lehrunterlagen  Modul 1 P01-06 Regelung, weitere Steuerfunktionen</vt:lpstr>
      <vt:lpstr>PCS 7 Lern-/Lehrunterlagen  Modul 1 P01-06 Regelung, weitere Steuerfunktionen</vt:lpstr>
      <vt:lpstr>PCS 7 Lern-/Lehrunterlagen  Modul 1 P01-06 Regelung, weitere Steuerfunktionen</vt:lpstr>
      <vt:lpstr>PCS 7 Lern-/Lehrunterlagen  Modul 1 P01-07 Massenbearbeitung</vt:lpstr>
      <vt:lpstr>PCS 7 Lern-/Lehrunterlagen  Modul 1 P01-07 Massenbearbeitung</vt:lpstr>
      <vt:lpstr>PCS 7 Lern-/Lehrunterlagen  Modul 1 P01-07 Massenbearbeitung</vt:lpstr>
      <vt:lpstr>PCS 7 Lern-/Lehrunterlagen  Modul 1 P01-07 Massenbearbeitung</vt:lpstr>
      <vt:lpstr>PCS 7 Lern-/Lehrunterlagen  Modul 1 P01-08 Ablaufsteuerungen</vt:lpstr>
      <vt:lpstr>PCS 7 Lern-/Lehrunterlagen  Modul 1 P01-08 Ablaufsteuerungen</vt:lpstr>
      <vt:lpstr>PCS 7 Lern-/Lehrunterlagen  Modul 1 P01-08 Ablaufsteuerungen</vt:lpstr>
      <vt:lpstr>PCS 7 Lern-/Lehrunterlagen  Modul 1 P01-08 Ablaufsteuerungen</vt:lpstr>
      <vt:lpstr>PCS 7 Lern-/Lehrunterlagen  Modul 2 P02-01 Grafikgenerierung</vt:lpstr>
      <vt:lpstr>PCS 7 Lern-/Lehrunterlagen  Modul 2 P02-01 Grafikgenerierung</vt:lpstr>
      <vt:lpstr>PCS 7 Lern-/Lehrunterlagen  Modul 2 P02-01 Grafikgenerierung</vt:lpstr>
      <vt:lpstr>PCS 7 Lern-/Lehrunterlagen  Modul 2 P02-01 Grafikgenerierung</vt:lpstr>
      <vt:lpstr>PCS 7 Lern-/Lehrunterlagen  Modul 2 P02-02 Alarm-Engineering</vt:lpstr>
      <vt:lpstr>PCS 7 Lern-/Lehrunterlagen  Modul 2 P02-02 Alarm-Engineering</vt:lpstr>
      <vt:lpstr>PCS 7 Lern-/Lehrunterlagen  Modul 2 P02-02 Alarm-Engineering</vt:lpstr>
      <vt:lpstr>PCS 7 Lern-/Lehrunterlagen  Modul 2 P02-02 Alarm-Engineering</vt:lpstr>
      <vt:lpstr>PCS 7 Lern-/Lehrunterlagen  Modul 2 P02-03 Archivierung und Trendreporting</vt:lpstr>
      <vt:lpstr>PCS 7 Lern-/Lehrunterlagen  Modul 2 P02-03 Archivierung und Trendreporting</vt:lpstr>
      <vt:lpstr>PCS 7 Lern-/Lehrunterlagen  Modul 2 P02-03 Archivierung und Trendreporting</vt:lpstr>
      <vt:lpstr>PCS 7 Lern-/Lehrunterlagen  Modul 2 P02-03 Archivierung und Trendreporting</vt:lpstr>
      <vt:lpstr>PCS 7 Lern-/Lehrunterlagen  Modul 2 P02-03 Archivierung und Trendreporting</vt:lpstr>
      <vt:lpstr>PCS 7 Lern-/Lehrunterlagen  Nutzen</vt:lpstr>
      <vt:lpstr>PCS 7 Lern-/Lehrunterlagen  Ausblick</vt:lpstr>
      <vt:lpstr>Vielen Dank für Ihre Aufmerksamkeit!</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MindSphere PowerPoint-Template</dc:title>
  <dc:creator>Zessinger, Tobias (DI SW CAS MK PE)</dc:creator>
  <cp:lastModifiedBy>Mac68</cp:lastModifiedBy>
  <cp:revision>20</cp:revision>
  <cp:lastPrinted>2017-05-16T13:00:22Z</cp:lastPrinted>
  <dcterms:created xsi:type="dcterms:W3CDTF">2017-05-16T13:00:10Z</dcterms:created>
  <dcterms:modified xsi:type="dcterms:W3CDTF">2020-01-13T15:36:00Z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Release date">
    <vt:lpwstr>November 2017</vt:lpwstr>
  </property>
  <property fmtid="{D5CDD505-2E9C-101B-9397-08002B2CF9AE}" pid="4" name="Office version">
    <vt:lpwstr>2007 and higher</vt:lpwstr>
  </property>
  <property fmtid="{D5CDD505-2E9C-101B-9397-08002B2CF9AE}" pid="5" name="Release version">
    <vt:lpwstr>2.1</vt:lpwstr>
  </property>
  <property fmtid="{D5CDD505-2E9C-101B-9397-08002B2CF9AE}" pid="6" name="_NewReviewCycle">
    <vt:lpwstr/>
  </property>
</Properties>
</file>