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5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6.xml" ContentType="application/vnd.openxmlformats-officedocument.theme+xml"/>
  <Override PartName="/ppt/tags/tag43.xml" ContentType="application/vnd.openxmlformats-officedocument.presentationml.tags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7.xml" ContentType="application/vnd.openxmlformats-officedocument.theme+xml"/>
  <Override PartName="/ppt/tags/tag44.xml" ContentType="application/vnd.openxmlformats-officedocument.presentationml.tags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8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9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theme/theme10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notesSlides/notesSlide5.xml" ContentType="application/vnd.openxmlformats-officedocument.presentationml.notesSlide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5" r:id="rId10"/>
    <p:sldMasterId id="2147483789" r:id="rId11"/>
    <p:sldMasterId id="2147484087" r:id="rId12"/>
    <p:sldMasterId id="2147484142" r:id="rId13"/>
    <p:sldMasterId id="2147483966" r:id="rId14"/>
    <p:sldMasterId id="2147484031" r:id="rId15"/>
    <p:sldMasterId id="2147484145" r:id="rId16"/>
    <p:sldMasterId id="2147484200" r:id="rId17"/>
    <p:sldMasterId id="2147484250" r:id="rId18"/>
    <p:sldMasterId id="2147484299" r:id="rId19"/>
  </p:sldMasterIdLst>
  <p:notesMasterIdLst>
    <p:notesMasterId r:id="rId38"/>
  </p:notesMasterIdLst>
  <p:handoutMasterIdLst>
    <p:handoutMasterId r:id="rId39"/>
  </p:handoutMasterIdLst>
  <p:sldIdLst>
    <p:sldId id="351" r:id="rId20"/>
    <p:sldId id="2134804594" r:id="rId21"/>
    <p:sldId id="2134804609" r:id="rId22"/>
    <p:sldId id="2134804612" r:id="rId23"/>
    <p:sldId id="2134804595" r:id="rId24"/>
    <p:sldId id="2134804614" r:id="rId25"/>
    <p:sldId id="2134804598" r:id="rId26"/>
    <p:sldId id="2134804610" r:id="rId27"/>
    <p:sldId id="2134804583" r:id="rId28"/>
    <p:sldId id="2134804585" r:id="rId29"/>
    <p:sldId id="2134804621" r:id="rId30"/>
    <p:sldId id="2134804631" r:id="rId31"/>
    <p:sldId id="2134804620" r:id="rId32"/>
    <p:sldId id="2134804623" r:id="rId33"/>
    <p:sldId id="2134804624" r:id="rId34"/>
    <p:sldId id="2134804625" r:id="rId35"/>
    <p:sldId id="2134804617" r:id="rId36"/>
    <p:sldId id="2134804590" r:id="rId37"/>
  </p:sldIdLst>
  <p:sldSz cx="12198350" cy="6858000"/>
  <p:notesSz cx="6858000" cy="9686925"/>
  <p:custDataLst>
    <p:custData r:id="rId9"/>
    <p:tags r:id="rId40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Cnet/SC" id="{4030C216-F1FF-4FCB-A925-C3DC6A26FFA0}">
          <p14:sldIdLst>
            <p14:sldId id="351"/>
            <p14:sldId id="2134804594"/>
            <p14:sldId id="2134804609"/>
            <p14:sldId id="2134804612"/>
            <p14:sldId id="2134804595"/>
            <p14:sldId id="2134804614"/>
            <p14:sldId id="2134804598"/>
            <p14:sldId id="2134804610"/>
            <p14:sldId id="2134804583"/>
            <p14:sldId id="2134804585"/>
            <p14:sldId id="2134804621"/>
            <p14:sldId id="2134804631"/>
            <p14:sldId id="2134804620"/>
            <p14:sldId id="2134804623"/>
            <p14:sldId id="2134804624"/>
            <p14:sldId id="2134804625"/>
            <p14:sldId id="2134804617"/>
            <p14:sldId id="2134804590"/>
          </p14:sldIdLst>
        </p14:section>
      </p14:sectionLst>
    </p:ext>
    <p:ext uri="{EFAFB233-063F-42B5-8137-9DF3F51BA10A}">
      <p15:sldGuideLst xmlns:p15="http://schemas.microsoft.com/office/powerpoint/2012/main">
        <p15:guide id="6" orient="horz" pos="210">
          <p15:clr>
            <a:srgbClr val="A4A3A4"/>
          </p15:clr>
        </p15:guide>
        <p15:guide id="7" pos="395">
          <p15:clr>
            <a:srgbClr val="A4A3A4"/>
          </p15:clr>
        </p15:guide>
        <p15:guide id="8" pos="3842">
          <p15:clr>
            <a:srgbClr val="A4A3A4"/>
          </p15:clr>
        </p15:guide>
        <p15:guide id="9" pos="3955" userDrawn="1">
          <p15:clr>
            <a:srgbClr val="A4A3A4"/>
          </p15:clr>
        </p15:guide>
        <p15:guide id="10" pos="7380">
          <p15:clr>
            <a:srgbClr val="A4A3A4"/>
          </p15:clr>
        </p15:guide>
        <p15:guide id="11" pos="5566">
          <p15:clr>
            <a:srgbClr val="A4A3A4"/>
          </p15:clr>
        </p15:guide>
        <p15:guide id="12" orient="horz" pos="2387" userDrawn="1">
          <p15:clr>
            <a:srgbClr val="A4A3A4"/>
          </p15:clr>
        </p15:guide>
        <p15:guide id="14" orient="horz" pos="2432" userDrawn="1">
          <p15:clr>
            <a:srgbClr val="A4A3A4"/>
          </p15:clr>
        </p15:guide>
        <p15:guide id="15" orient="horz" pos="2352" userDrawn="1">
          <p15:clr>
            <a:srgbClr val="A4A3A4"/>
          </p15:clr>
        </p15:guide>
        <p15:guide id="16" orient="horz" pos="888" userDrawn="1">
          <p15:clr>
            <a:srgbClr val="A4A3A4"/>
          </p15:clr>
        </p15:guide>
        <p15:guide id="17" orient="horz" pos="3702" userDrawn="1">
          <p15:clr>
            <a:srgbClr val="A4A3A4"/>
          </p15:clr>
        </p15:guide>
        <p15:guide id="18" orient="horz" pos="10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3051">
          <p15:clr>
            <a:srgbClr val="A4A3A4"/>
          </p15:clr>
        </p15:guide>
        <p15:guide id="4" pos="2160">
          <p15:clr>
            <a:srgbClr val="A4A3A4"/>
          </p15:clr>
        </p15:guide>
        <p15:guide id="5" orient="horz" pos="2870">
          <p15:clr>
            <a:srgbClr val="A4A3A4"/>
          </p15:clr>
        </p15:guide>
        <p15:guide id="6" orient="horz" pos="466">
          <p15:clr>
            <a:srgbClr val="A4A3A4"/>
          </p15:clr>
        </p15:guide>
        <p15:guide id="7" orient="horz" pos="5637">
          <p15:clr>
            <a:srgbClr val="A4A3A4"/>
          </p15:clr>
        </p15:guide>
        <p15:guide id="8" orient="horz" pos="2733">
          <p15:clr>
            <a:srgbClr val="A4A3A4"/>
          </p15:clr>
        </p15:guide>
        <p15:guide id="9" pos="4156">
          <p15:clr>
            <a:srgbClr val="A4A3A4"/>
          </p15:clr>
        </p15:guide>
        <p15:guide id="10" pos="16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elik, Pinar (SI BP S MK ACD)" initials="CP(BSMA" lastIdx="2" clrIdx="6">
    <p:extLst>
      <p:ext uri="{19B8F6BF-5375-455C-9EA6-DF929625EA0E}">
        <p15:presenceInfo xmlns:p15="http://schemas.microsoft.com/office/powerpoint/2012/main" userId="S::pinar.celik@siemens.com::4ca5b8ec-e96b-4baf-ad46-86b54e87c69b" providerId="AD"/>
      </p:ext>
    </p:extLst>
  </p:cmAuthor>
  <p:cmAuthor id="1" name="Schroeder, Wolfgang (SI BP SRA SYS)" initials="SW(BSS" lastIdx="4" clrIdx="0">
    <p:extLst>
      <p:ext uri="{19B8F6BF-5375-455C-9EA6-DF929625EA0E}">
        <p15:presenceInfo xmlns:p15="http://schemas.microsoft.com/office/powerpoint/2012/main" userId="S::wolfgang.schroeder@siemens.com::488dc4ad-2811-4171-9794-1bb1cdf77822" providerId="AD"/>
      </p:ext>
    </p:extLst>
  </p:cmAuthor>
  <p:cmAuthor id="8" name="Ruff, Regina (SI BP S MK NPI)" initials="RR(BSMN" lastIdx="2" clrIdx="7">
    <p:extLst>
      <p:ext uri="{19B8F6BF-5375-455C-9EA6-DF929625EA0E}">
        <p15:presenceInfo xmlns:p15="http://schemas.microsoft.com/office/powerpoint/2012/main" userId="S::regina.ruff@siemens.com::a9fb9c53-601c-473e-9f9c-fcf8b82bf265" providerId="AD"/>
      </p:ext>
    </p:extLst>
  </p:cmAuthor>
  <p:cmAuthor id="2" name="Surjani, Preeti (SI BP S&amp;C MK SRA)" initials="SP(BSMS" lastIdx="4" clrIdx="1">
    <p:extLst>
      <p:ext uri="{19B8F6BF-5375-455C-9EA6-DF929625EA0E}">
        <p15:presenceInfo xmlns:p15="http://schemas.microsoft.com/office/powerpoint/2012/main" userId="S::preeti.surjani@siemens.com::e54b0f4f-e65b-45f7-8bee-d459065a405b" providerId="AD"/>
      </p:ext>
    </p:extLst>
  </p:cmAuthor>
  <p:cmAuthor id="3" name="Hüppi, Hans (SI BP S&amp;C MK SRA)" initials="HS" lastIdx="1" clrIdx="2">
    <p:extLst>
      <p:ext uri="{19B8F6BF-5375-455C-9EA6-DF929625EA0E}">
        <p15:presenceInfo xmlns:p15="http://schemas.microsoft.com/office/powerpoint/2012/main" userId="S::hans.hueppi@siemens.com::1d7f3f27-815e-40c4-a0dd-a074668d099a" providerId="AD"/>
      </p:ext>
    </p:extLst>
  </p:cmAuthor>
  <p:cmAuthor id="4" name="Scukovic, Jason (SI BP S&amp;C MK NPI)" initials="SJ(BSMN" lastIdx="23" clrIdx="3">
    <p:extLst>
      <p:ext uri="{19B8F6BF-5375-455C-9EA6-DF929625EA0E}">
        <p15:presenceInfo xmlns:p15="http://schemas.microsoft.com/office/powerpoint/2012/main" userId="S::jason.scukovic@siemens.com::c26e9d50-7651-43bc-8259-8b69c2fd0fcc" providerId="AD"/>
      </p:ext>
    </p:extLst>
  </p:cmAuthor>
  <p:cmAuthor id="5" name="Ciorica, Matei (SI BP S MK ACD)" initials="CA" lastIdx="1" clrIdx="4">
    <p:extLst>
      <p:ext uri="{19B8F6BF-5375-455C-9EA6-DF929625EA0E}">
        <p15:presenceInfo xmlns:p15="http://schemas.microsoft.com/office/powerpoint/2012/main" userId="S::matei.ciorica@siemens.com::8e4db8ef-010c-467d-a40a-e50bf9e44b12" providerId="AD"/>
      </p:ext>
    </p:extLst>
  </p:cmAuthor>
  <p:cmAuthor id="6" name="Oberbossel, Kira (SI BP AUT BA CTR)" initials="OC" lastIdx="1" clrIdx="5">
    <p:extLst>
      <p:ext uri="{19B8F6BF-5375-455C-9EA6-DF929625EA0E}">
        <p15:presenceInfo xmlns:p15="http://schemas.microsoft.com/office/powerpoint/2012/main" userId="S::kira.oberbossel@siemens.com::52cc4ddd-7b32-49f0-b196-d8ae0ee613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FF"/>
    <a:srgbClr val="007373"/>
    <a:srgbClr val="00557C"/>
    <a:srgbClr val="000028"/>
    <a:srgbClr val="7DD2E6"/>
    <a:srgbClr val="02222F"/>
    <a:srgbClr val="D2D741"/>
    <a:srgbClr val="AAB414"/>
    <a:srgbClr val="8796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706" autoAdjust="0"/>
  </p:normalViewPr>
  <p:slideViewPr>
    <p:cSldViewPr snapToGrid="0">
      <p:cViewPr>
        <p:scale>
          <a:sx n="94" d="100"/>
          <a:sy n="94" d="100"/>
        </p:scale>
        <p:origin x="240" y="101"/>
      </p:cViewPr>
      <p:guideLst>
        <p:guide orient="horz" pos="210"/>
        <p:guide pos="395"/>
        <p:guide pos="3842"/>
        <p:guide pos="3955"/>
        <p:guide pos="7380"/>
        <p:guide pos="5566"/>
        <p:guide orient="horz" pos="2387"/>
        <p:guide orient="horz" pos="2432"/>
        <p:guide orient="horz" pos="2352"/>
        <p:guide orient="horz" pos="888"/>
        <p:guide orient="horz" pos="3702"/>
        <p:guide orient="horz" pos="10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224"/>
        <p:guide pos="2236"/>
        <p:guide orient="horz" pos="3051"/>
        <p:guide pos="2160"/>
        <p:guide orient="horz" pos="2870"/>
        <p:guide orient="horz" pos="466"/>
        <p:guide orient="horz" pos="5637"/>
        <p:guide orient="horz" pos="2733"/>
        <p:guide pos="4156"/>
        <p:guide pos="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4.xml"/><Relationship Id="rId18" Type="http://schemas.openxmlformats.org/officeDocument/2006/relationships/slideMaster" Target="slideMasters/slideMaster9.xml"/><Relationship Id="rId26" Type="http://schemas.openxmlformats.org/officeDocument/2006/relationships/slide" Target="slides/slide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7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.xml"/><Relationship Id="rId19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viewProps" Target="view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3.xml"/><Relationship Id="rId17" Type="http://schemas.openxmlformats.org/officeDocument/2006/relationships/slideMaster" Target="slideMasters/slideMaster8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18840" y="0"/>
            <a:ext cx="3139160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64038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18840" y="9164038"/>
            <a:ext cx="3139160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39161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18840" y="0"/>
            <a:ext cx="3137627" cy="5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t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51702" y="739006"/>
            <a:ext cx="6338250" cy="356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60351" y="4564740"/>
            <a:ext cx="6337300" cy="432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64038"/>
            <a:ext cx="3139161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18840" y="9164038"/>
            <a:ext cx="3137627" cy="52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144000" rIns="252000" bIns="144000" numCol="1" anchor="b" anchorCtr="0" compatLnSpc="1">
            <a:prstTxWarp prst="textNoShape">
              <a:avLst/>
            </a:prstTxWarp>
          </a:bodyPr>
          <a:lstStyle>
            <a:lvl1pPr algn="r" defTabSz="899975">
              <a:spcBef>
                <a:spcPct val="0"/>
              </a:spcBef>
              <a:defRPr sz="11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eaLnBrk="0" fontAlgn="base" hangingPunct="0">
      <a:spcBef>
        <a:spcPts val="0"/>
      </a:spcBef>
      <a:spcAft>
        <a:spcPts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1pPr>
    <a:lvl2pPr marL="126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2pPr>
    <a:lvl3pPr marL="252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3pPr>
    <a:lvl4pPr marL="378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4pPr>
    <a:lvl5pPr marL="504000" indent="-126000" algn="l" rtl="0" eaLnBrk="0" fontAlgn="base" hangingPunct="0">
      <a:spcBef>
        <a:spcPts val="0"/>
      </a:spcBef>
      <a:spcAft>
        <a:spcPts val="0"/>
      </a:spcAft>
      <a:buClr>
        <a:srgbClr val="879BAA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Arial" panose="020B0604020202020204" pitchFamily="34" charset="0"/>
        <a:ea typeface="ＭＳ Ｐゴシック" charset="-128"/>
        <a:cs typeface="Arial" panose="020B0604020202020204" pitchFamily="34" charset="0"/>
      </a:defRPr>
    </a:lvl5pPr>
    <a:lvl6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504000" indent="-126000" algn="l" defTabSz="457200" rtl="0" eaLnBrk="1" latinLnBrk="0" hangingPunct="1">
      <a:spcBef>
        <a:spcPts val="0"/>
      </a:spcBef>
      <a:spcAft>
        <a:spcPts val="0"/>
      </a:spcAft>
      <a:buClr>
        <a:srgbClr val="BECDD7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1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2413" y="739775"/>
            <a:ext cx="6337300" cy="356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6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Notes </a:t>
            </a:r>
            <a:fld id="{AD141568-5488-4AC9-B82D-9F5CE1225E2A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2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607" indent="-285607" defTabSz="913943" fontAlgn="base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>
                <a:solidFill>
                  <a:schemeClr val="bg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Attacks to BACS are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reality</a:t>
            </a:r>
          </a:p>
          <a:p>
            <a:pPr marL="285607" indent="-285607" defTabSz="913943" fontAlgn="base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>
                <a:solidFill>
                  <a:schemeClr val="bg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The recent KNX-organization’s “call for experts” is just the most recent example in a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dramatically growing list </a:t>
            </a:r>
            <a:r>
              <a:rPr lang="en-US" sz="1200">
                <a:solidFill>
                  <a:schemeClr val="bg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of incidents</a:t>
            </a:r>
          </a:p>
          <a:p>
            <a:pPr marL="285607" indent="-285607" defTabSz="913943" fontAlgn="base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>
                <a:solidFill>
                  <a:schemeClr val="bg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Today, cybersecurity is a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key success factor </a:t>
            </a:r>
            <a:r>
              <a:rPr lang="en-US" sz="1200">
                <a:solidFill>
                  <a:schemeClr val="bg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for our business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Notes </a:t>
            </a:r>
            <a:fld id="{AD141568-5488-4AC9-B82D-9F5CE1225E2A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2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2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“Among all the vendors, Siemens is the only one that has publicly stated to be affected </a:t>
            </a:r>
            <a:r>
              <a:rPr lang="de-CH" sz="1200" i="1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by</a:t>
            </a:r>
            <a:r>
              <a:rPr lang="de-CH" sz="12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the </a:t>
            </a:r>
            <a:r>
              <a:rPr lang="en-US" sz="12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vulnerabilities</a:t>
            </a:r>
            <a:r>
              <a:rPr lang="de-CH" sz="12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all the disclosure phases. So far, Siemens has issued 12 advisories based on Project Memoria’s findings. Siemens is also the vendor that issued 31% of ICS-CERT alerts in 2020.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2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This is not a coincidence and is far from implying that Siemens’ devices are less secure than others. </a:t>
            </a:r>
            <a:r>
              <a:rPr lang="de-CH" sz="1200" b="1" i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 the contrary, </a:t>
            </a:r>
            <a:r>
              <a:rPr lang="de-CH" sz="1200" b="1" i="1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it</a:t>
            </a:r>
            <a:r>
              <a:rPr lang="de-CH" sz="1200" b="1" i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shows that they have a mature product security program</a:t>
            </a:r>
            <a:r>
              <a:rPr lang="de-CH" sz="1200" i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CH" sz="12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 that they are open to acknowledging and publishing issues that affect their products.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1200" i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It also indicates that several other similar vendors have not taken the same proactive approach and may be leaving their customers vulnerable.”</a:t>
            </a:r>
            <a:endParaRPr lang="en-US" sz="1200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Notes </a:t>
            </a:r>
            <a:fld id="{AD141568-5488-4AC9-B82D-9F5CE1225E2A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93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Notes </a:t>
            </a:r>
            <a:fld id="{AD141568-5488-4AC9-B82D-9F5CE1225E2A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84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BACnet dates back to 1987:</a:t>
            </a:r>
          </a:p>
          <a:p>
            <a:pPr lvl="1">
              <a:spcAft>
                <a:spcPts val="600"/>
              </a:spcAft>
            </a:pPr>
            <a:r>
              <a:rPr lang="en-US"/>
              <a:t>No encryption → no privacy</a:t>
            </a:r>
          </a:p>
          <a:p>
            <a:pPr lvl="1">
              <a:spcAft>
                <a:spcPts val="600"/>
              </a:spcAft>
            </a:pPr>
            <a:r>
              <a:rPr lang="en-US"/>
              <a:t>No authentication → not tamper-proof</a:t>
            </a:r>
          </a:p>
          <a:p>
            <a:pPr>
              <a:spcAft>
                <a:spcPts val="600"/>
              </a:spcAft>
            </a:pPr>
            <a:r>
              <a:rPr lang="en-US"/>
              <a:t>Used in around ~70% of all commercial BACS</a:t>
            </a:r>
          </a:p>
          <a:p>
            <a:pPr>
              <a:spcAft>
                <a:spcPts val="600"/>
              </a:spcAft>
            </a:pPr>
            <a:r>
              <a:rPr lang="en-US"/>
              <a:t>Huge installed base → stepwise migration option needed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Notes </a:t>
            </a:r>
            <a:fld id="{AD141568-5488-4AC9-B82D-9F5CE1225E2A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3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760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89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71775" y="481013"/>
            <a:ext cx="4695825" cy="2641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Notes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22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sv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7.xml"/><Relationship Id="rId7" Type="http://schemas.openxmlformats.org/officeDocument/2006/relationships/oleObject" Target="../embeddings/oleObject4.bin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0.xml"/><Relationship Id="rId7" Type="http://schemas.openxmlformats.org/officeDocument/2006/relationships/oleObject" Target="../embeddings/oleObject5.bin"/><Relationship Id="rId2" Type="http://schemas.openxmlformats.org/officeDocument/2006/relationships/customXml" Target="../../customXml/item6.xml"/><Relationship Id="rId1" Type="http://schemas.openxmlformats.org/officeDocument/2006/relationships/vmlDrawing" Target="../drawings/vmlDrawing5.v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jpeg"/><Relationship Id="rId4" Type="http://schemas.openxmlformats.org/officeDocument/2006/relationships/image" Target="../media/image23.sv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4" Type="http://schemas.microsoft.com/office/2007/relationships/hdphoto" Target="../media/hdphoto1.wdp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38.jpeg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customXml" Target="../../customXml/item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7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jpeg"/><Relationship Id="rId4" Type="http://schemas.openxmlformats.org/officeDocument/2006/relationships/image" Target="../media/image23.sv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0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6.xml"/><Relationship Id="rId4" Type="http://schemas.microsoft.com/office/2007/relationships/hdphoto" Target="../media/hdphoto1.wdp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image" Target="../media/image38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9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customXml" Target="../../customXml/item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2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sv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svg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svg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sv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svg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svg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tags" Target="../tags/tag48.xml"/><Relationship Id="rId7" Type="http://schemas.openxmlformats.org/officeDocument/2006/relationships/image" Target="../media/image41.png"/><Relationship Id="rId2" Type="http://schemas.openxmlformats.org/officeDocument/2006/relationships/tags" Target="../tags/tag4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6.svg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5.png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svg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3.svg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3.bin"/></Relationships>
</file>

<file path=ppt/slideLayouts/_rels/slideLayout4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tags" Target="../tags/tag55.xml"/><Relationship Id="rId7" Type="http://schemas.openxmlformats.org/officeDocument/2006/relationships/image" Target="../media/image41.png"/><Relationship Id="rId2" Type="http://schemas.openxmlformats.org/officeDocument/2006/relationships/tags" Target="../tags/tag5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.svg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5.png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svg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svg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tags" Target="../tags/tag61.xml"/><Relationship Id="rId7" Type="http://schemas.openxmlformats.org/officeDocument/2006/relationships/image" Target="../media/image41.png"/><Relationship Id="rId2" Type="http://schemas.openxmlformats.org/officeDocument/2006/relationships/tags" Target="../tags/tag6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.svg"/><Relationship Id="rId4" Type="http://schemas.openxmlformats.org/officeDocument/2006/relationships/slideMaster" Target="../slideMasters/slideMaster10.xml"/><Relationship Id="rId9" Type="http://schemas.openxmlformats.org/officeDocument/2006/relationships/image" Target="../media/image5.png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4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3.svg"/></Relationships>
</file>

<file path=ppt/slideLayouts/_rels/slideLayout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customXml" Target="../../customXml/item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8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49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8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76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03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6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5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5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85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378" y="1234801"/>
            <a:ext cx="9868374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86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96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92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6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27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27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3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10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34F39BFD-122E-4B55-9E7C-4D948F7B8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39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10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872B7183-1908-459F-8FDB-5D4E84702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70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84F0ED75-E0D7-4053-9950-8DAA9E3C3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7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F90A21CE-1E83-40AB-9100-378FE149A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20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99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7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5F58268C-6EB8-47BF-A0F6-5DE1F4FEA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3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7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6C050078-27BE-413F-B346-CFE827826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8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2D69810B-01EE-4137-A1C7-11549C7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3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7457DBBF-6B73-464D-9FF4-20F7BAF55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75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CE383B30-1260-4B90-8B80-D438C7883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FDAAA9CA-392F-4CEE-A6BC-8CDABAE93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84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74490189-428C-41B4-8D95-BD95927DA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7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AA59D1C3-61A3-4B39-91BA-60598DB1B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1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43F7158B-9AC6-4167-880E-3745BB7E4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4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101B5C55-69A1-4B4C-88B9-338331366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9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62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B3C41849-76C1-4B84-BF03-D5FF91882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2FD19B4A-110B-4B87-B91B-45351D754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69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91EB247E-3D53-472B-B13C-967B49095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54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19975C1D-6D2B-4EA6-A39E-CCF4C27E9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2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0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4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1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31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82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3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6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9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0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5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0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5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5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41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78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06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54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69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18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49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8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76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03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6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5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07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5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61" name="think-cell Folie" r:id="rId7" imgW="0" imgH="0" progId="TCLayout.ActiveDocument.1">
                  <p:embed/>
                </p:oleObj>
              </mc:Choice>
              <mc:Fallback>
                <p:oleObj name="think-cell Folie" r:id="rId7" imgW="0" imgH="0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 hidden="1"/>
          <p:cNvSpPr/>
          <p:nvPr userDrawn="1">
            <p:custDataLst>
              <p:tags r:id="rId3"/>
            </p:custDataLst>
          </p:nvPr>
        </p:nvSpPr>
        <p:spPr bwMode="gray">
          <a:xfrm>
            <a:off x="605134" y="1414800"/>
            <a:ext cx="11124000" cy="4806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 bwMode="gray">
          <a:xfrm>
            <a:off x="626400" y="1449308"/>
            <a:ext cx="5472000" cy="4752000"/>
          </a:xfr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Mastertextformat bearbeiten</a:t>
            </a:r>
          </a:p>
          <a:p>
            <a:pPr marL="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 Ebene</a:t>
            </a:r>
          </a:p>
          <a:p>
            <a:pPr marL="0" marR="0" lvl="2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 Ebene</a:t>
            </a:r>
          </a:p>
          <a:p>
            <a:pPr marL="0" marR="0" lvl="3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 Ebene</a:t>
            </a:r>
          </a:p>
          <a:p>
            <a:pPr marL="0" marR="0" lvl="4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 Ebene</a:t>
            </a:r>
            <a:endParaRPr lang="en-US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 bwMode="gray">
          <a:xfrm>
            <a:off x="6242400" y="1449036"/>
            <a:ext cx="5472000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fr-FR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 bwMode="gray">
          <a:xfrm>
            <a:off x="6242400" y="3897308"/>
            <a:ext cx="5472000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fr-FR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pPr algn="r"/>
            <a:r>
              <a:rPr lang="en-US"/>
              <a:t>Restricted | © Siemens 2021 | SI BP S MK NPI | 2021-12-14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99E26495-FA13-4534-B451-FB78AC0E31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hteck 9" hidden="1"/>
          <p:cNvSpPr/>
          <p:nvPr userDrawn="1">
            <p:custDataLst>
              <p:tags r:id="rId5"/>
            </p:custDataLst>
          </p:nvPr>
        </p:nvSpPr>
        <p:spPr bwMode="gray">
          <a:xfrm>
            <a:off x="8978900" y="-1"/>
            <a:ext cx="3219450" cy="141287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6217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85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378" y="1234801"/>
            <a:ext cx="9868374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86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995405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33" name="think-cell Folie" r:id="rId7" imgW="0" imgH="0" progId="TCLayout.ActiveDocument.1">
                  <p:embed/>
                </p:oleObj>
              </mc:Choice>
              <mc:Fallback>
                <p:oleObj name="think-cell Folie" r:id="rId7" imgW="0" imgH="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/>
          <p:cNvSpPr/>
          <p:nvPr userDrawn="1">
            <p:custDataLst>
              <p:tags r:id="rId4"/>
            </p:custDataLst>
          </p:nvPr>
        </p:nvSpPr>
        <p:spPr bwMode="gray">
          <a:xfrm>
            <a:off x="0" y="1414800"/>
            <a:ext cx="12196800" cy="4806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algn="r"/>
            <a:r>
              <a:rPr lang="en-US"/>
              <a:t>Restricted | © Siemens 2021 | SI BP S MK NPI | 2021-12-14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r>
              <a:rPr lang="en-US"/>
              <a:t>Page </a:t>
            </a:r>
            <a:fld id="{99E26495-FA13-4534-B451-FB78AC0E31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hteck 6" hidden="1"/>
          <p:cNvSpPr/>
          <p:nvPr userDrawn="1">
            <p:custDataLst>
              <p:tags r:id="rId5"/>
            </p:custDataLst>
          </p:nvPr>
        </p:nvSpPr>
        <p:spPr bwMode="gray">
          <a:xfrm>
            <a:off x="8978900" y="-1"/>
            <a:ext cx="3219450" cy="141287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custDataLst>
      <p:custData r:id="rId2"/>
    </p:custDataLst>
    <p:extLst>
      <p:ext uri="{BB962C8B-B14F-4D97-AF65-F5344CB8AC3E}">
        <p14:creationId xmlns:p14="http://schemas.microsoft.com/office/powerpoint/2010/main" val="346491880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7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42B08A0-2F2E-4982-9310-2EF7E7ED06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pic>
        <p:nvPicPr>
          <p:cNvPr id="8" name="Siemens Logo">
            <a:extLst>
              <a:ext uri="{FF2B5EF4-FFF2-40B4-BE49-F238E27FC236}">
                <a16:creationId xmlns:a16="http://schemas.microsoft.com/office/drawing/2014/main" id="{8AAA8815-1FD6-4202-B083-9A2C852FB2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26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4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7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46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49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1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7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90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39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64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9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13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60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4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85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26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32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77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16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02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27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73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04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6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45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23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43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43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9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60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5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5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  <p:pic>
        <p:nvPicPr>
          <p:cNvPr id="11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4310AE1D-3FC5-41A3-A699-705D426EC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pic>
        <p:nvPicPr>
          <p:cNvPr id="12" name="Siemens Logo">
            <a:extLst>
              <a:ext uri="{FF2B5EF4-FFF2-40B4-BE49-F238E27FC236}">
                <a16:creationId xmlns:a16="http://schemas.microsoft.com/office/drawing/2014/main" id="{62BE7591-B107-4F89-96C3-FB2A3B038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42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12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  <p:grpSp>
        <p:nvGrpSpPr>
          <p:cNvPr id="6" name="Group 33">
            <a:extLst>
              <a:ext uri="{FF2B5EF4-FFF2-40B4-BE49-F238E27FC236}">
                <a16:creationId xmlns:a16="http://schemas.microsoft.com/office/drawing/2014/main" id="{E88BF7E0-07F2-4205-84E8-B5300065513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>
              <a:extLst>
                <a:ext uri="{FF2B5EF4-FFF2-40B4-BE49-F238E27FC236}">
                  <a16:creationId xmlns:a16="http://schemas.microsoft.com/office/drawing/2014/main" id="{F7AA3AA9-47BD-4E10-A305-228F7529974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31DF640A-425A-4F46-B9BC-0C2C2A1F321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3240449D-47E3-4BD8-8F70-EF221A109B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824B72C1-579F-47E0-BB04-DB732DE792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D332390D-7FA5-46C6-9ADE-5C093CCC57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445607FC-B938-419C-BB98-030789031C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6F13DF0F-D19D-4978-9B3A-719B20C2B8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020D8ED1-CE37-4571-B614-7281925F29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1728F346-9444-40F6-97AA-AF787D778B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666C0CBB-7CC0-4687-A304-70FFB7AF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4BC52F59-EEDE-4216-B586-C8CC918E5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46AD2EA3-E8EC-4155-B7CA-1FBA7F9644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7D0C7292-EFC6-4D49-9569-152C3B75E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EE099C5A-709C-46C3-92DC-136C5D6C1C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3E28610C-2EBD-4EC8-8DC8-79B6E6BF84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9BA98F50-F7CD-4DD0-92E9-F8B38D18CC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215572CB-83CC-4A99-BDF8-94EE09AE39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4D983179-8922-448B-A8E5-A90514B0F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6AE4116F-F137-4A1D-B6D2-6E0BB4165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2">
              <a:extLst>
                <a:ext uri="{FF2B5EF4-FFF2-40B4-BE49-F238E27FC236}">
                  <a16:creationId xmlns:a16="http://schemas.microsoft.com/office/drawing/2014/main" id="{5AA43483-D8FE-4048-AC1F-B28A7392DF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3">
              <a:extLst>
                <a:ext uri="{FF2B5EF4-FFF2-40B4-BE49-F238E27FC236}">
                  <a16:creationId xmlns:a16="http://schemas.microsoft.com/office/drawing/2014/main" id="{21C5BEF3-429A-4664-B25B-B25374209E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2AFBF87A-2A72-4981-8DCB-B1CED0CD7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5">
              <a:extLst>
                <a:ext uri="{FF2B5EF4-FFF2-40B4-BE49-F238E27FC236}">
                  <a16:creationId xmlns:a16="http://schemas.microsoft.com/office/drawing/2014/main" id="{11E58398-7335-42E8-9A4D-FFA5FB8E3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6">
              <a:extLst>
                <a:ext uri="{FF2B5EF4-FFF2-40B4-BE49-F238E27FC236}">
                  <a16:creationId xmlns:a16="http://schemas.microsoft.com/office/drawing/2014/main" id="{AFBF6614-5913-442A-9115-C90C73F7C1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7">
              <a:extLst>
                <a:ext uri="{FF2B5EF4-FFF2-40B4-BE49-F238E27FC236}">
                  <a16:creationId xmlns:a16="http://schemas.microsoft.com/office/drawing/2014/main" id="{6E1FF04D-4B4C-4B26-BEEA-9F04B6F61F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8">
              <a:extLst>
                <a:ext uri="{FF2B5EF4-FFF2-40B4-BE49-F238E27FC236}">
                  <a16:creationId xmlns:a16="http://schemas.microsoft.com/office/drawing/2014/main" id="{22567348-2094-4177-8DE4-D0E7F016F9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6" name="Freeform 59">
              <a:extLst>
                <a:ext uri="{FF2B5EF4-FFF2-40B4-BE49-F238E27FC236}">
                  <a16:creationId xmlns:a16="http://schemas.microsoft.com/office/drawing/2014/main" id="{50D8A346-CDDB-4B18-93FB-C070A21424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151049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2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40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9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00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19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18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77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22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20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  <p:grpSp>
        <p:nvGrpSpPr>
          <p:cNvPr id="8" name="Group 33">
            <a:extLst>
              <a:ext uri="{FF2B5EF4-FFF2-40B4-BE49-F238E27FC236}">
                <a16:creationId xmlns:a16="http://schemas.microsoft.com/office/drawing/2014/main" id="{4E829CB3-9DCB-48B2-B3EC-E1F0F9686D5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0" name="AutoShape 32">
              <a:extLst>
                <a:ext uri="{FF2B5EF4-FFF2-40B4-BE49-F238E27FC236}">
                  <a16:creationId xmlns:a16="http://schemas.microsoft.com/office/drawing/2014/main" id="{A2A37B90-5C6E-4460-B133-67B07374749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D06EBFDF-935C-452A-B99E-1030E6903C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2CAD9958-55AA-4D96-9E44-98586B2E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A3A4FD03-B56A-4382-BD1F-61A85062FA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238C5A06-56DF-4CF9-8CAA-883ECFBBA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F58BB838-0EA1-4A95-819C-13FCB20C06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1C7CED51-E2D5-4ADD-9D66-6C5CDD8D9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E0A1144A-EFAB-45E0-9B5D-AFC5EE9E6B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DC2741D4-85E1-4676-859C-6F3788107A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201C808C-63A0-4DFF-BD82-2C7737259C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22FA6E4D-43B9-48C6-888D-C579D69D5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508524A5-6EFB-48E9-8534-DD47488C2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7C1A35E5-F223-4252-B565-B4C0BA9B9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5F83D38C-B719-464D-8034-451D6979F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7EE40951-270D-42FC-8BA2-8D1529DF7D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8719ED3E-FBFF-41E8-9C58-25E790D49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28777604-32B9-4DA7-BB8D-C354A0DB6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5464ECF-84A3-4482-B529-5BA4861D8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1C77445A-828B-4B48-A2A1-5FA5B6B79A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2">
              <a:extLst>
                <a:ext uri="{FF2B5EF4-FFF2-40B4-BE49-F238E27FC236}">
                  <a16:creationId xmlns:a16="http://schemas.microsoft.com/office/drawing/2014/main" id="{C37C841D-5895-4EE0-9A31-580C94581D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3">
              <a:extLst>
                <a:ext uri="{FF2B5EF4-FFF2-40B4-BE49-F238E27FC236}">
                  <a16:creationId xmlns:a16="http://schemas.microsoft.com/office/drawing/2014/main" id="{D4F89EE8-4398-4B4A-94CF-BDDBA9AF87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41E0942F-1077-4208-AD0D-A714D6F90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5">
              <a:extLst>
                <a:ext uri="{FF2B5EF4-FFF2-40B4-BE49-F238E27FC236}">
                  <a16:creationId xmlns:a16="http://schemas.microsoft.com/office/drawing/2014/main" id="{59B3BCC9-36C4-44DE-A3A4-88CF7FFB3E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6">
              <a:extLst>
                <a:ext uri="{FF2B5EF4-FFF2-40B4-BE49-F238E27FC236}">
                  <a16:creationId xmlns:a16="http://schemas.microsoft.com/office/drawing/2014/main" id="{8A7DE75E-4E22-4F4B-87DE-9D91C8CC3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7">
              <a:extLst>
                <a:ext uri="{FF2B5EF4-FFF2-40B4-BE49-F238E27FC236}">
                  <a16:creationId xmlns:a16="http://schemas.microsoft.com/office/drawing/2014/main" id="{818FD072-C32C-40FE-8F84-FBBE927764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8">
              <a:extLst>
                <a:ext uri="{FF2B5EF4-FFF2-40B4-BE49-F238E27FC236}">
                  <a16:creationId xmlns:a16="http://schemas.microsoft.com/office/drawing/2014/main" id="{5C49875B-4D00-4088-99D4-5945F6B95B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6" name="Freeform 59">
              <a:extLst>
                <a:ext uri="{FF2B5EF4-FFF2-40B4-BE49-F238E27FC236}">
                  <a16:creationId xmlns:a16="http://schemas.microsoft.com/office/drawing/2014/main" id="{CF76C1DF-8DA9-40A7-8B99-106CA9C2F0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166575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1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87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57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00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25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7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59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45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71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63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378" y="1234801"/>
            <a:ext cx="9868374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99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18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8350" cy="14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kumimoji="0" lang="en-US" sz="1999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" name="Group 33"/>
          <p:cNvGrpSpPr>
            <a:grpSpLocks noChangeAspect="1"/>
          </p:cNvGrpSpPr>
          <p:nvPr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" name="Rectangle 34"/>
            <p:cNvSpPr>
              <a:spLocks noChangeArrowheads="1"/>
            </p:cNvSpPr>
            <p:nvPr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" name="Freeform 35"/>
            <p:cNvSpPr>
              <a:spLocks/>
            </p:cNvSpPr>
            <p:nvPr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Freeform 36"/>
            <p:cNvSpPr>
              <a:spLocks/>
            </p:cNvSpPr>
            <p:nvPr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7"/>
            <p:cNvSpPr>
              <a:spLocks/>
            </p:cNvSpPr>
            <p:nvPr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8"/>
            <p:cNvSpPr>
              <a:spLocks/>
            </p:cNvSpPr>
            <p:nvPr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9"/>
            <p:cNvSpPr>
              <a:spLocks/>
            </p:cNvSpPr>
            <p:nvPr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40"/>
            <p:cNvSpPr>
              <a:spLocks/>
            </p:cNvSpPr>
            <p:nvPr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41"/>
            <p:cNvSpPr>
              <a:spLocks/>
            </p:cNvSpPr>
            <p:nvPr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42"/>
            <p:cNvSpPr>
              <a:spLocks/>
            </p:cNvSpPr>
            <p:nvPr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3"/>
            <p:cNvSpPr>
              <a:spLocks/>
            </p:cNvSpPr>
            <p:nvPr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5"/>
            <p:cNvSpPr>
              <a:spLocks/>
            </p:cNvSpPr>
            <p:nvPr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6"/>
            <p:cNvSpPr>
              <a:spLocks/>
            </p:cNvSpPr>
            <p:nvPr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7"/>
            <p:cNvSpPr>
              <a:spLocks/>
            </p:cNvSpPr>
            <p:nvPr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8"/>
            <p:cNvSpPr>
              <a:spLocks/>
            </p:cNvSpPr>
            <p:nvPr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9"/>
            <p:cNvSpPr>
              <a:spLocks/>
            </p:cNvSpPr>
            <p:nvPr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50"/>
            <p:cNvSpPr>
              <a:spLocks/>
            </p:cNvSpPr>
            <p:nvPr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51"/>
            <p:cNvSpPr>
              <a:spLocks/>
            </p:cNvSpPr>
            <p:nvPr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52"/>
            <p:cNvSpPr>
              <a:spLocks/>
            </p:cNvSpPr>
            <p:nvPr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3"/>
            <p:cNvSpPr>
              <a:spLocks/>
            </p:cNvSpPr>
            <p:nvPr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4"/>
            <p:cNvSpPr>
              <a:spLocks/>
            </p:cNvSpPr>
            <p:nvPr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5"/>
            <p:cNvSpPr>
              <a:spLocks/>
            </p:cNvSpPr>
            <p:nvPr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6"/>
            <p:cNvSpPr>
              <a:spLocks/>
            </p:cNvSpPr>
            <p:nvPr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7"/>
            <p:cNvSpPr>
              <a:spLocks/>
            </p:cNvSpPr>
            <p:nvPr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8"/>
            <p:cNvSpPr>
              <a:spLocks/>
            </p:cNvSpPr>
            <p:nvPr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9"/>
            <p:cNvSpPr>
              <a:spLocks/>
            </p:cNvSpPr>
            <p:nvPr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1058024337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3038"/>
            <a:ext cx="6768000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37071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>
  <p:cSld name="1_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de-DE" noProof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27063" y="1439999"/>
            <a:ext cx="3887914" cy="4752000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DE" noProof="0"/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5" y="1439999"/>
            <a:ext cx="7539355" cy="4752000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7711" indent="-17612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7711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grpSp>
        <p:nvGrpSpPr>
          <p:cNvPr id="6" name="Group 33"/>
          <p:cNvGrpSpPr>
            <a:grpSpLocks noChangeAspect="1"/>
          </p:cNvGrpSpPr>
          <p:nvPr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Rectangle 34"/>
            <p:cNvSpPr>
              <a:spLocks noChangeArrowheads="1"/>
            </p:cNvSpPr>
            <p:nvPr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5"/>
            <p:cNvSpPr>
              <a:spLocks/>
            </p:cNvSpPr>
            <p:nvPr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6"/>
            <p:cNvSpPr>
              <a:spLocks/>
            </p:cNvSpPr>
            <p:nvPr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7"/>
            <p:cNvSpPr>
              <a:spLocks/>
            </p:cNvSpPr>
            <p:nvPr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8"/>
            <p:cNvSpPr>
              <a:spLocks/>
            </p:cNvSpPr>
            <p:nvPr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9"/>
            <p:cNvSpPr>
              <a:spLocks/>
            </p:cNvSpPr>
            <p:nvPr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0"/>
            <p:cNvSpPr>
              <a:spLocks/>
            </p:cNvSpPr>
            <p:nvPr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1"/>
            <p:cNvSpPr>
              <a:spLocks/>
            </p:cNvSpPr>
            <p:nvPr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2"/>
            <p:cNvSpPr>
              <a:spLocks/>
            </p:cNvSpPr>
            <p:nvPr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3"/>
            <p:cNvSpPr>
              <a:spLocks/>
            </p:cNvSpPr>
            <p:nvPr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4"/>
            <p:cNvSpPr>
              <a:spLocks/>
            </p:cNvSpPr>
            <p:nvPr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5"/>
            <p:cNvSpPr>
              <a:spLocks/>
            </p:cNvSpPr>
            <p:nvPr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6"/>
            <p:cNvSpPr>
              <a:spLocks/>
            </p:cNvSpPr>
            <p:nvPr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7"/>
            <p:cNvSpPr>
              <a:spLocks/>
            </p:cNvSpPr>
            <p:nvPr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8"/>
            <p:cNvSpPr>
              <a:spLocks/>
            </p:cNvSpPr>
            <p:nvPr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2"/>
            <p:cNvSpPr>
              <a:spLocks/>
            </p:cNvSpPr>
            <p:nvPr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3"/>
            <p:cNvSpPr>
              <a:spLocks/>
            </p:cNvSpPr>
            <p:nvPr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4"/>
            <p:cNvSpPr>
              <a:spLocks/>
            </p:cNvSpPr>
            <p:nvPr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5"/>
            <p:cNvSpPr>
              <a:spLocks/>
            </p:cNvSpPr>
            <p:nvPr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6"/>
            <p:cNvSpPr>
              <a:spLocks/>
            </p:cNvSpPr>
            <p:nvPr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7"/>
            <p:cNvSpPr>
              <a:spLocks/>
            </p:cNvSpPr>
            <p:nvPr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8"/>
            <p:cNvSpPr>
              <a:spLocks/>
            </p:cNvSpPr>
            <p:nvPr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9"/>
            <p:cNvSpPr>
              <a:spLocks/>
            </p:cNvSpPr>
            <p:nvPr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CB61E0EE-493F-41E2-8359-0FD576C5B5E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7" name="AutoShape 32">
              <a:extLst>
                <a:ext uri="{FF2B5EF4-FFF2-40B4-BE49-F238E27FC236}">
                  <a16:creationId xmlns:a16="http://schemas.microsoft.com/office/drawing/2014/main" id="{F37FC6F7-78CE-40FD-A0F2-F3F52A566A6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736DE35F-CD33-442D-BDCD-0CA7DA8ADF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27A8967C-ABAB-4D15-BC8D-38D0B81D70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D1B3C71B-2203-4E20-8A91-D6718E4865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A8B25319-BAEE-42EB-B280-E83217A76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828698A7-7447-4320-BF4B-DC11B95D1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057ADA93-8801-4EA7-A9EE-D6E673D39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DDCB2FF6-B1ED-4245-88BF-8CFBB7E00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94803DF6-96CE-43D9-B844-C9A50B808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24B36D0D-D698-467C-B7B9-3853C13C8E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A8FA4981-4F33-4393-99D7-A2AC66AD47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D94B02AB-9C1C-4616-8171-5BA9BE4E0F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A571F5E-CA68-4286-B0C0-185660044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EAC5A8D3-2D15-455B-8F83-9A848AE3E8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9F037A96-DCED-46CB-93DB-9503702D17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3E3E1BFF-91CD-4948-855B-B0360131B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19B78C39-D2B5-44F2-AFE0-D0E82D93D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B9470BCD-6EA4-46D6-B6C4-3D0B62835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5AF8C326-29BE-4D82-A9BB-1D3DD8334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70B776C0-0E38-4BCB-88DA-0B3D7E7C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D6396858-CEE5-44B5-8D74-EAEE51DB6D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6E6A2744-CD95-49CD-B7EE-77A90635ED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AA39BD75-5DF9-423F-9274-8FC92D8243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429F29FD-D718-4B8B-AFB1-805A26E5D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EBAC2407-7526-46DF-8396-701C06F14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B8FB890A-38FB-43CB-896A-A783971C6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0BB2FAEC-1DD4-4394-8529-66AB16987A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238276506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3">
            <a:extLst>
              <a:ext uri="{FF2B5EF4-FFF2-40B4-BE49-F238E27FC236}">
                <a16:creationId xmlns:a16="http://schemas.microsoft.com/office/drawing/2014/main" id="{CA6ABF17-F7A7-4085-8C91-2226EF08D1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700"/>
            <a:ext cx="12196800" cy="68607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3">
            <a:extLst>
              <a:ext uri="{FF2B5EF4-FFF2-40B4-BE49-F238E27FC236}">
                <a16:creationId xmlns:a16="http://schemas.microsoft.com/office/drawing/2014/main" id="{C521CC70-331B-4DE6-9AE6-95206CDF931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555168" y="323852"/>
            <a:ext cx="2159001" cy="914401"/>
            <a:chOff x="6019" y="204"/>
            <a:chExt cx="1360" cy="576"/>
          </a:xfrm>
          <a:solidFill>
            <a:srgbClr val="FFFFFF"/>
          </a:solidFill>
        </p:grpSpPr>
        <p:sp>
          <p:nvSpPr>
            <p:cNvPr id="5" name="AutoShape 32">
              <a:extLst>
                <a:ext uri="{FF2B5EF4-FFF2-40B4-BE49-F238E27FC236}">
                  <a16:creationId xmlns:a16="http://schemas.microsoft.com/office/drawing/2014/main" id="{3871E57F-87D8-4BA8-B0F0-5A8DA11A4E6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" name="Freeform 35">
              <a:extLst>
                <a:ext uri="{FF2B5EF4-FFF2-40B4-BE49-F238E27FC236}">
                  <a16:creationId xmlns:a16="http://schemas.microsoft.com/office/drawing/2014/main" id="{516B6B35-2CC5-45B3-91B7-CA412DB67724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" name="Freeform 36">
              <a:extLst>
                <a:ext uri="{FF2B5EF4-FFF2-40B4-BE49-F238E27FC236}">
                  <a16:creationId xmlns:a16="http://schemas.microsoft.com/office/drawing/2014/main" id="{26A1963B-8EC9-4377-8EA1-42E20F07F357}"/>
                </a:ext>
              </a:extLst>
            </p:cNvPr>
            <p:cNvSpPr>
              <a:spLocks/>
            </p:cNvSpPr>
            <p:nvPr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" name="Freeform 37">
              <a:extLst>
                <a:ext uri="{FF2B5EF4-FFF2-40B4-BE49-F238E27FC236}">
                  <a16:creationId xmlns:a16="http://schemas.microsoft.com/office/drawing/2014/main" id="{38B607E5-9704-4DE8-8580-1EA3227FFDC9}"/>
                </a:ext>
              </a:extLst>
            </p:cNvPr>
            <p:cNvSpPr>
              <a:spLocks/>
            </p:cNvSpPr>
            <p:nvPr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" name="Freeform 38">
              <a:extLst>
                <a:ext uri="{FF2B5EF4-FFF2-40B4-BE49-F238E27FC236}">
                  <a16:creationId xmlns:a16="http://schemas.microsoft.com/office/drawing/2014/main" id="{45F4A163-F377-4F1D-9A74-BB7B35F391F1}"/>
                </a:ext>
              </a:extLst>
            </p:cNvPr>
            <p:cNvSpPr>
              <a:spLocks/>
            </p:cNvSpPr>
            <p:nvPr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55F90EEE-92FD-4480-AD9D-545E2B18EE67}"/>
                </a:ext>
              </a:extLst>
            </p:cNvPr>
            <p:cNvSpPr>
              <a:spLocks/>
            </p:cNvSpPr>
            <p:nvPr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B8CE6BA7-FB74-4D4F-BB2F-224F082256EF}"/>
                </a:ext>
              </a:extLst>
            </p:cNvPr>
            <p:cNvSpPr>
              <a:spLocks/>
            </p:cNvSpPr>
            <p:nvPr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93900C89-EF47-4EE9-AF1F-45F4836FEC2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C480E477-C2E3-46CC-AC5A-078CDCB7D77A}"/>
                </a:ext>
              </a:extLst>
            </p:cNvPr>
            <p:cNvSpPr>
              <a:spLocks/>
            </p:cNvSpPr>
            <p:nvPr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2E74D560-1C57-4B07-8EE8-EE471D45D49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396D8648-803A-4C06-9176-F722793ADBB5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3127A191-896C-47B4-8FA0-D579D8829C38}"/>
                </a:ext>
              </a:extLst>
            </p:cNvPr>
            <p:cNvSpPr>
              <a:spLocks/>
            </p:cNvSpPr>
            <p:nvPr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FC2D5943-88FB-479A-8E98-DE6C50462A8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02D1334C-27DF-4FAE-BA11-E572CBF3365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44F88599-CD8F-4298-A162-9F057D842A8E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" name="Freeform 49">
              <a:extLst>
                <a:ext uri="{FF2B5EF4-FFF2-40B4-BE49-F238E27FC236}">
                  <a16:creationId xmlns:a16="http://schemas.microsoft.com/office/drawing/2014/main" id="{6FB30B6B-6EC6-47AB-9E5B-C088328EA60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1" name="Freeform 50">
              <a:extLst>
                <a:ext uri="{FF2B5EF4-FFF2-40B4-BE49-F238E27FC236}">
                  <a16:creationId xmlns:a16="http://schemas.microsoft.com/office/drawing/2014/main" id="{34D11855-A083-46C0-B61B-8DDF073F43DF}"/>
                </a:ext>
              </a:extLst>
            </p:cNvPr>
            <p:cNvSpPr>
              <a:spLocks/>
            </p:cNvSpPr>
            <p:nvPr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634BF2A8-25CC-4C6D-B51B-49235B444A87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3C8720C3-55BC-43FA-A57D-B53F53CD3B2C}"/>
                </a:ext>
              </a:extLst>
            </p:cNvPr>
            <p:cNvSpPr>
              <a:spLocks/>
            </p:cNvSpPr>
            <p:nvPr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3DC163AD-D06F-4205-A265-0297DA6A14C8}"/>
                </a:ext>
              </a:extLst>
            </p:cNvPr>
            <p:cNvSpPr>
              <a:spLocks/>
            </p:cNvSpPr>
            <p:nvPr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9ACECC82-C4D1-4E90-8779-49FF5088D3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2125D2D6-7CA4-4927-87FF-58BABACD621E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61555F62-8BC4-4794-9867-1E7189AC91D8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0EE61784-3EE6-45F5-8758-29E8C2F93F2C}"/>
                </a:ext>
              </a:extLst>
            </p:cNvPr>
            <p:cNvSpPr>
              <a:spLocks/>
            </p:cNvSpPr>
            <p:nvPr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" name="Freeform 58">
              <a:extLst>
                <a:ext uri="{FF2B5EF4-FFF2-40B4-BE49-F238E27FC236}">
                  <a16:creationId xmlns:a16="http://schemas.microsoft.com/office/drawing/2014/main" id="{B2639041-852F-4341-BC9C-7363F8306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240FEB4F-0A27-4FA9-AE47-325BD4FDC567}"/>
                </a:ext>
              </a:extLst>
            </p:cNvPr>
            <p:cNvSpPr>
              <a:spLocks/>
            </p:cNvSpPr>
            <p:nvPr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31" name="cdtTextBox 11 Id18">
            <a:extLst>
              <a:ext uri="{FF2B5EF4-FFF2-40B4-BE49-F238E27FC236}">
                <a16:creationId xmlns:a16="http://schemas.microsoft.com/office/drawing/2014/main" id="{DEE69F46-509C-48D1-A362-CE3193CE4DC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" y="6597650"/>
            <a:ext cx="1765285" cy="26035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chemeClr val="bg1"/>
                </a:solidFill>
              </a:rPr>
              <a:t>Page </a:t>
            </a:r>
            <a:fld id="{91E7552C-A157-4A4F-8E99-698C0325FC94}" type="slidenum">
              <a:rPr lang="de-DE" sz="999" noProof="0" smtClean="0">
                <a:solidFill>
                  <a:schemeClr val="bg1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309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557339"/>
            <a:ext cx="12204000" cy="4643437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fr-FR"/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414783653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10">
            <a:extLst>
              <a:ext uri="{FF2B5EF4-FFF2-40B4-BE49-F238E27FC236}">
                <a16:creationId xmlns:a16="http://schemas.microsoft.com/office/drawing/2014/main" id="{3B6BFFCC-FF92-4C8D-AF8D-858EA80B7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719" t="24059" r="16038" b="29703"/>
          <a:stretch/>
        </p:blipFill>
        <p:spPr>
          <a:xfrm>
            <a:off x="0" y="0"/>
            <a:ext cx="12204703" cy="6858000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666083"/>
            <a:ext cx="6480000" cy="2136412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/>
              <a:t>Horizon.siemens.com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/>
              <a:t>Restricted</a:t>
            </a:r>
            <a:endParaRPr lang="de-DE"/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3" name="Gerade Verbindung 3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94822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5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175550057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7" y="1557339"/>
            <a:ext cx="7539354" cy="4643437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7711" indent="-17612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7711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en-US"/>
              <a:t>Click to edit the </a:t>
            </a:r>
            <a:r>
              <a:rPr lang="en-US" err="1"/>
              <a:t>toc</a:t>
            </a:r>
            <a:r>
              <a:rPr lang="en-US"/>
              <a:t> / contact</a:t>
            </a:r>
          </a:p>
          <a:p>
            <a:pPr lvl="1"/>
            <a:r>
              <a:rPr lang="en-US"/>
              <a:t>chapter</a:t>
            </a:r>
          </a:p>
          <a:p>
            <a:pPr lvl="2"/>
            <a:r>
              <a:rPr lang="en-US"/>
              <a:t>active chapter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557339"/>
            <a:ext cx="4514400" cy="4643437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fr-FR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71468712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2"/>
            <a:ext cx="12198350" cy="12684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557339"/>
            <a:ext cx="3887914" cy="46434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557338"/>
            <a:ext cx="7539355" cy="4644000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7711" indent="-17612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7711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en-US"/>
              <a:t>Click to edit the </a:t>
            </a:r>
            <a:r>
              <a:rPr lang="en-US" err="1"/>
              <a:t>toc</a:t>
            </a:r>
            <a:r>
              <a:rPr lang="en-US"/>
              <a:t> / contact</a:t>
            </a:r>
          </a:p>
          <a:p>
            <a:pPr lvl="1"/>
            <a:r>
              <a:rPr lang="en-US"/>
              <a:t>chapter</a:t>
            </a:r>
          </a:p>
          <a:p>
            <a:pPr lvl="2"/>
            <a:r>
              <a:rPr lang="en-US"/>
              <a:t>active chapter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239856753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36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18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95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7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42B08A0-2F2E-4982-9310-2EF7E7ED06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pic>
        <p:nvPicPr>
          <p:cNvPr id="8" name="Siemens Logo">
            <a:extLst>
              <a:ext uri="{FF2B5EF4-FFF2-40B4-BE49-F238E27FC236}">
                <a16:creationId xmlns:a16="http://schemas.microsoft.com/office/drawing/2014/main" id="{8AAA8815-1FD6-4202-B083-9A2C852FB2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6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56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24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19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6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50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9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00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03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1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30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2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81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40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77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45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54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84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56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76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07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4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42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88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29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68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35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13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2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06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99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2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85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  <p:pic>
        <p:nvPicPr>
          <p:cNvPr id="11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4310AE1D-3FC5-41A3-A699-705D426EC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pic>
        <p:nvPicPr>
          <p:cNvPr id="12" name="Siemens Logo">
            <a:extLst>
              <a:ext uri="{FF2B5EF4-FFF2-40B4-BE49-F238E27FC236}">
                <a16:creationId xmlns:a16="http://schemas.microsoft.com/office/drawing/2014/main" id="{62BE7591-B107-4F89-96C3-FB2A3B038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22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7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  <p:grpSp>
        <p:nvGrpSpPr>
          <p:cNvPr id="6" name="Group 33">
            <a:extLst>
              <a:ext uri="{FF2B5EF4-FFF2-40B4-BE49-F238E27FC236}">
                <a16:creationId xmlns:a16="http://schemas.microsoft.com/office/drawing/2014/main" id="{E88BF7E0-07F2-4205-84E8-B5300065513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>
              <a:extLst>
                <a:ext uri="{FF2B5EF4-FFF2-40B4-BE49-F238E27FC236}">
                  <a16:creationId xmlns:a16="http://schemas.microsoft.com/office/drawing/2014/main" id="{F7AA3AA9-47BD-4E10-A305-228F7529974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31DF640A-425A-4F46-B9BC-0C2C2A1F321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3240449D-47E3-4BD8-8F70-EF221A109B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824B72C1-579F-47E0-BB04-DB732DE792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D332390D-7FA5-46C6-9ADE-5C093CCC57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445607FC-B938-419C-BB98-030789031C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6F13DF0F-D19D-4978-9B3A-719B20C2B8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020D8ED1-CE37-4571-B614-7281925F29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1728F346-9444-40F6-97AA-AF787D778B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666C0CBB-7CC0-4687-A304-70FFB7AF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4BC52F59-EEDE-4216-B586-C8CC918E5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46AD2EA3-E8EC-4155-B7CA-1FBA7F9644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7D0C7292-EFC6-4D49-9569-152C3B75E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EE099C5A-709C-46C3-92DC-136C5D6C1C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3E28610C-2EBD-4EC8-8DC8-79B6E6BF84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9BA98F50-F7CD-4DD0-92E9-F8B38D18CC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215572CB-83CC-4A99-BDF8-94EE09AE39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4D983179-8922-448B-A8E5-A90514B0F1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6AE4116F-F137-4A1D-B6D2-6E0BB41653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2">
              <a:extLst>
                <a:ext uri="{FF2B5EF4-FFF2-40B4-BE49-F238E27FC236}">
                  <a16:creationId xmlns:a16="http://schemas.microsoft.com/office/drawing/2014/main" id="{5AA43483-D8FE-4048-AC1F-B28A7392DF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3">
              <a:extLst>
                <a:ext uri="{FF2B5EF4-FFF2-40B4-BE49-F238E27FC236}">
                  <a16:creationId xmlns:a16="http://schemas.microsoft.com/office/drawing/2014/main" id="{21C5BEF3-429A-4664-B25B-B25374209E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2AFBF87A-2A72-4981-8DCB-B1CED0CD7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5">
              <a:extLst>
                <a:ext uri="{FF2B5EF4-FFF2-40B4-BE49-F238E27FC236}">
                  <a16:creationId xmlns:a16="http://schemas.microsoft.com/office/drawing/2014/main" id="{11E58398-7335-42E8-9A4D-FFA5FB8E3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6">
              <a:extLst>
                <a:ext uri="{FF2B5EF4-FFF2-40B4-BE49-F238E27FC236}">
                  <a16:creationId xmlns:a16="http://schemas.microsoft.com/office/drawing/2014/main" id="{AFBF6614-5913-442A-9115-C90C73F7C1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7">
              <a:extLst>
                <a:ext uri="{FF2B5EF4-FFF2-40B4-BE49-F238E27FC236}">
                  <a16:creationId xmlns:a16="http://schemas.microsoft.com/office/drawing/2014/main" id="{6E1FF04D-4B4C-4B26-BEEA-9F04B6F61F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8">
              <a:extLst>
                <a:ext uri="{FF2B5EF4-FFF2-40B4-BE49-F238E27FC236}">
                  <a16:creationId xmlns:a16="http://schemas.microsoft.com/office/drawing/2014/main" id="{22567348-2094-4177-8DE4-D0E7F016F9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6" name="Freeform 59">
              <a:extLst>
                <a:ext uri="{FF2B5EF4-FFF2-40B4-BE49-F238E27FC236}">
                  <a16:creationId xmlns:a16="http://schemas.microsoft.com/office/drawing/2014/main" id="{50D8A346-CDDB-4B18-93FB-C070A21424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1161848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45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3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3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7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89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1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  <p:grpSp>
        <p:nvGrpSpPr>
          <p:cNvPr id="8" name="Group 33">
            <a:extLst>
              <a:ext uri="{FF2B5EF4-FFF2-40B4-BE49-F238E27FC236}">
                <a16:creationId xmlns:a16="http://schemas.microsoft.com/office/drawing/2014/main" id="{4E829CB3-9DCB-48B2-B3EC-E1F0F9686D5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0" name="AutoShape 32">
              <a:extLst>
                <a:ext uri="{FF2B5EF4-FFF2-40B4-BE49-F238E27FC236}">
                  <a16:creationId xmlns:a16="http://schemas.microsoft.com/office/drawing/2014/main" id="{A2A37B90-5C6E-4460-B133-67B07374749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Rectangle 34">
              <a:extLst>
                <a:ext uri="{FF2B5EF4-FFF2-40B4-BE49-F238E27FC236}">
                  <a16:creationId xmlns:a16="http://schemas.microsoft.com/office/drawing/2014/main" id="{D06EBFDF-935C-452A-B99E-1030E6903C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2CAD9958-55AA-4D96-9E44-98586B2E6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A3A4FD03-B56A-4382-BD1F-61A85062FA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238C5A06-56DF-4CF9-8CAA-883ECFBBA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F58BB838-0EA1-4A95-819C-13FCB20C06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1C7CED51-E2D5-4ADD-9D66-6C5CDD8D9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E0A1144A-EFAB-45E0-9B5D-AFC5EE9E6B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DC2741D4-85E1-4676-859C-6F3788107A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201C808C-63A0-4DFF-BD82-2C7737259C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22FA6E4D-43B9-48C6-888D-C579D69D5E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4">
              <a:extLst>
                <a:ext uri="{FF2B5EF4-FFF2-40B4-BE49-F238E27FC236}">
                  <a16:creationId xmlns:a16="http://schemas.microsoft.com/office/drawing/2014/main" id="{508524A5-6EFB-48E9-8534-DD47488C28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7C1A35E5-F223-4252-B565-B4C0BA9B9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5F83D38C-B719-464D-8034-451D6979F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7EE40951-270D-42FC-8BA2-8D1529DF7D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8719ED3E-FBFF-41E8-9C58-25E790D49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49">
              <a:extLst>
                <a:ext uri="{FF2B5EF4-FFF2-40B4-BE49-F238E27FC236}">
                  <a16:creationId xmlns:a16="http://schemas.microsoft.com/office/drawing/2014/main" id="{28777604-32B9-4DA7-BB8D-C354A0DB6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5464ECF-84A3-4482-B529-5BA4861D8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1C77445A-828B-4B48-A2A1-5FA5B6B79A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2">
              <a:extLst>
                <a:ext uri="{FF2B5EF4-FFF2-40B4-BE49-F238E27FC236}">
                  <a16:creationId xmlns:a16="http://schemas.microsoft.com/office/drawing/2014/main" id="{C37C841D-5895-4EE0-9A31-580C94581D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3">
              <a:extLst>
                <a:ext uri="{FF2B5EF4-FFF2-40B4-BE49-F238E27FC236}">
                  <a16:creationId xmlns:a16="http://schemas.microsoft.com/office/drawing/2014/main" id="{D4F89EE8-4398-4B4A-94CF-BDDBA9AF87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41E0942F-1077-4208-AD0D-A714D6F906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5">
              <a:extLst>
                <a:ext uri="{FF2B5EF4-FFF2-40B4-BE49-F238E27FC236}">
                  <a16:creationId xmlns:a16="http://schemas.microsoft.com/office/drawing/2014/main" id="{59B3BCC9-36C4-44DE-A3A4-88CF7FFB3E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6">
              <a:extLst>
                <a:ext uri="{FF2B5EF4-FFF2-40B4-BE49-F238E27FC236}">
                  <a16:creationId xmlns:a16="http://schemas.microsoft.com/office/drawing/2014/main" id="{8A7DE75E-4E22-4F4B-87DE-9D91C8CC3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7">
              <a:extLst>
                <a:ext uri="{FF2B5EF4-FFF2-40B4-BE49-F238E27FC236}">
                  <a16:creationId xmlns:a16="http://schemas.microsoft.com/office/drawing/2014/main" id="{818FD072-C32C-40FE-8F84-FBBE927764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8">
              <a:extLst>
                <a:ext uri="{FF2B5EF4-FFF2-40B4-BE49-F238E27FC236}">
                  <a16:creationId xmlns:a16="http://schemas.microsoft.com/office/drawing/2014/main" id="{5C49875B-4D00-4088-99D4-5945F6B95B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6" name="Freeform 59">
              <a:extLst>
                <a:ext uri="{FF2B5EF4-FFF2-40B4-BE49-F238E27FC236}">
                  <a16:creationId xmlns:a16="http://schemas.microsoft.com/office/drawing/2014/main" id="{CF76C1DF-8DA9-40A7-8B99-106CA9C2F0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3281957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6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23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40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4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54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02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00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31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7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5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378" y="1234801"/>
            <a:ext cx="9868374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6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8350" cy="14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kumimoji="0" lang="en-US" sz="1999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" name="Group 33"/>
          <p:cNvGrpSpPr>
            <a:grpSpLocks noChangeAspect="1"/>
          </p:cNvGrpSpPr>
          <p:nvPr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6" name="AutoShape 32"/>
            <p:cNvSpPr>
              <a:spLocks noChangeAspect="1" noChangeArrowheads="1" noTextEdit="1"/>
            </p:cNvSpPr>
            <p:nvPr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" name="Rectangle 34"/>
            <p:cNvSpPr>
              <a:spLocks noChangeArrowheads="1"/>
            </p:cNvSpPr>
            <p:nvPr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" name="Freeform 35"/>
            <p:cNvSpPr>
              <a:spLocks/>
            </p:cNvSpPr>
            <p:nvPr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Freeform 36"/>
            <p:cNvSpPr>
              <a:spLocks/>
            </p:cNvSpPr>
            <p:nvPr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7"/>
            <p:cNvSpPr>
              <a:spLocks/>
            </p:cNvSpPr>
            <p:nvPr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8"/>
            <p:cNvSpPr>
              <a:spLocks/>
            </p:cNvSpPr>
            <p:nvPr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9"/>
            <p:cNvSpPr>
              <a:spLocks/>
            </p:cNvSpPr>
            <p:nvPr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40"/>
            <p:cNvSpPr>
              <a:spLocks/>
            </p:cNvSpPr>
            <p:nvPr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41"/>
            <p:cNvSpPr>
              <a:spLocks/>
            </p:cNvSpPr>
            <p:nvPr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42"/>
            <p:cNvSpPr>
              <a:spLocks/>
            </p:cNvSpPr>
            <p:nvPr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3"/>
            <p:cNvSpPr>
              <a:spLocks/>
            </p:cNvSpPr>
            <p:nvPr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5"/>
            <p:cNvSpPr>
              <a:spLocks/>
            </p:cNvSpPr>
            <p:nvPr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6"/>
            <p:cNvSpPr>
              <a:spLocks/>
            </p:cNvSpPr>
            <p:nvPr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7"/>
            <p:cNvSpPr>
              <a:spLocks/>
            </p:cNvSpPr>
            <p:nvPr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8"/>
            <p:cNvSpPr>
              <a:spLocks/>
            </p:cNvSpPr>
            <p:nvPr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9"/>
            <p:cNvSpPr>
              <a:spLocks/>
            </p:cNvSpPr>
            <p:nvPr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50"/>
            <p:cNvSpPr>
              <a:spLocks/>
            </p:cNvSpPr>
            <p:nvPr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51"/>
            <p:cNvSpPr>
              <a:spLocks/>
            </p:cNvSpPr>
            <p:nvPr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52"/>
            <p:cNvSpPr>
              <a:spLocks/>
            </p:cNvSpPr>
            <p:nvPr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3"/>
            <p:cNvSpPr>
              <a:spLocks/>
            </p:cNvSpPr>
            <p:nvPr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4"/>
            <p:cNvSpPr>
              <a:spLocks/>
            </p:cNvSpPr>
            <p:nvPr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5"/>
            <p:cNvSpPr>
              <a:spLocks/>
            </p:cNvSpPr>
            <p:nvPr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6"/>
            <p:cNvSpPr>
              <a:spLocks/>
            </p:cNvSpPr>
            <p:nvPr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7"/>
            <p:cNvSpPr>
              <a:spLocks/>
            </p:cNvSpPr>
            <p:nvPr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8"/>
            <p:cNvSpPr>
              <a:spLocks/>
            </p:cNvSpPr>
            <p:nvPr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9"/>
            <p:cNvSpPr>
              <a:spLocks/>
            </p:cNvSpPr>
            <p:nvPr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2490666582"/>
      </p:ext>
    </p:extLst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43038"/>
            <a:ext cx="6768000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2435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>
  <p:cSld name="1_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"/>
            <a:ext cx="1219835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de-DE" noProof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27063" y="1439999"/>
            <a:ext cx="3887914" cy="4752000"/>
          </a:xfrm>
        </p:spPr>
        <p:txBody>
          <a:bodyPr/>
          <a:lstStyle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DE" noProof="0"/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5" y="1439999"/>
            <a:ext cx="7539355" cy="4752000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7711" indent="-17612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7711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de-DE" noProof="0"/>
              <a:t>Inhaltsverzeichnis / Kontakt durch Klicken bearbeiten</a:t>
            </a:r>
          </a:p>
          <a:p>
            <a:pPr lvl="1"/>
            <a:r>
              <a:rPr lang="de-DE" noProof="0"/>
              <a:t>Kapitel</a:t>
            </a:r>
          </a:p>
          <a:p>
            <a:pPr lvl="2"/>
            <a:r>
              <a:rPr lang="de-DE" noProof="0"/>
              <a:t>Aktives Kapitel</a:t>
            </a:r>
          </a:p>
          <a:p>
            <a:pPr lvl="3"/>
            <a:r>
              <a:rPr lang="de-DE" noProof="0"/>
              <a:t>Unterkapitel</a:t>
            </a:r>
          </a:p>
          <a:p>
            <a:pPr lvl="4"/>
            <a:r>
              <a:rPr lang="de-DE" noProof="0"/>
              <a:t>Aktives Unterkapitel</a:t>
            </a:r>
          </a:p>
        </p:txBody>
      </p:sp>
      <p:grpSp>
        <p:nvGrpSpPr>
          <p:cNvPr id="6" name="Group 33"/>
          <p:cNvGrpSpPr>
            <a:grpSpLocks noChangeAspect="1"/>
          </p:cNvGrpSpPr>
          <p:nvPr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Rectangle 34"/>
            <p:cNvSpPr>
              <a:spLocks noChangeArrowheads="1"/>
            </p:cNvSpPr>
            <p:nvPr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5"/>
            <p:cNvSpPr>
              <a:spLocks/>
            </p:cNvSpPr>
            <p:nvPr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6"/>
            <p:cNvSpPr>
              <a:spLocks/>
            </p:cNvSpPr>
            <p:nvPr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7"/>
            <p:cNvSpPr>
              <a:spLocks/>
            </p:cNvSpPr>
            <p:nvPr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8"/>
            <p:cNvSpPr>
              <a:spLocks/>
            </p:cNvSpPr>
            <p:nvPr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9"/>
            <p:cNvSpPr>
              <a:spLocks/>
            </p:cNvSpPr>
            <p:nvPr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0"/>
            <p:cNvSpPr>
              <a:spLocks/>
            </p:cNvSpPr>
            <p:nvPr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1"/>
            <p:cNvSpPr>
              <a:spLocks/>
            </p:cNvSpPr>
            <p:nvPr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2"/>
            <p:cNvSpPr>
              <a:spLocks/>
            </p:cNvSpPr>
            <p:nvPr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3"/>
            <p:cNvSpPr>
              <a:spLocks/>
            </p:cNvSpPr>
            <p:nvPr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4"/>
            <p:cNvSpPr>
              <a:spLocks/>
            </p:cNvSpPr>
            <p:nvPr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5"/>
            <p:cNvSpPr>
              <a:spLocks/>
            </p:cNvSpPr>
            <p:nvPr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6"/>
            <p:cNvSpPr>
              <a:spLocks/>
            </p:cNvSpPr>
            <p:nvPr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7"/>
            <p:cNvSpPr>
              <a:spLocks/>
            </p:cNvSpPr>
            <p:nvPr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8"/>
            <p:cNvSpPr>
              <a:spLocks/>
            </p:cNvSpPr>
            <p:nvPr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9"/>
            <p:cNvSpPr>
              <a:spLocks/>
            </p:cNvSpPr>
            <p:nvPr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2"/>
            <p:cNvSpPr>
              <a:spLocks/>
            </p:cNvSpPr>
            <p:nvPr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3"/>
            <p:cNvSpPr>
              <a:spLocks/>
            </p:cNvSpPr>
            <p:nvPr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4"/>
            <p:cNvSpPr>
              <a:spLocks/>
            </p:cNvSpPr>
            <p:nvPr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5"/>
            <p:cNvSpPr>
              <a:spLocks/>
            </p:cNvSpPr>
            <p:nvPr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6"/>
            <p:cNvSpPr>
              <a:spLocks/>
            </p:cNvSpPr>
            <p:nvPr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7"/>
            <p:cNvSpPr>
              <a:spLocks/>
            </p:cNvSpPr>
            <p:nvPr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8"/>
            <p:cNvSpPr>
              <a:spLocks/>
            </p:cNvSpPr>
            <p:nvPr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9"/>
            <p:cNvSpPr>
              <a:spLocks/>
            </p:cNvSpPr>
            <p:nvPr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CB61E0EE-493F-41E2-8359-0FD576C5B5E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7" name="AutoShape 32">
              <a:extLst>
                <a:ext uri="{FF2B5EF4-FFF2-40B4-BE49-F238E27FC236}">
                  <a16:creationId xmlns:a16="http://schemas.microsoft.com/office/drawing/2014/main" id="{F37FC6F7-78CE-40FD-A0F2-F3F52A566A6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8" name="Rectangle 34">
              <a:extLst>
                <a:ext uri="{FF2B5EF4-FFF2-40B4-BE49-F238E27FC236}">
                  <a16:creationId xmlns:a16="http://schemas.microsoft.com/office/drawing/2014/main" id="{736DE35F-CD33-442D-BDCD-0CA7DA8ADF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27A8967C-ABAB-4D15-BC8D-38D0B81D70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D1B3C71B-2203-4E20-8A91-D6718E4865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A8B25319-BAEE-42EB-B280-E83217A76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828698A7-7447-4320-BF4B-DC11B95D1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057ADA93-8801-4EA7-A9EE-D6E673D39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DDCB2FF6-B1ED-4245-88BF-8CFBB7E00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94803DF6-96CE-43D9-B844-C9A50B8086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24B36D0D-D698-467C-B7B9-3853C13C8E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A8FA4981-4F33-4393-99D7-A2AC66AD47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D94B02AB-9C1C-4616-8171-5BA9BE4E0F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A571F5E-CA68-4286-B0C0-1856600442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EAC5A8D3-2D15-455B-8F83-9A848AE3E8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9F037A96-DCED-46CB-93DB-9503702D17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3E3E1BFF-91CD-4948-855B-B0360131B7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19B78C39-D2B5-44F2-AFE0-D0E82D93DD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B9470BCD-6EA4-46D6-B6C4-3D0B62835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5AF8C326-29BE-4D82-A9BB-1D3DD8334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70B776C0-0E38-4BCB-88DA-0B3D7E7C5D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D6396858-CEE5-44B5-8D74-EAEE51DB6D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6E6A2744-CD95-49CD-B7EE-77A90635ED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AA39BD75-5DF9-423F-9274-8FC92D8243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429F29FD-D718-4B8B-AFB1-805A26E5D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EBAC2407-7526-46DF-8396-701C06F140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B8FB890A-38FB-43CB-896A-A783971C6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0BB2FAEC-1DD4-4394-8529-66AB16987A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7528201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3">
            <a:extLst>
              <a:ext uri="{FF2B5EF4-FFF2-40B4-BE49-F238E27FC236}">
                <a16:creationId xmlns:a16="http://schemas.microsoft.com/office/drawing/2014/main" id="{CA6ABF17-F7A7-4085-8C91-2226EF08D1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700"/>
            <a:ext cx="12196800" cy="68607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3">
            <a:extLst>
              <a:ext uri="{FF2B5EF4-FFF2-40B4-BE49-F238E27FC236}">
                <a16:creationId xmlns:a16="http://schemas.microsoft.com/office/drawing/2014/main" id="{C521CC70-331B-4DE6-9AE6-95206CDF931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555168" y="323852"/>
            <a:ext cx="2159001" cy="914401"/>
            <a:chOff x="6019" y="204"/>
            <a:chExt cx="1360" cy="576"/>
          </a:xfrm>
          <a:solidFill>
            <a:srgbClr val="FFFFFF"/>
          </a:solidFill>
        </p:grpSpPr>
        <p:sp>
          <p:nvSpPr>
            <p:cNvPr id="5" name="AutoShape 32">
              <a:extLst>
                <a:ext uri="{FF2B5EF4-FFF2-40B4-BE49-F238E27FC236}">
                  <a16:creationId xmlns:a16="http://schemas.microsoft.com/office/drawing/2014/main" id="{3871E57F-87D8-4BA8-B0F0-5A8DA11A4E6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" name="Freeform 35">
              <a:extLst>
                <a:ext uri="{FF2B5EF4-FFF2-40B4-BE49-F238E27FC236}">
                  <a16:creationId xmlns:a16="http://schemas.microsoft.com/office/drawing/2014/main" id="{516B6B35-2CC5-45B3-91B7-CA412DB67724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" name="Freeform 36">
              <a:extLst>
                <a:ext uri="{FF2B5EF4-FFF2-40B4-BE49-F238E27FC236}">
                  <a16:creationId xmlns:a16="http://schemas.microsoft.com/office/drawing/2014/main" id="{26A1963B-8EC9-4377-8EA1-42E20F07F357}"/>
                </a:ext>
              </a:extLst>
            </p:cNvPr>
            <p:cNvSpPr>
              <a:spLocks/>
            </p:cNvSpPr>
            <p:nvPr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" name="Freeform 37">
              <a:extLst>
                <a:ext uri="{FF2B5EF4-FFF2-40B4-BE49-F238E27FC236}">
                  <a16:creationId xmlns:a16="http://schemas.microsoft.com/office/drawing/2014/main" id="{38B607E5-9704-4DE8-8580-1EA3227FFDC9}"/>
                </a:ext>
              </a:extLst>
            </p:cNvPr>
            <p:cNvSpPr>
              <a:spLocks/>
            </p:cNvSpPr>
            <p:nvPr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" name="Freeform 38">
              <a:extLst>
                <a:ext uri="{FF2B5EF4-FFF2-40B4-BE49-F238E27FC236}">
                  <a16:creationId xmlns:a16="http://schemas.microsoft.com/office/drawing/2014/main" id="{45F4A163-F377-4F1D-9A74-BB7B35F391F1}"/>
                </a:ext>
              </a:extLst>
            </p:cNvPr>
            <p:cNvSpPr>
              <a:spLocks/>
            </p:cNvSpPr>
            <p:nvPr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55F90EEE-92FD-4480-AD9D-545E2B18EE67}"/>
                </a:ext>
              </a:extLst>
            </p:cNvPr>
            <p:cNvSpPr>
              <a:spLocks/>
            </p:cNvSpPr>
            <p:nvPr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B8CE6BA7-FB74-4D4F-BB2F-224F082256EF}"/>
                </a:ext>
              </a:extLst>
            </p:cNvPr>
            <p:cNvSpPr>
              <a:spLocks/>
            </p:cNvSpPr>
            <p:nvPr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93900C89-EF47-4EE9-AF1F-45F4836FEC2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C480E477-C2E3-46CC-AC5A-078CDCB7D77A}"/>
                </a:ext>
              </a:extLst>
            </p:cNvPr>
            <p:cNvSpPr>
              <a:spLocks/>
            </p:cNvSpPr>
            <p:nvPr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2E74D560-1C57-4B07-8EE8-EE471D45D49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396D8648-803A-4C06-9176-F722793ADBB5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3127A191-896C-47B4-8FA0-D579D8829C38}"/>
                </a:ext>
              </a:extLst>
            </p:cNvPr>
            <p:cNvSpPr>
              <a:spLocks/>
            </p:cNvSpPr>
            <p:nvPr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FC2D5943-88FB-479A-8E98-DE6C50462A8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02D1334C-27DF-4FAE-BA11-E572CBF3365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44F88599-CD8F-4298-A162-9F057D842A8E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" name="Freeform 49">
              <a:extLst>
                <a:ext uri="{FF2B5EF4-FFF2-40B4-BE49-F238E27FC236}">
                  <a16:creationId xmlns:a16="http://schemas.microsoft.com/office/drawing/2014/main" id="{6FB30B6B-6EC6-47AB-9E5B-C088328EA60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1" name="Freeform 50">
              <a:extLst>
                <a:ext uri="{FF2B5EF4-FFF2-40B4-BE49-F238E27FC236}">
                  <a16:creationId xmlns:a16="http://schemas.microsoft.com/office/drawing/2014/main" id="{34D11855-A083-46C0-B61B-8DDF073F43DF}"/>
                </a:ext>
              </a:extLst>
            </p:cNvPr>
            <p:cNvSpPr>
              <a:spLocks/>
            </p:cNvSpPr>
            <p:nvPr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634BF2A8-25CC-4C6D-B51B-49235B444A87}"/>
                </a:ext>
              </a:extLst>
            </p:cNvPr>
            <p:cNvSpPr>
              <a:spLocks/>
            </p:cNvSpPr>
            <p:nvPr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3" name="Freeform 52">
              <a:extLst>
                <a:ext uri="{FF2B5EF4-FFF2-40B4-BE49-F238E27FC236}">
                  <a16:creationId xmlns:a16="http://schemas.microsoft.com/office/drawing/2014/main" id="{3C8720C3-55BC-43FA-A57D-B53F53CD3B2C}"/>
                </a:ext>
              </a:extLst>
            </p:cNvPr>
            <p:cNvSpPr>
              <a:spLocks/>
            </p:cNvSpPr>
            <p:nvPr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4" name="Freeform 53">
              <a:extLst>
                <a:ext uri="{FF2B5EF4-FFF2-40B4-BE49-F238E27FC236}">
                  <a16:creationId xmlns:a16="http://schemas.microsoft.com/office/drawing/2014/main" id="{3DC163AD-D06F-4205-A265-0297DA6A14C8}"/>
                </a:ext>
              </a:extLst>
            </p:cNvPr>
            <p:cNvSpPr>
              <a:spLocks/>
            </p:cNvSpPr>
            <p:nvPr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5" name="Freeform 54">
              <a:extLst>
                <a:ext uri="{FF2B5EF4-FFF2-40B4-BE49-F238E27FC236}">
                  <a16:creationId xmlns:a16="http://schemas.microsoft.com/office/drawing/2014/main" id="{9ACECC82-C4D1-4E90-8779-49FF5088D3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6" name="Freeform 55">
              <a:extLst>
                <a:ext uri="{FF2B5EF4-FFF2-40B4-BE49-F238E27FC236}">
                  <a16:creationId xmlns:a16="http://schemas.microsoft.com/office/drawing/2014/main" id="{2125D2D6-7CA4-4927-87FF-58BABACD621E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id="{61555F62-8BC4-4794-9867-1E7189AC91D8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57">
              <a:extLst>
                <a:ext uri="{FF2B5EF4-FFF2-40B4-BE49-F238E27FC236}">
                  <a16:creationId xmlns:a16="http://schemas.microsoft.com/office/drawing/2014/main" id="{0EE61784-3EE6-45F5-8758-29E8C2F93F2C}"/>
                </a:ext>
              </a:extLst>
            </p:cNvPr>
            <p:cNvSpPr>
              <a:spLocks/>
            </p:cNvSpPr>
            <p:nvPr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" name="Freeform 58">
              <a:extLst>
                <a:ext uri="{FF2B5EF4-FFF2-40B4-BE49-F238E27FC236}">
                  <a16:creationId xmlns:a16="http://schemas.microsoft.com/office/drawing/2014/main" id="{B2639041-852F-4341-BC9C-7363F8306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" name="Freeform 59">
              <a:extLst>
                <a:ext uri="{FF2B5EF4-FFF2-40B4-BE49-F238E27FC236}">
                  <a16:creationId xmlns:a16="http://schemas.microsoft.com/office/drawing/2014/main" id="{240FEB4F-0A27-4FA9-AE47-325BD4FDC567}"/>
                </a:ext>
              </a:extLst>
            </p:cNvPr>
            <p:cNvSpPr>
              <a:spLocks/>
            </p:cNvSpPr>
            <p:nvPr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emens Sans" pitchFamily="2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31" name="cdtTextBox 11 Id18">
            <a:extLst>
              <a:ext uri="{FF2B5EF4-FFF2-40B4-BE49-F238E27FC236}">
                <a16:creationId xmlns:a16="http://schemas.microsoft.com/office/drawing/2014/main" id="{DEE69F46-509C-48D1-A362-CE3193CE4DC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" y="6597650"/>
            <a:ext cx="1765285" cy="26035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999" noProof="0">
                <a:solidFill>
                  <a:schemeClr val="bg1"/>
                </a:solidFill>
              </a:rPr>
              <a:t>Page </a:t>
            </a:r>
            <a:fld id="{91E7552C-A157-4A4F-8E99-698C0325FC94}" type="slidenum">
              <a:rPr lang="de-DE" sz="999" noProof="0" smtClean="0">
                <a:solidFill>
                  <a:schemeClr val="bg1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999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1272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557339"/>
            <a:ext cx="12204000" cy="4643437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fr-FR"/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33126470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10">
            <a:extLst>
              <a:ext uri="{FF2B5EF4-FFF2-40B4-BE49-F238E27FC236}">
                <a16:creationId xmlns:a16="http://schemas.microsoft.com/office/drawing/2014/main" id="{3B6BFFCC-FF92-4C8D-AF8D-858EA80B7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719" t="24059" r="16038" b="29703"/>
          <a:stretch/>
        </p:blipFill>
        <p:spPr>
          <a:xfrm>
            <a:off x="0" y="0"/>
            <a:ext cx="12204703" cy="6858000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666083"/>
            <a:ext cx="6480000" cy="2136412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de-DE"/>
              <a:t>Horizon.siemens.com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/>
              <a:t>Restricted</a:t>
            </a:r>
            <a:endParaRPr lang="de-DE"/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3" name="Gerade Verbindung 3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94822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35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4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5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8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79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0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1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2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720059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14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7" y="1557339"/>
            <a:ext cx="7539354" cy="4643437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7711" indent="-17612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7711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en-US"/>
              <a:t>Click to edit the </a:t>
            </a:r>
            <a:r>
              <a:rPr lang="en-US" err="1"/>
              <a:t>toc</a:t>
            </a:r>
            <a:r>
              <a:rPr lang="en-US"/>
              <a:t> / contact</a:t>
            </a:r>
          </a:p>
          <a:p>
            <a:pPr lvl="1"/>
            <a:r>
              <a:rPr lang="en-US"/>
              <a:t>chapter</a:t>
            </a:r>
          </a:p>
          <a:p>
            <a:pPr lvl="2"/>
            <a:r>
              <a:rPr lang="en-US"/>
              <a:t>active chapter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557339"/>
            <a:ext cx="4514400" cy="4643437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fr-FR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87513476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2"/>
            <a:ext cx="12198350" cy="12684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557339"/>
            <a:ext cx="3887914" cy="46434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557338"/>
            <a:ext cx="7539355" cy="4644000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7711" indent="-17612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7711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7009" indent="-17771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en-US"/>
              <a:t>Click to edit the </a:t>
            </a:r>
            <a:r>
              <a:rPr lang="en-US" err="1"/>
              <a:t>toc</a:t>
            </a:r>
            <a:r>
              <a:rPr lang="en-US"/>
              <a:t> / contact</a:t>
            </a:r>
          </a:p>
          <a:p>
            <a:pPr lvl="1"/>
            <a:r>
              <a:rPr lang="en-US"/>
              <a:t>chapter</a:t>
            </a:r>
          </a:p>
          <a:p>
            <a:pPr lvl="2"/>
            <a:r>
              <a:rPr lang="en-US"/>
              <a:t>active chapter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grpSp>
        <p:nvGrpSpPr>
          <p:cNvPr id="6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8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341530895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79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20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8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0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6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13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60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08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40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38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4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5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39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2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75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4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15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0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97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69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04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8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86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00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24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1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01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36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02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9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4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3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9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28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E774426B-DA4B-46E6-B151-4D281DF362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</p:spTree>
    <p:extLst>
      <p:ext uri="{BB962C8B-B14F-4D97-AF65-F5344CB8AC3E}">
        <p14:creationId xmlns:p14="http://schemas.microsoft.com/office/powerpoint/2010/main" val="15948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B86E58F1-34A4-4611-A638-C9732883E4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2DEE8839-CCBC-4178-9B6A-030240FBF8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61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35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05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5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77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60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78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7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0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4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3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23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9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87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63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40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83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59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8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378" y="1234801"/>
            <a:ext cx="9868374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61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1D357-684A-4BD3-B6FD-5478CE31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953F7D3-1EC4-4D1E-B529-BA7B3A26AF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414465"/>
            <a:ext cx="8388000" cy="4752975"/>
          </a:xfrm>
          <a:gradFill flip="none" rotWithShape="1">
            <a:gsLst>
              <a:gs pos="100000">
                <a:srgbClr val="EBF0F5"/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anchor="ctr"/>
          <a:lstStyle>
            <a:lvl1pPr algn="ctr">
              <a:defRPr>
                <a:solidFill>
                  <a:srgbClr val="BECDD7"/>
                </a:solidFill>
              </a:defRPr>
            </a:lvl1pPr>
          </a:lstStyle>
          <a:p>
            <a:r>
              <a:rPr lang="de-DE"/>
              <a:t>Screenshot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screenrecording</a:t>
            </a:r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BB320BB-7C29-44AF-A14B-26672693C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8350" y="1414465"/>
            <a:ext cx="3810000" cy="4752975"/>
          </a:xfrm>
          <a:gradFill>
            <a:gsLst>
              <a:gs pos="83000">
                <a:srgbClr val="0099B0"/>
              </a:gs>
              <a:gs pos="52000">
                <a:srgbClr val="009999"/>
              </a:gs>
              <a:gs pos="0">
                <a:srgbClr val="50BEBE"/>
              </a:gs>
              <a:gs pos="100000">
                <a:srgbClr val="0099CB"/>
              </a:gs>
            </a:gsLst>
            <a:lin ang="0" scaled="0"/>
          </a:gradFill>
        </p:spPr>
        <p:txBody>
          <a:bodyPr lIns="288000" tIns="288000" rIns="432000"/>
          <a:lstStyle>
            <a:lvl1pPr>
              <a:lnSpc>
                <a:spcPct val="100000"/>
              </a:lnSpc>
              <a:spcAft>
                <a:spcPts val="1199"/>
              </a:spcAft>
              <a:defRPr sz="2399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1199"/>
              </a:spcAft>
              <a:buNone/>
              <a:defRPr sz="1599">
                <a:solidFill>
                  <a:schemeClr val="bg1"/>
                </a:solidFill>
              </a:defRPr>
            </a:lvl2pPr>
            <a:lvl3pPr marL="179910">
              <a:lnSpc>
                <a:spcPct val="100000"/>
              </a:lnSpc>
              <a:spcAft>
                <a:spcPts val="1199"/>
              </a:spcAft>
              <a:buClr>
                <a:schemeClr val="bg1"/>
              </a:buClr>
              <a:defRPr sz="1599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Headline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8753015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0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60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9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95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9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8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21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82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5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04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47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13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0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3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8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6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8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3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62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1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66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82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63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14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16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36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44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17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1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3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85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8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70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5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49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94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79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8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47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7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5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0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8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1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3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82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96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24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27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32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67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01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8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72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0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1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378" y="1234801"/>
            <a:ext cx="9868374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07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88512611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65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833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17" t="13732" r="7339" b="13835"/>
          <a:stretch/>
        </p:blipFill>
        <p:spPr>
          <a:xfrm>
            <a:off x="411378" y="0"/>
            <a:ext cx="11786973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70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5023" y="0"/>
            <a:ext cx="11793327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07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25" r="8551" b="-9938"/>
          <a:stretch/>
        </p:blipFill>
        <p:spPr>
          <a:xfrm rot="5400000">
            <a:off x="2875864" y="-2464487"/>
            <a:ext cx="6858000" cy="11786973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61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2" t="-26425" r="9292" b="5380"/>
          <a:stretch/>
        </p:blipFill>
        <p:spPr>
          <a:xfrm rot="16200000">
            <a:off x="2872686" y="-2467664"/>
            <a:ext cx="6858000" cy="11793327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63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5023" y="0"/>
            <a:ext cx="11793327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43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05812" y="-457380"/>
            <a:ext cx="11786973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37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80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54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6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20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61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06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98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0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34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55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27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88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81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3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0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4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8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9360" y="489005"/>
            <a:ext cx="6858003" cy="5879986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42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67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16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93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61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21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80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44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86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27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71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36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88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71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14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22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20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42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28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98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9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67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914" y="1234801"/>
            <a:ext cx="9292838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74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53117005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6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core message of slide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7063" y="1412876"/>
            <a:ext cx="11088687" cy="220766"/>
          </a:xfrm>
        </p:spPr>
        <p:txBody>
          <a:bodyPr wrap="square">
            <a:spAutoFit/>
          </a:bodyPr>
          <a:lstStyle>
            <a:lvl1pPr>
              <a:defRPr sz="1399"/>
            </a:lvl1pPr>
          </a:lstStyle>
          <a:p>
            <a:pPr lvl="0"/>
            <a:r>
              <a:rPr lang="en-US" noProof="0"/>
              <a:t>Title (description of slide content), Arial 14 </a:t>
            </a:r>
            <a:r>
              <a:rPr lang="en-US" noProof="0" err="1"/>
              <a:t>pt</a:t>
            </a:r>
            <a:r>
              <a:rPr lang="en-US" noProof="0"/>
              <a:t>, maximum of 1 line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51039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2040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354212934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6395012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1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k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6800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719306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9249558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65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833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17" t="13732" r="7339" b="13835"/>
          <a:stretch/>
        </p:blipFill>
        <p:spPr>
          <a:xfrm>
            <a:off x="411378" y="0"/>
            <a:ext cx="11786973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10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5023" y="0"/>
            <a:ext cx="11793327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14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25" r="8551" b="-9938"/>
          <a:stretch/>
        </p:blipFill>
        <p:spPr>
          <a:xfrm rot="5400000">
            <a:off x="2875864" y="-2464487"/>
            <a:ext cx="6858000" cy="11786973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7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2" t="-26425" r="9292" b="5380"/>
          <a:stretch/>
        </p:blipFill>
        <p:spPr>
          <a:xfrm rot="16200000">
            <a:off x="2872686" y="-2467664"/>
            <a:ext cx="6858000" cy="11793327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5023" y="0"/>
            <a:ext cx="11793327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0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05812" y="-457380"/>
            <a:ext cx="11786973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12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66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70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81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74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8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1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2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05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4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87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9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36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55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6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0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11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8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35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1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2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9360" y="489005"/>
            <a:ext cx="6858003" cy="5879986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8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0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66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35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39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3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8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24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01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56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2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5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8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39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08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11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24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53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1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914" y="1234801"/>
            <a:ext cx="9292838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53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70504920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6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core message of slide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7063" y="1412876"/>
            <a:ext cx="11088687" cy="220766"/>
          </a:xfrm>
        </p:spPr>
        <p:txBody>
          <a:bodyPr wrap="square">
            <a:spAutoFit/>
          </a:bodyPr>
          <a:lstStyle>
            <a:lvl1pPr>
              <a:defRPr sz="1399"/>
            </a:lvl1pPr>
          </a:lstStyle>
          <a:p>
            <a:pPr lvl="0"/>
            <a:r>
              <a:rPr lang="en-US" noProof="0"/>
              <a:t>Title (description of slide content), Arial 14 </a:t>
            </a:r>
            <a:r>
              <a:rPr lang="en-US" noProof="0" err="1"/>
              <a:t>pt</a:t>
            </a:r>
            <a:r>
              <a:rPr lang="en-US" noProof="0"/>
              <a:t>, maximum of 1 line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1313465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2040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113145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07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60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62F166-79F2-4777-80D7-5F9443A4B4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4354597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41"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62F166-79F2-4777-80D7-5F9443A4B4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242F1E1-A3AD-47F2-98FC-8CB463AB348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833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8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Cognisphere">
            <a:extLst>
              <a:ext uri="{FF2B5EF4-FFF2-40B4-BE49-F238E27FC236}">
                <a16:creationId xmlns:a16="http://schemas.microsoft.com/office/drawing/2014/main" id="{425A07C0-2C98-4684-A31B-ED04F14FA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17" t="13732" r="7339" b="13835"/>
          <a:stretch/>
        </p:blipFill>
        <p:spPr>
          <a:xfrm>
            <a:off x="411378" y="0"/>
            <a:ext cx="11786973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9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E3115208-3E9A-4F24-B4C9-D1085C30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17"/>
          <a:stretch/>
        </p:blipFill>
        <p:spPr>
          <a:xfrm>
            <a:off x="405023" y="0"/>
            <a:ext cx="11793327" cy="6858000"/>
          </a:xfrm>
          <a:custGeom>
            <a:avLst/>
            <a:gdLst>
              <a:gd name="connsiteX0" fmla="*/ 0 w 11787188"/>
              <a:gd name="connsiteY0" fmla="*/ 0 h 6858000"/>
              <a:gd name="connsiteX1" fmla="*/ 11787188 w 11787188"/>
              <a:gd name="connsiteY1" fmla="*/ 0 h 6858000"/>
              <a:gd name="connsiteX2" fmla="*/ 11787188 w 11787188"/>
              <a:gd name="connsiteY2" fmla="*/ 5919537 h 6858000"/>
              <a:gd name="connsiteX3" fmla="*/ 9545304 w 11787188"/>
              <a:gd name="connsiteY3" fmla="*/ 5919537 h 6858000"/>
              <a:gd name="connsiteX4" fmla="*/ 9545304 w 11787188"/>
              <a:gd name="connsiteY4" fmla="*/ 6858000 h 6858000"/>
              <a:gd name="connsiteX5" fmla="*/ 0 w 117871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87188" h="6858000">
                <a:moveTo>
                  <a:pt x="0" y="0"/>
                </a:moveTo>
                <a:lnTo>
                  <a:pt x="11787188" y="0"/>
                </a:lnTo>
                <a:lnTo>
                  <a:pt x="11787188" y="5919537"/>
                </a:lnTo>
                <a:lnTo>
                  <a:pt x="9545304" y="5919537"/>
                </a:lnTo>
                <a:lnTo>
                  <a:pt x="954530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59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>
            <a:extLst>
              <a:ext uri="{FF2B5EF4-FFF2-40B4-BE49-F238E27FC236}">
                <a16:creationId xmlns:a16="http://schemas.microsoft.com/office/drawing/2014/main" id="{C23ABC29-C5E7-4C8C-8ED9-0C892DBB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25" r="8551" b="-9938"/>
          <a:stretch/>
        </p:blipFill>
        <p:spPr>
          <a:xfrm rot="5400000">
            <a:off x="2875864" y="-2464487"/>
            <a:ext cx="6858000" cy="11786973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48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gnisphere" descr="A picture containing light, green, traffic&#10;&#10;Description automatically generated">
            <a:extLst>
              <a:ext uri="{FF2B5EF4-FFF2-40B4-BE49-F238E27FC236}">
                <a16:creationId xmlns:a16="http://schemas.microsoft.com/office/drawing/2014/main" id="{56EBB59A-6013-4BC8-99EE-FC7587A6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2" t="-26425" r="9292" b="5380"/>
          <a:stretch/>
        </p:blipFill>
        <p:spPr>
          <a:xfrm rot="16200000">
            <a:off x="2872686" y="-2467664"/>
            <a:ext cx="6858000" cy="11793327"/>
          </a:xfrm>
          <a:custGeom>
            <a:avLst/>
            <a:gdLst>
              <a:gd name="connsiteX0" fmla="*/ 6858000 w 6858000"/>
              <a:gd name="connsiteY0" fmla="*/ 0 h 11787188"/>
              <a:gd name="connsiteX1" fmla="*/ 6858000 w 6858000"/>
              <a:gd name="connsiteY1" fmla="*/ 11787188 h 11787188"/>
              <a:gd name="connsiteX2" fmla="*/ 745958 w 6858000"/>
              <a:gd name="connsiteY2" fmla="*/ 11787188 h 11787188"/>
              <a:gd name="connsiteX3" fmla="*/ 745958 w 6858000"/>
              <a:gd name="connsiteY3" fmla="*/ 9702286 h 11787188"/>
              <a:gd name="connsiteX4" fmla="*/ 0 w 6858000"/>
              <a:gd name="connsiteY4" fmla="*/ 9702286 h 11787188"/>
              <a:gd name="connsiteX5" fmla="*/ 0 w 6858000"/>
              <a:gd name="connsiteY5" fmla="*/ 8202780 h 11787188"/>
              <a:gd name="connsiteX6" fmla="*/ 0 w 6858000"/>
              <a:gd name="connsiteY6" fmla="*/ 6838770 h 11787188"/>
              <a:gd name="connsiteX7" fmla="*/ 0 w 6858000"/>
              <a:gd name="connsiteY7" fmla="*/ 0 h 117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1787188">
                <a:moveTo>
                  <a:pt x="6858000" y="0"/>
                </a:moveTo>
                <a:lnTo>
                  <a:pt x="6858000" y="11787188"/>
                </a:lnTo>
                <a:lnTo>
                  <a:pt x="745958" y="11787188"/>
                </a:lnTo>
                <a:lnTo>
                  <a:pt x="745958" y="9702286"/>
                </a:lnTo>
                <a:lnTo>
                  <a:pt x="0" y="9702286"/>
                </a:lnTo>
                <a:lnTo>
                  <a:pt x="0" y="8202780"/>
                </a:lnTo>
                <a:lnTo>
                  <a:pt x="0" y="683877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96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gnisphere" descr="A close up of a logo&#10;&#10;Description automatically generated">
            <a:extLst>
              <a:ext uri="{FF2B5EF4-FFF2-40B4-BE49-F238E27FC236}">
                <a16:creationId xmlns:a16="http://schemas.microsoft.com/office/drawing/2014/main" id="{C2CEA4C1-9D9C-4523-9656-F00A59A31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994"/>
          <a:stretch/>
        </p:blipFill>
        <p:spPr>
          <a:xfrm rot="10800000">
            <a:off x="405023" y="0"/>
            <a:ext cx="11793327" cy="6858000"/>
          </a:xfrm>
          <a:custGeom>
            <a:avLst/>
            <a:gdLst>
              <a:gd name="connsiteX0" fmla="*/ 11787188 w 11787188"/>
              <a:gd name="connsiteY0" fmla="*/ 6858000 h 6858000"/>
              <a:gd name="connsiteX1" fmla="*/ 0 w 11787188"/>
              <a:gd name="connsiteY1" fmla="*/ 6858000 h 6858000"/>
              <a:gd name="connsiteX2" fmla="*/ 0 w 11787188"/>
              <a:gd name="connsiteY2" fmla="*/ 1414464 h 6858000"/>
              <a:gd name="connsiteX3" fmla="*/ 630221 w 11787188"/>
              <a:gd name="connsiteY3" fmla="*/ 1414464 h 6858000"/>
              <a:gd name="connsiteX4" fmla="*/ 630221 w 11787188"/>
              <a:gd name="connsiteY4" fmla="*/ 649705 h 6858000"/>
              <a:gd name="connsiteX5" fmla="*/ 1917600 w 11787188"/>
              <a:gd name="connsiteY5" fmla="*/ 649705 h 6858000"/>
              <a:gd name="connsiteX6" fmla="*/ 1917600 w 11787188"/>
              <a:gd name="connsiteY6" fmla="*/ 0 h 6858000"/>
              <a:gd name="connsiteX7" fmla="*/ 11787188 w 11787188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7188" h="6858000">
                <a:moveTo>
                  <a:pt x="11787188" y="6858000"/>
                </a:moveTo>
                <a:lnTo>
                  <a:pt x="0" y="6858000"/>
                </a:lnTo>
                <a:lnTo>
                  <a:pt x="0" y="1414464"/>
                </a:lnTo>
                <a:lnTo>
                  <a:pt x="630221" y="1414464"/>
                </a:lnTo>
                <a:lnTo>
                  <a:pt x="630221" y="649705"/>
                </a:lnTo>
                <a:lnTo>
                  <a:pt x="1917600" y="649705"/>
                </a:lnTo>
                <a:lnTo>
                  <a:pt x="1917600" y="0"/>
                </a:lnTo>
                <a:lnTo>
                  <a:pt x="11787188" y="0"/>
                </a:lnTo>
                <a:close/>
              </a:path>
            </a:pathLst>
          </a:cu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95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>
            <a:extLst>
              <a:ext uri="{FF2B5EF4-FFF2-40B4-BE49-F238E27FC236}">
                <a16:creationId xmlns:a16="http://schemas.microsoft.com/office/drawing/2014/main" id="{CD68F259-AA3E-4A60-88DB-14C10A07F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864"/>
          <a:stretch/>
        </p:blipFill>
        <p:spPr>
          <a:xfrm>
            <a:off x="405812" y="-457380"/>
            <a:ext cx="11786973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6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33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0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27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65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00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73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72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18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89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7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1000"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95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00" b="-10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64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26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32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4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5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25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3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82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1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gnisphere">
            <a:extLst>
              <a:ext uri="{FF2B5EF4-FFF2-40B4-BE49-F238E27FC236}">
                <a16:creationId xmlns:a16="http://schemas.microsoft.com/office/drawing/2014/main" id="{CA7FD744-5012-40FC-8106-A5602D972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6200000">
            <a:off x="5829360" y="489005"/>
            <a:ext cx="6858003" cy="5879986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7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57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22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3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0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26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74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5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90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0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19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376" y="3718800"/>
            <a:ext cx="5473375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8364" y="3718800"/>
            <a:ext cx="5468610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13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2206">
          <p15:clr>
            <a:srgbClr val="65CEFF"/>
          </p15:clr>
        </p15:guide>
        <p15:guide id="10" orient="horz" pos="2343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5" y="1414800"/>
            <a:ext cx="720306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9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377" y="1414800"/>
            <a:ext cx="7203061" cy="4752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7378" y="1414800"/>
            <a:ext cx="374595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58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5066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5023" y="1414461"/>
            <a:ext cx="11381951" cy="4392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44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378" y="1234801"/>
            <a:ext cx="9868374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57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01415" y="1414462"/>
            <a:ext cx="3601875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0" name="Copy 3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91453" y="1414462"/>
            <a:ext cx="3601875" cy="43920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3" y="1702799"/>
            <a:ext cx="925757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</a:extLst>
          </p:cNvPr>
          <p:cNvSpPr/>
          <p:nvPr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3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2206">
          <p15:clr>
            <a:srgbClr val="65CEFF"/>
          </p15:clr>
        </p15:guide>
        <p15:guide id="7" orient="horz" pos="2343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932" y="1702799"/>
            <a:ext cx="9256819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/>
              <a:t>Please insert quote here</a:t>
            </a:r>
          </a:p>
          <a:p>
            <a:pPr lvl="1"/>
            <a:r>
              <a:rPr lang="en-US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952" y="766763"/>
            <a:ext cx="908364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72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91">
          <p15:clr>
            <a:srgbClr val="65CEFF"/>
          </p15:clr>
        </p15:guide>
        <p15:guide id="5" orient="horz" pos="1073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3885">
          <p15:clr>
            <a:srgbClr val="65CEFF"/>
          </p15:clr>
        </p15:guide>
        <p15:guide id="8" orient="horz" pos="4157">
          <p15:clr>
            <a:srgbClr val="65CEFF"/>
          </p15:clr>
        </p15:guide>
      </p15:sldGuideLst>
    </p:ext>
  </p:extLs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1538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4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914" y="1270799"/>
            <a:ext cx="10805625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81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914" y="1234801"/>
            <a:ext cx="9292838" cy="1162523"/>
          </a:xfrm>
        </p:spPr>
        <p:txBody>
          <a:bodyPr wrap="square" lIns="0" tIns="54000" rIns="0" bIns="0" anchor="t" anchorCtr="0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Contact info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951" y="2397325"/>
            <a:ext cx="92208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/>
              <a:t>Click to edit the contact</a:t>
            </a:r>
          </a:p>
          <a:p>
            <a:pPr lvl="1"/>
            <a:r>
              <a:rPr lang="en-US"/>
              <a:t>Name etc.</a:t>
            </a:r>
          </a:p>
          <a:p>
            <a:pPr lvl="2"/>
            <a:r>
              <a:rPr lang="en-US"/>
              <a:t>Department etc.</a:t>
            </a:r>
          </a:p>
          <a:p>
            <a:pPr lvl="3"/>
            <a:r>
              <a:rPr lang="en-US"/>
              <a:t>subchapter</a:t>
            </a:r>
          </a:p>
          <a:p>
            <a:pPr lvl="4"/>
            <a:r>
              <a:rPr lang="en-US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/>
              <a:t>Restricted | © Siemens 2021 | SI BP S MK NPI | 2021-12-14</a:t>
            </a:r>
            <a:endParaRPr lang="en-US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86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778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16073179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4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core message of slide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7063" y="1412876"/>
            <a:ext cx="11088687" cy="220766"/>
          </a:xfrm>
        </p:spPr>
        <p:txBody>
          <a:bodyPr wrap="square">
            <a:spAutoFit/>
          </a:bodyPr>
          <a:lstStyle>
            <a:lvl1pPr>
              <a:defRPr sz="1399"/>
            </a:lvl1pPr>
          </a:lstStyle>
          <a:p>
            <a:pPr lvl="0"/>
            <a:r>
              <a:rPr lang="en-US" noProof="0"/>
              <a:t>Title (description of slide content), Arial 14 </a:t>
            </a:r>
            <a:r>
              <a:rPr lang="en-US" noProof="0" err="1"/>
              <a:t>pt</a:t>
            </a:r>
            <a:r>
              <a:rPr lang="en-US" noProof="0"/>
              <a:t>, maximum of 1 line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6718079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204000" cy="47520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grpSp>
        <p:nvGrpSpPr>
          <p:cNvPr id="5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7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8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9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0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1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2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3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4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5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6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7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8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19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0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1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2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3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4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5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6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7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8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29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0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1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2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  <p:sp>
          <p:nvSpPr>
            <p:cNvPr id="33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99"/>
            </a:p>
          </p:txBody>
        </p:sp>
      </p:grpSp>
    </p:spTree>
    <p:extLst>
      <p:ext uri="{BB962C8B-B14F-4D97-AF65-F5344CB8AC3E}">
        <p14:creationId xmlns:p14="http://schemas.microsoft.com/office/powerpoint/2010/main" val="3074808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063" y="1414800"/>
            <a:ext cx="6768000" cy="474896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C33504-A3A2-4869-A314-59C65A63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6353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92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M3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3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Unrestricted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6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27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27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85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769989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4"/>
            <a:ext cx="9292838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3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9292838" cy="2462213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377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10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34F39BFD-122E-4B55-9E7C-4D948F7B8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39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10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872B7183-1908-459F-8FDB-5D4E84702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70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84F0ED75-E0D7-4053-9950-8DAA9E3C3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7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F90A21CE-1E83-40AB-9100-378FE149A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20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7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5F58268C-6EB8-47BF-A0F6-5DE1F4FEA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3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7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6C050078-27BE-413F-B346-CFE827826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8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2D69810B-01EE-4137-A1C7-11549C7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3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7457DBBF-6B73-464D-9FF4-20F7BAF55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75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3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CE383B30-1260-4B90-8B80-D438C7883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8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FDAAA9CA-392F-4CEE-A6BC-8CDABAE937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84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40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74490189-428C-41B4-8D95-BD95927DA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7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90° 36pt">
    <p:bg>
      <p:bgPr>
        <a:gradFill>
          <a:gsLst>
            <a:gs pos="33000">
              <a:schemeClr val="bg2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Subline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AA59D1C3-61A3-4B39-91BA-60598DB1BA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1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8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43F7158B-9AC6-4167-880E-3745BB7E4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74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40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101B5C55-69A1-4B4C-88B9-338331366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9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Green 36pt">
    <p:bg>
      <p:bgPr>
        <a:gradFill>
          <a:gsLst>
            <a:gs pos="52000">
              <a:schemeClr val="bg2"/>
            </a:gs>
            <a:gs pos="100000">
              <a:srgbClr val="00AF8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B3C41849-76C1-4B84-BF03-D5FF91882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8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256000"/>
            <a:ext cx="9292838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/>
              <a:t>Subhead for headline size 48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2FD19B4A-110B-4B87-B91B-45351D754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69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40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91EB247E-3D53-472B-B13C-967B49095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54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Blue 36pt">
    <p:bg>
      <p:bgPr>
        <a:gradFill>
          <a:gsLst>
            <a:gs pos="52000">
              <a:schemeClr val="bg2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tx2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  <p:pic>
        <p:nvPicPr>
          <p:cNvPr id="9" name="Grafik 2" descr="Ein Bild, das Wasser enthält.&#10;&#10;Automatisch generierte Beschreibung">
            <a:extLst>
              <a:ext uri="{FF2B5EF4-FFF2-40B4-BE49-F238E27FC236}">
                <a16:creationId xmlns:a16="http://schemas.microsoft.com/office/drawing/2014/main" id="{19975C1D-6D2B-4EA6-A39E-CCF4C27E9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11" b="33813"/>
          <a:stretch/>
        </p:blipFill>
        <p:spPr>
          <a:xfrm>
            <a:off x="3176" y="0"/>
            <a:ext cx="12192000" cy="35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2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0"/>
            <a:ext cx="9292475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011106"/>
            <a:ext cx="9292838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6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0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4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5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8"/>
            <a:ext cx="9292838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1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7"/>
            <a:ext cx="9292838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/>
              <a:t>Subhead for headline size 80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31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4" y="1414464"/>
            <a:ext cx="11382713" cy="2769989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4184452"/>
            <a:ext cx="9292838" cy="16226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60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2" y="6310800"/>
            <a:ext cx="8644503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82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3" y="1414464"/>
            <a:ext cx="11376359" cy="246221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extra long headlines</a:t>
            </a:r>
            <a:br>
              <a:rPr lang="en-US"/>
            </a:br>
            <a:r>
              <a:rPr lang="en-US"/>
              <a:t>4 lines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7" y="3876676"/>
            <a:ext cx="9292838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/>
              <a:t>Subhead for headline size 40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711" y="6310800"/>
            <a:ext cx="8643740" cy="547200"/>
          </a:xfrm>
        </p:spPr>
        <p:txBody>
          <a:bodyPr/>
          <a:lstStyle/>
          <a:p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3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gnisphere" descr="A picture containing chart&#10;&#10;Description automatically generated">
            <a:extLst>
              <a:ext uri="{FF2B5EF4-FFF2-40B4-BE49-F238E27FC236}">
                <a16:creationId xmlns:a16="http://schemas.microsoft.com/office/drawing/2014/main" id="{FEC69F24-2876-47B9-A4B6-0ADE800EC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5907750" cy="576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377" y="1414464"/>
            <a:ext cx="5906987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9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0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5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835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615" y="3780001"/>
            <a:ext cx="9292475" cy="1661993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 </a:t>
            </a:r>
            <a:br>
              <a:rPr lang="en-US"/>
            </a:br>
            <a:r>
              <a:rPr lang="en-US"/>
              <a:t>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376" y="5441993"/>
            <a:ext cx="9292838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/>
              <a:t>Subhead for headline size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376" y="6310800"/>
            <a:ext cx="9292838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9751" y="6364800"/>
            <a:ext cx="1512788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835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2" y="1054100"/>
            <a:ext cx="9256819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0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2" orient="horz" pos="664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5124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933" y="1054101"/>
            <a:ext cx="6159481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6589" y="1054100"/>
            <a:ext cx="3745950" cy="5113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5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522">
          <p15:clr>
            <a:srgbClr val="65CEFF"/>
          </p15:clr>
        </p15:guide>
        <p15:guide id="3" pos="4794">
          <p15:clr>
            <a:srgbClr val="65CEFF"/>
          </p15:clr>
        </p15:guide>
        <p15:guide id="4" pos="5066">
          <p15:clr>
            <a:srgbClr val="65CEFF"/>
          </p15:clr>
        </p15:guide>
        <p15:guide id="5" pos="6472">
          <p15:clr>
            <a:srgbClr val="65CEFF"/>
          </p15:clr>
        </p15:guide>
        <p15:guide id="6" pos="7425">
          <p15:clr>
            <a:srgbClr val="65CEFF"/>
          </p15:clr>
        </p15:guide>
        <p15:guide id="7" orient="horz" pos="302">
          <p15:clr>
            <a:srgbClr val="65CEFF"/>
          </p15:clr>
        </p15:guide>
        <p15:guide id="8" orient="horz" pos="664">
          <p15:clr>
            <a:srgbClr val="65CEFF"/>
          </p15:clr>
        </p15:guide>
        <p15:guide id="9" orient="horz" pos="891">
          <p15:clr>
            <a:srgbClr val="65CEFF"/>
          </p15:clr>
        </p15:guide>
        <p15:guide id="10" orient="horz" pos="3658">
          <p15:clr>
            <a:srgbClr val="65CEFF"/>
          </p15:clr>
        </p15:guide>
        <p15:guide id="11" orient="horz" pos="3885">
          <p15:clr>
            <a:srgbClr val="65CEFF"/>
          </p15:clr>
        </p15:guide>
        <p15:guide id="12" orient="horz" pos="4157">
          <p15:clr>
            <a:srgbClr val="65CEFF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 (with key visual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fish, monitor, keyboard, computer&#10;&#10;Description automatically generated">
            <a:extLst>
              <a:ext uri="{FF2B5EF4-FFF2-40B4-BE49-F238E27FC236}">
                <a16:creationId xmlns:a16="http://schemas.microsoft.com/office/drawing/2014/main" id="{AE83F1C5-95B7-47C3-B837-8191D1E39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5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41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 (with key visual)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gnisphere" descr="A picture containing sky, water, star&#10;&#10;Description automatically generated">
            <a:extLst>
              <a:ext uri="{FF2B5EF4-FFF2-40B4-BE49-F238E27FC236}">
                <a16:creationId xmlns:a16="http://schemas.microsoft.com/office/drawing/2014/main" id="{E2F7C1AE-8376-445B-98CD-DBE6E96E3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835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78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06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3705">
          <p15:clr>
            <a:srgbClr val="65CEFF"/>
          </p15:clr>
        </p15:guide>
        <p15:guide id="5" pos="3978">
          <p15:clr>
            <a:srgbClr val="65CEFF"/>
          </p15:clr>
        </p15:guide>
        <p15:guide id="7" pos="4975">
          <p15:clr>
            <a:srgbClr val="65CEFF"/>
          </p15:clr>
        </p15:guide>
        <p15:guide id="8" pos="5157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3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72030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4794">
          <p15:clr>
            <a:srgbClr val="65CEFF"/>
          </p15:clr>
        </p15:guide>
        <p15:guide id="3" pos="6472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302">
          <p15:clr>
            <a:srgbClr val="65CEFF"/>
          </p15:clr>
        </p15:guide>
        <p15:guide id="6" orient="horz" pos="664">
          <p15:clr>
            <a:srgbClr val="65CEFF"/>
          </p15:clr>
        </p15:guide>
        <p15:guide id="7" orient="horz" pos="891">
          <p15:clr>
            <a:srgbClr val="65CEFF"/>
          </p15:clr>
        </p15:guide>
        <p15:guide id="8" orient="horz" pos="3658">
          <p15:clr>
            <a:srgbClr val="65CEFF"/>
          </p15:clr>
        </p15:guide>
        <p15:guide id="9" orient="horz" pos="3885">
          <p15:clr>
            <a:srgbClr val="65CEFF"/>
          </p15:clr>
        </p15:guide>
        <p15:guide id="10" orient="horz" pos="4157">
          <p15:clr>
            <a:srgbClr val="65CEFF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76" y="1414800"/>
            <a:ext cx="11381951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69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302">
          <p15:clr>
            <a:srgbClr val="65CEFF"/>
          </p15:clr>
        </p15:guide>
        <p15:guide id="5" orient="horz" pos="664">
          <p15:clr>
            <a:srgbClr val="65CEFF"/>
          </p15:clr>
        </p15:guide>
        <p15:guide id="6" orient="horz" pos="891">
          <p15:clr>
            <a:srgbClr val="65CEFF"/>
          </p15:clr>
        </p15:guide>
        <p15:guide id="7" orient="horz" pos="3658">
          <p15:clr>
            <a:srgbClr val="65CEFF"/>
          </p15:clr>
        </p15:guide>
        <p15:guide id="8" orient="horz" pos="3885">
          <p15:clr>
            <a:srgbClr val="65CEFF"/>
          </p15:clr>
        </p15:guide>
        <p15:guide id="9" orient="horz" pos="4157">
          <p15:clr>
            <a:srgbClr val="65CEFF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54733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364" y="1414800"/>
            <a:ext cx="546861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3705">
          <p15:clr>
            <a:srgbClr val="65CEFF"/>
          </p15:clr>
        </p15:guide>
        <p15:guide id="3" pos="3978">
          <p15:clr>
            <a:srgbClr val="65CEFF"/>
          </p15:clr>
        </p15:guide>
        <p15:guide id="4" pos="6472">
          <p15:clr>
            <a:srgbClr val="65CEFF"/>
          </p15:clr>
        </p15:guide>
        <p15:guide id="5" pos="7425">
          <p15:clr>
            <a:srgbClr val="65CEFF"/>
          </p15:clr>
        </p15:guide>
        <p15:guide id="6" orient="horz" pos="302">
          <p15:clr>
            <a:srgbClr val="65CEFF"/>
          </p15:clr>
        </p15:guide>
        <p15:guide id="7" orient="horz" pos="664">
          <p15:clr>
            <a:srgbClr val="65CEFF"/>
          </p15:clr>
        </p15:guide>
        <p15:guide id="8" orient="horz" pos="891">
          <p15:clr>
            <a:srgbClr val="65CEFF"/>
          </p15:clr>
        </p15:guide>
        <p15:guide id="9" orient="horz" pos="3658">
          <p15:clr>
            <a:srgbClr val="65CEFF"/>
          </p15:clr>
        </p15:guide>
        <p15:guide id="10" orient="horz" pos="3885">
          <p15:clr>
            <a:srgbClr val="65CEFF"/>
          </p15:clr>
        </p15:guide>
        <p15:guide id="11" orient="horz" pos="4157">
          <p15:clr>
            <a:srgbClr val="65CEFF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376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0639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90664" y="1414800"/>
            <a:ext cx="3601875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Restricted | © Siemens 2021 | SI BP S MK NPI | 2021-12-14</a:t>
            </a:r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0727" y="6418800"/>
            <a:ext cx="11526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18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2526">
          <p15:clr>
            <a:srgbClr val="65CEFF"/>
          </p15:clr>
        </p15:guide>
        <p15:guide id="3" pos="2708">
          <p15:clr>
            <a:srgbClr val="65CEFF"/>
          </p15:clr>
        </p15:guide>
        <p15:guide id="4" pos="4975">
          <p15:clr>
            <a:srgbClr val="65CEFF"/>
          </p15:clr>
        </p15:guide>
        <p15:guide id="5" pos="5157">
          <p15:clr>
            <a:srgbClr val="65CEFF"/>
          </p15:clr>
        </p15:guide>
        <p15:guide id="6" pos="6472">
          <p15:clr>
            <a:srgbClr val="65CEFF"/>
          </p15:clr>
        </p15:guide>
        <p15:guide id="7" pos="7425">
          <p15:clr>
            <a:srgbClr val="65CEFF"/>
          </p15:clr>
        </p15:guide>
        <p15:guide id="8" orient="horz" pos="302">
          <p15:clr>
            <a:srgbClr val="65CEFF"/>
          </p15:clr>
        </p15:guide>
        <p15:guide id="9" orient="horz" pos="664">
          <p15:clr>
            <a:srgbClr val="65CEFF"/>
          </p15:clr>
        </p15:guide>
        <p15:guide id="10" orient="horz" pos="891">
          <p15:clr>
            <a:srgbClr val="65CEFF"/>
          </p15:clr>
        </p15:guide>
        <p15:guide id="11" orient="horz" pos="3658">
          <p15:clr>
            <a:srgbClr val="65CEFF"/>
          </p15:clr>
        </p15:guide>
        <p15:guide id="12" orient="horz" pos="3885">
          <p15:clr>
            <a:srgbClr val="65CEFF"/>
          </p15:clr>
        </p15:guide>
        <p15:guide id="13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oleObject" Target="../embeddings/oleObject1.bin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emf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2.xml"/><Relationship Id="rId18" Type="http://schemas.openxmlformats.org/officeDocument/2006/relationships/slideLayout" Target="../slideLayouts/slideLayout517.xml"/><Relationship Id="rId26" Type="http://schemas.openxmlformats.org/officeDocument/2006/relationships/slideLayout" Target="../slideLayouts/slideLayout525.xml"/><Relationship Id="rId39" Type="http://schemas.openxmlformats.org/officeDocument/2006/relationships/slideLayout" Target="../slideLayouts/slideLayout538.xml"/><Relationship Id="rId21" Type="http://schemas.openxmlformats.org/officeDocument/2006/relationships/slideLayout" Target="../slideLayouts/slideLayout520.xml"/><Relationship Id="rId34" Type="http://schemas.openxmlformats.org/officeDocument/2006/relationships/slideLayout" Target="../slideLayouts/slideLayout533.xml"/><Relationship Id="rId42" Type="http://schemas.openxmlformats.org/officeDocument/2006/relationships/slideLayout" Target="../slideLayouts/slideLayout541.xml"/><Relationship Id="rId47" Type="http://schemas.openxmlformats.org/officeDocument/2006/relationships/slideLayout" Target="../slideLayouts/slideLayout546.xml"/><Relationship Id="rId50" Type="http://schemas.openxmlformats.org/officeDocument/2006/relationships/vmlDrawing" Target="../drawings/vmlDrawing17.vml"/><Relationship Id="rId7" Type="http://schemas.openxmlformats.org/officeDocument/2006/relationships/slideLayout" Target="../slideLayouts/slideLayout506.xml"/><Relationship Id="rId2" Type="http://schemas.openxmlformats.org/officeDocument/2006/relationships/slideLayout" Target="../slideLayouts/slideLayout501.xml"/><Relationship Id="rId16" Type="http://schemas.openxmlformats.org/officeDocument/2006/relationships/slideLayout" Target="../slideLayouts/slideLayout515.xml"/><Relationship Id="rId29" Type="http://schemas.openxmlformats.org/officeDocument/2006/relationships/slideLayout" Target="../slideLayouts/slideLayout528.xml"/><Relationship Id="rId11" Type="http://schemas.openxmlformats.org/officeDocument/2006/relationships/slideLayout" Target="../slideLayouts/slideLayout510.xml"/><Relationship Id="rId24" Type="http://schemas.openxmlformats.org/officeDocument/2006/relationships/slideLayout" Target="../slideLayouts/slideLayout523.xml"/><Relationship Id="rId32" Type="http://schemas.openxmlformats.org/officeDocument/2006/relationships/slideLayout" Target="../slideLayouts/slideLayout531.xml"/><Relationship Id="rId37" Type="http://schemas.openxmlformats.org/officeDocument/2006/relationships/slideLayout" Target="../slideLayouts/slideLayout536.xml"/><Relationship Id="rId40" Type="http://schemas.openxmlformats.org/officeDocument/2006/relationships/slideLayout" Target="../slideLayouts/slideLayout539.xml"/><Relationship Id="rId45" Type="http://schemas.openxmlformats.org/officeDocument/2006/relationships/slideLayout" Target="../slideLayouts/slideLayout544.xml"/><Relationship Id="rId53" Type="http://schemas.openxmlformats.org/officeDocument/2006/relationships/oleObject" Target="../embeddings/oleObject17.bin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19" Type="http://schemas.openxmlformats.org/officeDocument/2006/relationships/slideLayout" Target="../slideLayouts/slideLayout518.xml"/><Relationship Id="rId31" Type="http://schemas.openxmlformats.org/officeDocument/2006/relationships/slideLayout" Target="../slideLayouts/slideLayout530.xml"/><Relationship Id="rId44" Type="http://schemas.openxmlformats.org/officeDocument/2006/relationships/slideLayout" Target="../slideLayouts/slideLayout543.xml"/><Relationship Id="rId52" Type="http://schemas.openxmlformats.org/officeDocument/2006/relationships/tags" Target="../tags/tag5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Relationship Id="rId14" Type="http://schemas.openxmlformats.org/officeDocument/2006/relationships/slideLayout" Target="../slideLayouts/slideLayout513.xml"/><Relationship Id="rId22" Type="http://schemas.openxmlformats.org/officeDocument/2006/relationships/slideLayout" Target="../slideLayouts/slideLayout521.xml"/><Relationship Id="rId27" Type="http://schemas.openxmlformats.org/officeDocument/2006/relationships/slideLayout" Target="../slideLayouts/slideLayout526.xml"/><Relationship Id="rId30" Type="http://schemas.openxmlformats.org/officeDocument/2006/relationships/slideLayout" Target="../slideLayouts/slideLayout529.xml"/><Relationship Id="rId35" Type="http://schemas.openxmlformats.org/officeDocument/2006/relationships/slideLayout" Target="../slideLayouts/slideLayout534.xml"/><Relationship Id="rId43" Type="http://schemas.openxmlformats.org/officeDocument/2006/relationships/slideLayout" Target="../slideLayouts/slideLayout542.xml"/><Relationship Id="rId48" Type="http://schemas.openxmlformats.org/officeDocument/2006/relationships/slideLayout" Target="../slideLayouts/slideLayout547.xml"/><Relationship Id="rId8" Type="http://schemas.openxmlformats.org/officeDocument/2006/relationships/slideLayout" Target="../slideLayouts/slideLayout507.xml"/><Relationship Id="rId51" Type="http://schemas.openxmlformats.org/officeDocument/2006/relationships/tags" Target="../tags/tag58.xml"/><Relationship Id="rId3" Type="http://schemas.openxmlformats.org/officeDocument/2006/relationships/slideLayout" Target="../slideLayouts/slideLayout502.xml"/><Relationship Id="rId12" Type="http://schemas.openxmlformats.org/officeDocument/2006/relationships/slideLayout" Target="../slideLayouts/slideLayout511.xml"/><Relationship Id="rId17" Type="http://schemas.openxmlformats.org/officeDocument/2006/relationships/slideLayout" Target="../slideLayouts/slideLayout516.xml"/><Relationship Id="rId25" Type="http://schemas.openxmlformats.org/officeDocument/2006/relationships/slideLayout" Target="../slideLayouts/slideLayout524.xml"/><Relationship Id="rId33" Type="http://schemas.openxmlformats.org/officeDocument/2006/relationships/slideLayout" Target="../slideLayouts/slideLayout532.xml"/><Relationship Id="rId38" Type="http://schemas.openxmlformats.org/officeDocument/2006/relationships/slideLayout" Target="../slideLayouts/slideLayout537.xml"/><Relationship Id="rId46" Type="http://schemas.openxmlformats.org/officeDocument/2006/relationships/slideLayout" Target="../slideLayouts/slideLayout545.xml"/><Relationship Id="rId20" Type="http://schemas.openxmlformats.org/officeDocument/2006/relationships/slideLayout" Target="../slideLayouts/slideLayout519.xml"/><Relationship Id="rId41" Type="http://schemas.openxmlformats.org/officeDocument/2006/relationships/slideLayout" Target="../slideLayouts/slideLayout540.xml"/><Relationship Id="rId54" Type="http://schemas.openxmlformats.org/officeDocument/2006/relationships/image" Target="../media/image40.emf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5" Type="http://schemas.openxmlformats.org/officeDocument/2006/relationships/slideLayout" Target="../slideLayouts/slideLayout514.xml"/><Relationship Id="rId23" Type="http://schemas.openxmlformats.org/officeDocument/2006/relationships/slideLayout" Target="../slideLayouts/slideLayout522.xml"/><Relationship Id="rId28" Type="http://schemas.openxmlformats.org/officeDocument/2006/relationships/slideLayout" Target="../slideLayouts/slideLayout527.xml"/><Relationship Id="rId36" Type="http://schemas.openxmlformats.org/officeDocument/2006/relationships/slideLayout" Target="../slideLayouts/slideLayout535.xml"/><Relationship Id="rId4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slideLayout" Target="../slideLayouts/slideLayout102.xml"/><Relationship Id="rId50" Type="http://schemas.openxmlformats.org/officeDocument/2006/relationships/slideLayout" Target="../slideLayouts/slideLayout105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3" Type="http://schemas.openxmlformats.org/officeDocument/2006/relationships/slideLayout" Target="../slideLayouts/slideLayout108.xml"/><Relationship Id="rId58" Type="http://schemas.openxmlformats.org/officeDocument/2006/relationships/oleObject" Target="../embeddings/oleObject2.bin"/><Relationship Id="rId5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slideLayout" Target="../slideLayouts/slideLayout103.xml"/><Relationship Id="rId56" Type="http://schemas.openxmlformats.org/officeDocument/2006/relationships/vmlDrawing" Target="../drawings/vmlDrawing2.vml"/><Relationship Id="rId8" Type="http://schemas.openxmlformats.org/officeDocument/2006/relationships/slideLayout" Target="../slideLayouts/slideLayout63.xml"/><Relationship Id="rId51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59" Type="http://schemas.openxmlformats.org/officeDocument/2006/relationships/image" Target="../media/image31.emf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Relationship Id="rId54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49" Type="http://schemas.openxmlformats.org/officeDocument/2006/relationships/slideLayout" Target="../slideLayouts/slideLayout104.xml"/><Relationship Id="rId57" Type="http://schemas.openxmlformats.org/officeDocument/2006/relationships/tags" Target="../tags/tag4.xml"/><Relationship Id="rId10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52" Type="http://schemas.openxmlformats.org/officeDocument/2006/relationships/slideLayout" Target="../slideLayouts/slideLayout10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9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130.xml"/><Relationship Id="rId34" Type="http://schemas.openxmlformats.org/officeDocument/2006/relationships/slideLayout" Target="../slideLayouts/slideLayout143.xml"/><Relationship Id="rId42" Type="http://schemas.openxmlformats.org/officeDocument/2006/relationships/slideLayout" Target="../slideLayouts/slideLayout151.xml"/><Relationship Id="rId47" Type="http://schemas.openxmlformats.org/officeDocument/2006/relationships/slideLayout" Target="../slideLayouts/slideLayout156.xml"/><Relationship Id="rId50" Type="http://schemas.openxmlformats.org/officeDocument/2006/relationships/slideLayout" Target="../slideLayouts/slideLayout159.xml"/><Relationship Id="rId55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slideLayout" Target="../slideLayouts/slideLayout141.xml"/><Relationship Id="rId37" Type="http://schemas.openxmlformats.org/officeDocument/2006/relationships/slideLayout" Target="../slideLayouts/slideLayout146.xml"/><Relationship Id="rId40" Type="http://schemas.openxmlformats.org/officeDocument/2006/relationships/slideLayout" Target="../slideLayouts/slideLayout149.xml"/><Relationship Id="rId45" Type="http://schemas.openxmlformats.org/officeDocument/2006/relationships/slideLayout" Target="../slideLayouts/slideLayout154.xml"/><Relationship Id="rId53" Type="http://schemas.openxmlformats.org/officeDocument/2006/relationships/slideLayout" Target="../slideLayouts/slideLayout162.xml"/><Relationship Id="rId58" Type="http://schemas.openxmlformats.org/officeDocument/2006/relationships/vmlDrawing" Target="../drawings/vmlDrawing3.vml"/><Relationship Id="rId5" Type="http://schemas.openxmlformats.org/officeDocument/2006/relationships/slideLayout" Target="../slideLayouts/slideLayout114.xml"/><Relationship Id="rId61" Type="http://schemas.openxmlformats.org/officeDocument/2006/relationships/image" Target="../media/image31.emf"/><Relationship Id="rId1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Relationship Id="rId35" Type="http://schemas.openxmlformats.org/officeDocument/2006/relationships/slideLayout" Target="../slideLayouts/slideLayout144.xml"/><Relationship Id="rId43" Type="http://schemas.openxmlformats.org/officeDocument/2006/relationships/slideLayout" Target="../slideLayouts/slideLayout152.xml"/><Relationship Id="rId48" Type="http://schemas.openxmlformats.org/officeDocument/2006/relationships/slideLayout" Target="../slideLayouts/slideLayout157.xml"/><Relationship Id="rId56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17.xml"/><Relationship Id="rId51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42.xml"/><Relationship Id="rId38" Type="http://schemas.openxmlformats.org/officeDocument/2006/relationships/slideLayout" Target="../slideLayouts/slideLayout147.xml"/><Relationship Id="rId46" Type="http://schemas.openxmlformats.org/officeDocument/2006/relationships/slideLayout" Target="../slideLayouts/slideLayout155.xml"/><Relationship Id="rId59" Type="http://schemas.openxmlformats.org/officeDocument/2006/relationships/tags" Target="../tags/tag5.xml"/><Relationship Id="rId20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50.xml"/><Relationship Id="rId54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36" Type="http://schemas.openxmlformats.org/officeDocument/2006/relationships/slideLayout" Target="../slideLayouts/slideLayout145.xml"/><Relationship Id="rId49" Type="http://schemas.openxmlformats.org/officeDocument/2006/relationships/slideLayout" Target="../slideLayouts/slideLayout158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40.xml"/><Relationship Id="rId44" Type="http://schemas.openxmlformats.org/officeDocument/2006/relationships/slideLayout" Target="../slideLayouts/slideLayout153.xml"/><Relationship Id="rId52" Type="http://schemas.openxmlformats.org/officeDocument/2006/relationships/slideLayout" Target="../slideLayouts/slideLayout161.xml"/><Relationship Id="rId60" Type="http://schemas.openxmlformats.org/officeDocument/2006/relationships/oleObject" Target="../embeddings/oleObject3.bin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91.xml"/><Relationship Id="rId21" Type="http://schemas.openxmlformats.org/officeDocument/2006/relationships/slideLayout" Target="../slideLayouts/slideLayout186.xml"/><Relationship Id="rId42" Type="http://schemas.openxmlformats.org/officeDocument/2006/relationships/slideLayout" Target="../slideLayouts/slideLayout207.xml"/><Relationship Id="rId47" Type="http://schemas.openxmlformats.org/officeDocument/2006/relationships/slideLayout" Target="../slideLayouts/slideLayout212.xml"/><Relationship Id="rId63" Type="http://schemas.openxmlformats.org/officeDocument/2006/relationships/slideLayout" Target="../slideLayouts/slideLayout228.xml"/><Relationship Id="rId68" Type="http://schemas.openxmlformats.org/officeDocument/2006/relationships/tags" Target="../tags/tag14.xml"/><Relationship Id="rId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slideLayout" Target="../slideLayouts/slideLayout197.xml"/><Relationship Id="rId37" Type="http://schemas.openxmlformats.org/officeDocument/2006/relationships/slideLayout" Target="../slideLayouts/slideLayout202.xml"/><Relationship Id="rId40" Type="http://schemas.openxmlformats.org/officeDocument/2006/relationships/slideLayout" Target="../slideLayouts/slideLayout205.xml"/><Relationship Id="rId45" Type="http://schemas.openxmlformats.org/officeDocument/2006/relationships/slideLayout" Target="../slideLayouts/slideLayout210.xml"/><Relationship Id="rId53" Type="http://schemas.openxmlformats.org/officeDocument/2006/relationships/slideLayout" Target="../slideLayouts/slideLayout218.xml"/><Relationship Id="rId58" Type="http://schemas.openxmlformats.org/officeDocument/2006/relationships/slideLayout" Target="../slideLayouts/slideLayout223.xml"/><Relationship Id="rId66" Type="http://schemas.openxmlformats.org/officeDocument/2006/relationships/vmlDrawing" Target="../drawings/vmlDrawing6.vml"/><Relationship Id="rId5" Type="http://schemas.openxmlformats.org/officeDocument/2006/relationships/slideLayout" Target="../slideLayouts/slideLayout170.xml"/><Relationship Id="rId61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35" Type="http://schemas.openxmlformats.org/officeDocument/2006/relationships/slideLayout" Target="../slideLayouts/slideLayout200.xml"/><Relationship Id="rId43" Type="http://schemas.openxmlformats.org/officeDocument/2006/relationships/slideLayout" Target="../slideLayouts/slideLayout208.xml"/><Relationship Id="rId48" Type="http://schemas.openxmlformats.org/officeDocument/2006/relationships/slideLayout" Target="../slideLayouts/slideLayout213.xml"/><Relationship Id="rId56" Type="http://schemas.openxmlformats.org/officeDocument/2006/relationships/slideLayout" Target="../slideLayouts/slideLayout221.xml"/><Relationship Id="rId64" Type="http://schemas.openxmlformats.org/officeDocument/2006/relationships/slideLayout" Target="../slideLayouts/slideLayout229.xml"/><Relationship Id="rId69" Type="http://schemas.openxmlformats.org/officeDocument/2006/relationships/oleObject" Target="../embeddings/oleObject6.bin"/><Relationship Id="rId8" Type="http://schemas.openxmlformats.org/officeDocument/2006/relationships/slideLayout" Target="../slideLayouts/slideLayout173.xml"/><Relationship Id="rId51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slideLayout" Target="../slideLayouts/slideLayout198.xml"/><Relationship Id="rId38" Type="http://schemas.openxmlformats.org/officeDocument/2006/relationships/slideLayout" Target="../slideLayouts/slideLayout203.xml"/><Relationship Id="rId46" Type="http://schemas.openxmlformats.org/officeDocument/2006/relationships/slideLayout" Target="../slideLayouts/slideLayout211.xml"/><Relationship Id="rId59" Type="http://schemas.openxmlformats.org/officeDocument/2006/relationships/slideLayout" Target="../slideLayouts/slideLayout224.xml"/><Relationship Id="rId67" Type="http://schemas.openxmlformats.org/officeDocument/2006/relationships/tags" Target="../tags/tag13.xml"/><Relationship Id="rId20" Type="http://schemas.openxmlformats.org/officeDocument/2006/relationships/slideLayout" Target="../slideLayouts/slideLayout185.xml"/><Relationship Id="rId41" Type="http://schemas.openxmlformats.org/officeDocument/2006/relationships/slideLayout" Target="../slideLayouts/slideLayout206.xml"/><Relationship Id="rId54" Type="http://schemas.openxmlformats.org/officeDocument/2006/relationships/slideLayout" Target="../slideLayouts/slideLayout219.xml"/><Relationship Id="rId62" Type="http://schemas.openxmlformats.org/officeDocument/2006/relationships/slideLayout" Target="../slideLayouts/slideLayout227.xml"/><Relationship Id="rId70" Type="http://schemas.openxmlformats.org/officeDocument/2006/relationships/image" Target="../media/image34.emf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36" Type="http://schemas.openxmlformats.org/officeDocument/2006/relationships/slideLayout" Target="../slideLayouts/slideLayout201.xml"/><Relationship Id="rId49" Type="http://schemas.openxmlformats.org/officeDocument/2006/relationships/slideLayout" Target="../slideLayouts/slideLayout214.xml"/><Relationship Id="rId57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175.xml"/><Relationship Id="rId31" Type="http://schemas.openxmlformats.org/officeDocument/2006/relationships/slideLayout" Target="../slideLayouts/slideLayout196.xml"/><Relationship Id="rId44" Type="http://schemas.openxmlformats.org/officeDocument/2006/relationships/slideLayout" Target="../slideLayouts/slideLayout209.xml"/><Relationship Id="rId52" Type="http://schemas.openxmlformats.org/officeDocument/2006/relationships/slideLayout" Target="../slideLayouts/slideLayout217.xml"/><Relationship Id="rId60" Type="http://schemas.openxmlformats.org/officeDocument/2006/relationships/slideLayout" Target="../slideLayouts/slideLayout225.xml"/><Relationship Id="rId65" Type="http://schemas.openxmlformats.org/officeDocument/2006/relationships/theme" Target="../theme/theme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39" Type="http://schemas.openxmlformats.org/officeDocument/2006/relationships/slideLayout" Target="../slideLayouts/slideLayout204.xml"/><Relationship Id="rId34" Type="http://schemas.openxmlformats.org/officeDocument/2006/relationships/slideLayout" Target="../slideLayouts/slideLayout199.xml"/><Relationship Id="rId50" Type="http://schemas.openxmlformats.org/officeDocument/2006/relationships/slideLayout" Target="../slideLayouts/slideLayout215.xml"/><Relationship Id="rId55" Type="http://schemas.openxmlformats.org/officeDocument/2006/relationships/slideLayout" Target="../slideLayouts/slideLayout220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55.xml"/><Relationship Id="rId21" Type="http://schemas.openxmlformats.org/officeDocument/2006/relationships/slideLayout" Target="../slideLayouts/slideLayout250.xml"/><Relationship Id="rId42" Type="http://schemas.openxmlformats.org/officeDocument/2006/relationships/slideLayout" Target="../slideLayouts/slideLayout271.xml"/><Relationship Id="rId47" Type="http://schemas.openxmlformats.org/officeDocument/2006/relationships/slideLayout" Target="../slideLayouts/slideLayout276.xml"/><Relationship Id="rId63" Type="http://schemas.openxmlformats.org/officeDocument/2006/relationships/slideLayout" Target="../slideLayouts/slideLayout292.xml"/><Relationship Id="rId68" Type="http://schemas.openxmlformats.org/officeDocument/2006/relationships/tags" Target="../tags/tag29.xml"/><Relationship Id="rId7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1.xml"/><Relationship Id="rId16" Type="http://schemas.openxmlformats.org/officeDocument/2006/relationships/slideLayout" Target="../slideLayouts/slideLayout245.xml"/><Relationship Id="rId29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40.xml"/><Relationship Id="rId24" Type="http://schemas.openxmlformats.org/officeDocument/2006/relationships/slideLayout" Target="../slideLayouts/slideLayout253.xml"/><Relationship Id="rId32" Type="http://schemas.openxmlformats.org/officeDocument/2006/relationships/slideLayout" Target="../slideLayouts/slideLayout261.xml"/><Relationship Id="rId37" Type="http://schemas.openxmlformats.org/officeDocument/2006/relationships/slideLayout" Target="../slideLayouts/slideLayout266.xml"/><Relationship Id="rId40" Type="http://schemas.openxmlformats.org/officeDocument/2006/relationships/slideLayout" Target="../slideLayouts/slideLayout269.xml"/><Relationship Id="rId45" Type="http://schemas.openxmlformats.org/officeDocument/2006/relationships/slideLayout" Target="../slideLayouts/slideLayout274.xml"/><Relationship Id="rId53" Type="http://schemas.openxmlformats.org/officeDocument/2006/relationships/slideLayout" Target="../slideLayouts/slideLayout282.xml"/><Relationship Id="rId58" Type="http://schemas.openxmlformats.org/officeDocument/2006/relationships/slideLayout" Target="../slideLayouts/slideLayout287.xml"/><Relationship Id="rId66" Type="http://schemas.openxmlformats.org/officeDocument/2006/relationships/vmlDrawing" Target="../drawings/vmlDrawing7.vml"/><Relationship Id="rId5" Type="http://schemas.openxmlformats.org/officeDocument/2006/relationships/slideLayout" Target="../slideLayouts/slideLayout234.xml"/><Relationship Id="rId61" Type="http://schemas.openxmlformats.org/officeDocument/2006/relationships/slideLayout" Target="../slideLayouts/slideLayout290.xml"/><Relationship Id="rId1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43.xml"/><Relationship Id="rId22" Type="http://schemas.openxmlformats.org/officeDocument/2006/relationships/slideLayout" Target="../slideLayouts/slideLayout251.xml"/><Relationship Id="rId27" Type="http://schemas.openxmlformats.org/officeDocument/2006/relationships/slideLayout" Target="../slideLayouts/slideLayout256.xml"/><Relationship Id="rId30" Type="http://schemas.openxmlformats.org/officeDocument/2006/relationships/slideLayout" Target="../slideLayouts/slideLayout259.xml"/><Relationship Id="rId35" Type="http://schemas.openxmlformats.org/officeDocument/2006/relationships/slideLayout" Target="../slideLayouts/slideLayout264.xml"/><Relationship Id="rId43" Type="http://schemas.openxmlformats.org/officeDocument/2006/relationships/slideLayout" Target="../slideLayouts/slideLayout272.xml"/><Relationship Id="rId48" Type="http://schemas.openxmlformats.org/officeDocument/2006/relationships/slideLayout" Target="../slideLayouts/slideLayout277.xml"/><Relationship Id="rId56" Type="http://schemas.openxmlformats.org/officeDocument/2006/relationships/slideLayout" Target="../slideLayouts/slideLayout285.xml"/><Relationship Id="rId64" Type="http://schemas.openxmlformats.org/officeDocument/2006/relationships/slideLayout" Target="../slideLayouts/slideLayout293.xml"/><Relationship Id="rId69" Type="http://schemas.openxmlformats.org/officeDocument/2006/relationships/oleObject" Target="../embeddings/oleObject7.bin"/><Relationship Id="rId8" Type="http://schemas.openxmlformats.org/officeDocument/2006/relationships/slideLayout" Target="../slideLayouts/slideLayout237.xml"/><Relationship Id="rId51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41.xml"/><Relationship Id="rId17" Type="http://schemas.openxmlformats.org/officeDocument/2006/relationships/slideLayout" Target="../slideLayouts/slideLayout246.xml"/><Relationship Id="rId25" Type="http://schemas.openxmlformats.org/officeDocument/2006/relationships/slideLayout" Target="../slideLayouts/slideLayout254.xml"/><Relationship Id="rId33" Type="http://schemas.openxmlformats.org/officeDocument/2006/relationships/slideLayout" Target="../slideLayouts/slideLayout262.xml"/><Relationship Id="rId38" Type="http://schemas.openxmlformats.org/officeDocument/2006/relationships/slideLayout" Target="../slideLayouts/slideLayout267.xml"/><Relationship Id="rId46" Type="http://schemas.openxmlformats.org/officeDocument/2006/relationships/slideLayout" Target="../slideLayouts/slideLayout275.xml"/><Relationship Id="rId59" Type="http://schemas.openxmlformats.org/officeDocument/2006/relationships/slideLayout" Target="../slideLayouts/slideLayout288.xml"/><Relationship Id="rId67" Type="http://schemas.openxmlformats.org/officeDocument/2006/relationships/tags" Target="../tags/tag28.xml"/><Relationship Id="rId20" Type="http://schemas.openxmlformats.org/officeDocument/2006/relationships/slideLayout" Target="../slideLayouts/slideLayout249.xml"/><Relationship Id="rId41" Type="http://schemas.openxmlformats.org/officeDocument/2006/relationships/slideLayout" Target="../slideLayouts/slideLayout270.xml"/><Relationship Id="rId54" Type="http://schemas.openxmlformats.org/officeDocument/2006/relationships/slideLayout" Target="../slideLayouts/slideLayout283.xml"/><Relationship Id="rId62" Type="http://schemas.openxmlformats.org/officeDocument/2006/relationships/slideLayout" Target="../slideLayouts/slideLayout291.xml"/><Relationship Id="rId70" Type="http://schemas.openxmlformats.org/officeDocument/2006/relationships/image" Target="../media/image34.emf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4.xml"/><Relationship Id="rId23" Type="http://schemas.openxmlformats.org/officeDocument/2006/relationships/slideLayout" Target="../slideLayouts/slideLayout252.xml"/><Relationship Id="rId28" Type="http://schemas.openxmlformats.org/officeDocument/2006/relationships/slideLayout" Target="../slideLayouts/slideLayout257.xml"/><Relationship Id="rId36" Type="http://schemas.openxmlformats.org/officeDocument/2006/relationships/slideLayout" Target="../slideLayouts/slideLayout265.xml"/><Relationship Id="rId49" Type="http://schemas.openxmlformats.org/officeDocument/2006/relationships/slideLayout" Target="../slideLayouts/slideLayout278.xml"/><Relationship Id="rId57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60.xml"/><Relationship Id="rId44" Type="http://schemas.openxmlformats.org/officeDocument/2006/relationships/slideLayout" Target="../slideLayouts/slideLayout273.xml"/><Relationship Id="rId52" Type="http://schemas.openxmlformats.org/officeDocument/2006/relationships/slideLayout" Target="../slideLayouts/slideLayout281.xml"/><Relationship Id="rId60" Type="http://schemas.openxmlformats.org/officeDocument/2006/relationships/slideLayout" Target="../slideLayouts/slideLayout289.xml"/><Relationship Id="rId65" Type="http://schemas.openxmlformats.org/officeDocument/2006/relationships/theme" Target="../theme/theme5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42.xml"/><Relationship Id="rId18" Type="http://schemas.openxmlformats.org/officeDocument/2006/relationships/slideLayout" Target="../slideLayouts/slideLayout247.xml"/><Relationship Id="rId39" Type="http://schemas.openxmlformats.org/officeDocument/2006/relationships/slideLayout" Target="../slideLayouts/slideLayout268.xml"/><Relationship Id="rId34" Type="http://schemas.openxmlformats.org/officeDocument/2006/relationships/slideLayout" Target="../slideLayouts/slideLayout263.xml"/><Relationship Id="rId50" Type="http://schemas.openxmlformats.org/officeDocument/2006/relationships/slideLayout" Target="../slideLayouts/slideLayout279.xml"/><Relationship Id="rId55" Type="http://schemas.openxmlformats.org/officeDocument/2006/relationships/slideLayout" Target="../slideLayouts/slideLayout28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6.xml"/><Relationship Id="rId18" Type="http://schemas.openxmlformats.org/officeDocument/2006/relationships/slideLayout" Target="../slideLayouts/slideLayout311.xml"/><Relationship Id="rId26" Type="http://schemas.openxmlformats.org/officeDocument/2006/relationships/slideLayout" Target="../slideLayouts/slideLayout319.xml"/><Relationship Id="rId39" Type="http://schemas.openxmlformats.org/officeDocument/2006/relationships/slideLayout" Target="../slideLayouts/slideLayout332.xml"/><Relationship Id="rId21" Type="http://schemas.openxmlformats.org/officeDocument/2006/relationships/slideLayout" Target="../slideLayouts/slideLayout314.xml"/><Relationship Id="rId34" Type="http://schemas.openxmlformats.org/officeDocument/2006/relationships/slideLayout" Target="../slideLayouts/slideLayout327.xml"/><Relationship Id="rId42" Type="http://schemas.openxmlformats.org/officeDocument/2006/relationships/slideLayout" Target="../slideLayouts/slideLayout335.xml"/><Relationship Id="rId47" Type="http://schemas.openxmlformats.org/officeDocument/2006/relationships/slideLayout" Target="../slideLayouts/slideLayout340.xml"/><Relationship Id="rId50" Type="http://schemas.openxmlformats.org/officeDocument/2006/relationships/slideLayout" Target="../slideLayouts/slideLayout343.xml"/><Relationship Id="rId55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95.xml"/><Relationship Id="rId16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04.xml"/><Relationship Id="rId24" Type="http://schemas.openxmlformats.org/officeDocument/2006/relationships/slideLayout" Target="../slideLayouts/slideLayout317.xml"/><Relationship Id="rId32" Type="http://schemas.openxmlformats.org/officeDocument/2006/relationships/slideLayout" Target="../slideLayouts/slideLayout325.xml"/><Relationship Id="rId37" Type="http://schemas.openxmlformats.org/officeDocument/2006/relationships/slideLayout" Target="../slideLayouts/slideLayout330.xml"/><Relationship Id="rId40" Type="http://schemas.openxmlformats.org/officeDocument/2006/relationships/slideLayout" Target="../slideLayouts/slideLayout333.xml"/><Relationship Id="rId45" Type="http://schemas.openxmlformats.org/officeDocument/2006/relationships/slideLayout" Target="../slideLayouts/slideLayout338.xml"/><Relationship Id="rId53" Type="http://schemas.openxmlformats.org/officeDocument/2006/relationships/slideLayout" Target="../slideLayouts/slideLayout346.xml"/><Relationship Id="rId58" Type="http://schemas.openxmlformats.org/officeDocument/2006/relationships/tags" Target="../tags/tag43.xml"/><Relationship Id="rId5" Type="http://schemas.openxmlformats.org/officeDocument/2006/relationships/slideLayout" Target="../slideLayouts/slideLayout298.xml"/><Relationship Id="rId19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Relationship Id="rId14" Type="http://schemas.openxmlformats.org/officeDocument/2006/relationships/slideLayout" Target="../slideLayouts/slideLayout307.xml"/><Relationship Id="rId22" Type="http://schemas.openxmlformats.org/officeDocument/2006/relationships/slideLayout" Target="../slideLayouts/slideLayout315.xml"/><Relationship Id="rId27" Type="http://schemas.openxmlformats.org/officeDocument/2006/relationships/slideLayout" Target="../slideLayouts/slideLayout320.xml"/><Relationship Id="rId30" Type="http://schemas.openxmlformats.org/officeDocument/2006/relationships/slideLayout" Target="../slideLayouts/slideLayout323.xml"/><Relationship Id="rId35" Type="http://schemas.openxmlformats.org/officeDocument/2006/relationships/slideLayout" Target="../slideLayouts/slideLayout328.xml"/><Relationship Id="rId43" Type="http://schemas.openxmlformats.org/officeDocument/2006/relationships/slideLayout" Target="../slideLayouts/slideLayout336.xml"/><Relationship Id="rId48" Type="http://schemas.openxmlformats.org/officeDocument/2006/relationships/slideLayout" Target="../slideLayouts/slideLayout341.xml"/><Relationship Id="rId56" Type="http://schemas.openxmlformats.org/officeDocument/2006/relationships/theme" Target="../theme/theme6.xml"/><Relationship Id="rId8" Type="http://schemas.openxmlformats.org/officeDocument/2006/relationships/slideLayout" Target="../slideLayouts/slideLayout301.xml"/><Relationship Id="rId51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5.xml"/><Relationship Id="rId17" Type="http://schemas.openxmlformats.org/officeDocument/2006/relationships/slideLayout" Target="../slideLayouts/slideLayout310.xml"/><Relationship Id="rId25" Type="http://schemas.openxmlformats.org/officeDocument/2006/relationships/slideLayout" Target="../slideLayouts/slideLayout318.xml"/><Relationship Id="rId33" Type="http://schemas.openxmlformats.org/officeDocument/2006/relationships/slideLayout" Target="../slideLayouts/slideLayout326.xml"/><Relationship Id="rId38" Type="http://schemas.openxmlformats.org/officeDocument/2006/relationships/slideLayout" Target="../slideLayouts/slideLayout331.xml"/><Relationship Id="rId46" Type="http://schemas.openxmlformats.org/officeDocument/2006/relationships/slideLayout" Target="../slideLayouts/slideLayout339.xml"/><Relationship Id="rId59" Type="http://schemas.openxmlformats.org/officeDocument/2006/relationships/oleObject" Target="../embeddings/oleObject8.bin"/><Relationship Id="rId20" Type="http://schemas.openxmlformats.org/officeDocument/2006/relationships/slideLayout" Target="../slideLayouts/slideLayout313.xml"/><Relationship Id="rId41" Type="http://schemas.openxmlformats.org/officeDocument/2006/relationships/slideLayout" Target="../slideLayouts/slideLayout334.xml"/><Relationship Id="rId54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8.xml"/><Relationship Id="rId23" Type="http://schemas.openxmlformats.org/officeDocument/2006/relationships/slideLayout" Target="../slideLayouts/slideLayout316.xml"/><Relationship Id="rId28" Type="http://schemas.openxmlformats.org/officeDocument/2006/relationships/slideLayout" Target="../slideLayouts/slideLayout321.xml"/><Relationship Id="rId36" Type="http://schemas.openxmlformats.org/officeDocument/2006/relationships/slideLayout" Target="../slideLayouts/slideLayout329.xml"/><Relationship Id="rId49" Type="http://schemas.openxmlformats.org/officeDocument/2006/relationships/slideLayout" Target="../slideLayouts/slideLayout342.xml"/><Relationship Id="rId57" Type="http://schemas.openxmlformats.org/officeDocument/2006/relationships/vmlDrawing" Target="../drawings/vmlDrawing8.vml"/><Relationship Id="rId10" Type="http://schemas.openxmlformats.org/officeDocument/2006/relationships/slideLayout" Target="../slideLayouts/slideLayout303.xml"/><Relationship Id="rId31" Type="http://schemas.openxmlformats.org/officeDocument/2006/relationships/slideLayout" Target="../slideLayouts/slideLayout324.xml"/><Relationship Id="rId44" Type="http://schemas.openxmlformats.org/officeDocument/2006/relationships/slideLayout" Target="../slideLayouts/slideLayout337.xml"/><Relationship Id="rId52" Type="http://schemas.openxmlformats.org/officeDocument/2006/relationships/slideLayout" Target="../slideLayouts/slideLayout345.xml"/><Relationship Id="rId60" Type="http://schemas.openxmlformats.org/officeDocument/2006/relationships/image" Target="../media/image34.emf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1.xml"/><Relationship Id="rId18" Type="http://schemas.openxmlformats.org/officeDocument/2006/relationships/slideLayout" Target="../slideLayouts/slideLayout366.xml"/><Relationship Id="rId26" Type="http://schemas.openxmlformats.org/officeDocument/2006/relationships/slideLayout" Target="../slideLayouts/slideLayout374.xml"/><Relationship Id="rId39" Type="http://schemas.openxmlformats.org/officeDocument/2006/relationships/slideLayout" Target="../slideLayouts/slideLayout387.xml"/><Relationship Id="rId21" Type="http://schemas.openxmlformats.org/officeDocument/2006/relationships/slideLayout" Target="../slideLayouts/slideLayout369.xml"/><Relationship Id="rId34" Type="http://schemas.openxmlformats.org/officeDocument/2006/relationships/slideLayout" Target="../slideLayouts/slideLayout382.xml"/><Relationship Id="rId42" Type="http://schemas.openxmlformats.org/officeDocument/2006/relationships/slideLayout" Target="../slideLayouts/slideLayout390.xml"/><Relationship Id="rId47" Type="http://schemas.openxmlformats.org/officeDocument/2006/relationships/slideLayout" Target="../slideLayouts/slideLayout395.xml"/><Relationship Id="rId50" Type="http://schemas.openxmlformats.org/officeDocument/2006/relationships/slideLayout" Target="../slideLayouts/slideLayout398.xml"/><Relationship Id="rId55" Type="http://schemas.openxmlformats.org/officeDocument/2006/relationships/theme" Target="../theme/theme7.xml"/><Relationship Id="rId7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29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59.xml"/><Relationship Id="rId24" Type="http://schemas.openxmlformats.org/officeDocument/2006/relationships/slideLayout" Target="../slideLayouts/slideLayout372.xml"/><Relationship Id="rId32" Type="http://schemas.openxmlformats.org/officeDocument/2006/relationships/slideLayout" Target="../slideLayouts/slideLayout380.xml"/><Relationship Id="rId37" Type="http://schemas.openxmlformats.org/officeDocument/2006/relationships/slideLayout" Target="../slideLayouts/slideLayout385.xml"/><Relationship Id="rId40" Type="http://schemas.openxmlformats.org/officeDocument/2006/relationships/slideLayout" Target="../slideLayouts/slideLayout388.xml"/><Relationship Id="rId45" Type="http://schemas.openxmlformats.org/officeDocument/2006/relationships/slideLayout" Target="../slideLayouts/slideLayout393.xml"/><Relationship Id="rId53" Type="http://schemas.openxmlformats.org/officeDocument/2006/relationships/slideLayout" Target="../slideLayouts/slideLayout401.xml"/><Relationship Id="rId58" Type="http://schemas.openxmlformats.org/officeDocument/2006/relationships/oleObject" Target="../embeddings/oleObject9.bin"/><Relationship Id="rId5" Type="http://schemas.openxmlformats.org/officeDocument/2006/relationships/slideLayout" Target="../slideLayouts/slideLayout353.xml"/><Relationship Id="rId19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Relationship Id="rId22" Type="http://schemas.openxmlformats.org/officeDocument/2006/relationships/slideLayout" Target="../slideLayouts/slideLayout370.xml"/><Relationship Id="rId27" Type="http://schemas.openxmlformats.org/officeDocument/2006/relationships/slideLayout" Target="../slideLayouts/slideLayout375.xml"/><Relationship Id="rId30" Type="http://schemas.openxmlformats.org/officeDocument/2006/relationships/slideLayout" Target="../slideLayouts/slideLayout378.xml"/><Relationship Id="rId35" Type="http://schemas.openxmlformats.org/officeDocument/2006/relationships/slideLayout" Target="../slideLayouts/slideLayout383.xml"/><Relationship Id="rId43" Type="http://schemas.openxmlformats.org/officeDocument/2006/relationships/slideLayout" Target="../slideLayouts/slideLayout391.xml"/><Relationship Id="rId48" Type="http://schemas.openxmlformats.org/officeDocument/2006/relationships/slideLayout" Target="../slideLayouts/slideLayout396.xml"/><Relationship Id="rId56" Type="http://schemas.openxmlformats.org/officeDocument/2006/relationships/vmlDrawing" Target="../drawings/vmlDrawing9.vml"/><Relationship Id="rId8" Type="http://schemas.openxmlformats.org/officeDocument/2006/relationships/slideLayout" Target="../slideLayouts/slideLayout356.xml"/><Relationship Id="rId51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60.xml"/><Relationship Id="rId17" Type="http://schemas.openxmlformats.org/officeDocument/2006/relationships/slideLayout" Target="../slideLayouts/slideLayout365.xml"/><Relationship Id="rId25" Type="http://schemas.openxmlformats.org/officeDocument/2006/relationships/slideLayout" Target="../slideLayouts/slideLayout373.xml"/><Relationship Id="rId33" Type="http://schemas.openxmlformats.org/officeDocument/2006/relationships/slideLayout" Target="../slideLayouts/slideLayout381.xml"/><Relationship Id="rId38" Type="http://schemas.openxmlformats.org/officeDocument/2006/relationships/slideLayout" Target="../slideLayouts/slideLayout386.xml"/><Relationship Id="rId46" Type="http://schemas.openxmlformats.org/officeDocument/2006/relationships/slideLayout" Target="../slideLayouts/slideLayout394.xml"/><Relationship Id="rId59" Type="http://schemas.openxmlformats.org/officeDocument/2006/relationships/image" Target="../media/image39.emf"/><Relationship Id="rId20" Type="http://schemas.openxmlformats.org/officeDocument/2006/relationships/slideLayout" Target="../slideLayouts/slideLayout368.xml"/><Relationship Id="rId41" Type="http://schemas.openxmlformats.org/officeDocument/2006/relationships/slideLayout" Target="../slideLayouts/slideLayout389.xml"/><Relationship Id="rId54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5" Type="http://schemas.openxmlformats.org/officeDocument/2006/relationships/slideLayout" Target="../slideLayouts/slideLayout363.xml"/><Relationship Id="rId23" Type="http://schemas.openxmlformats.org/officeDocument/2006/relationships/slideLayout" Target="../slideLayouts/slideLayout371.xml"/><Relationship Id="rId28" Type="http://schemas.openxmlformats.org/officeDocument/2006/relationships/slideLayout" Target="../slideLayouts/slideLayout376.xml"/><Relationship Id="rId36" Type="http://schemas.openxmlformats.org/officeDocument/2006/relationships/slideLayout" Target="../slideLayouts/slideLayout384.xml"/><Relationship Id="rId49" Type="http://schemas.openxmlformats.org/officeDocument/2006/relationships/slideLayout" Target="../slideLayouts/slideLayout397.xml"/><Relationship Id="rId57" Type="http://schemas.openxmlformats.org/officeDocument/2006/relationships/tags" Target="../tags/tag44.xml"/><Relationship Id="rId10" Type="http://schemas.openxmlformats.org/officeDocument/2006/relationships/slideLayout" Target="../slideLayouts/slideLayout358.xml"/><Relationship Id="rId31" Type="http://schemas.openxmlformats.org/officeDocument/2006/relationships/slideLayout" Target="../slideLayouts/slideLayout379.xml"/><Relationship Id="rId44" Type="http://schemas.openxmlformats.org/officeDocument/2006/relationships/slideLayout" Target="../slideLayouts/slideLayout392.xml"/><Relationship Id="rId52" Type="http://schemas.openxmlformats.org/officeDocument/2006/relationships/slideLayout" Target="../slideLayouts/slideLayout400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5.xml"/><Relationship Id="rId18" Type="http://schemas.openxmlformats.org/officeDocument/2006/relationships/slideLayout" Target="../slideLayouts/slideLayout420.xml"/><Relationship Id="rId26" Type="http://schemas.openxmlformats.org/officeDocument/2006/relationships/slideLayout" Target="../slideLayouts/slideLayout428.xml"/><Relationship Id="rId39" Type="http://schemas.openxmlformats.org/officeDocument/2006/relationships/slideLayout" Target="../slideLayouts/slideLayout441.xml"/><Relationship Id="rId21" Type="http://schemas.openxmlformats.org/officeDocument/2006/relationships/slideLayout" Target="../slideLayouts/slideLayout423.xml"/><Relationship Id="rId34" Type="http://schemas.openxmlformats.org/officeDocument/2006/relationships/slideLayout" Target="../slideLayouts/slideLayout436.xml"/><Relationship Id="rId42" Type="http://schemas.openxmlformats.org/officeDocument/2006/relationships/slideLayout" Target="../slideLayouts/slideLayout444.xml"/><Relationship Id="rId47" Type="http://schemas.openxmlformats.org/officeDocument/2006/relationships/slideLayout" Target="../slideLayouts/slideLayout449.xml"/><Relationship Id="rId50" Type="http://schemas.openxmlformats.org/officeDocument/2006/relationships/theme" Target="../theme/theme8.xml"/><Relationship Id="rId55" Type="http://schemas.openxmlformats.org/officeDocument/2006/relationships/image" Target="../media/image40.emf"/><Relationship Id="rId7" Type="http://schemas.openxmlformats.org/officeDocument/2006/relationships/slideLayout" Target="../slideLayouts/slideLayout409.xml"/><Relationship Id="rId2" Type="http://schemas.openxmlformats.org/officeDocument/2006/relationships/slideLayout" Target="../slideLayouts/slideLayout404.xml"/><Relationship Id="rId16" Type="http://schemas.openxmlformats.org/officeDocument/2006/relationships/slideLayout" Target="../slideLayouts/slideLayout418.xml"/><Relationship Id="rId29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13.xml"/><Relationship Id="rId24" Type="http://schemas.openxmlformats.org/officeDocument/2006/relationships/slideLayout" Target="../slideLayouts/slideLayout426.xml"/><Relationship Id="rId32" Type="http://schemas.openxmlformats.org/officeDocument/2006/relationships/slideLayout" Target="../slideLayouts/slideLayout434.xml"/><Relationship Id="rId37" Type="http://schemas.openxmlformats.org/officeDocument/2006/relationships/slideLayout" Target="../slideLayouts/slideLayout439.xml"/><Relationship Id="rId40" Type="http://schemas.openxmlformats.org/officeDocument/2006/relationships/slideLayout" Target="../slideLayouts/slideLayout442.xml"/><Relationship Id="rId45" Type="http://schemas.openxmlformats.org/officeDocument/2006/relationships/slideLayout" Target="../slideLayouts/slideLayout447.xml"/><Relationship Id="rId53" Type="http://schemas.openxmlformats.org/officeDocument/2006/relationships/tags" Target="../tags/tag46.xml"/><Relationship Id="rId5" Type="http://schemas.openxmlformats.org/officeDocument/2006/relationships/slideLayout" Target="../slideLayouts/slideLayout407.xml"/><Relationship Id="rId10" Type="http://schemas.openxmlformats.org/officeDocument/2006/relationships/slideLayout" Target="../slideLayouts/slideLayout412.xml"/><Relationship Id="rId19" Type="http://schemas.openxmlformats.org/officeDocument/2006/relationships/slideLayout" Target="../slideLayouts/slideLayout421.xml"/><Relationship Id="rId31" Type="http://schemas.openxmlformats.org/officeDocument/2006/relationships/slideLayout" Target="../slideLayouts/slideLayout433.xml"/><Relationship Id="rId44" Type="http://schemas.openxmlformats.org/officeDocument/2006/relationships/slideLayout" Target="../slideLayouts/slideLayout446.xml"/><Relationship Id="rId52" Type="http://schemas.openxmlformats.org/officeDocument/2006/relationships/tags" Target="../tags/tag45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Relationship Id="rId14" Type="http://schemas.openxmlformats.org/officeDocument/2006/relationships/slideLayout" Target="../slideLayouts/slideLayout416.xml"/><Relationship Id="rId22" Type="http://schemas.openxmlformats.org/officeDocument/2006/relationships/slideLayout" Target="../slideLayouts/slideLayout424.xml"/><Relationship Id="rId27" Type="http://schemas.openxmlformats.org/officeDocument/2006/relationships/slideLayout" Target="../slideLayouts/slideLayout429.xml"/><Relationship Id="rId30" Type="http://schemas.openxmlformats.org/officeDocument/2006/relationships/slideLayout" Target="../slideLayouts/slideLayout432.xml"/><Relationship Id="rId35" Type="http://schemas.openxmlformats.org/officeDocument/2006/relationships/slideLayout" Target="../slideLayouts/slideLayout437.xml"/><Relationship Id="rId43" Type="http://schemas.openxmlformats.org/officeDocument/2006/relationships/slideLayout" Target="../slideLayouts/slideLayout445.xml"/><Relationship Id="rId48" Type="http://schemas.openxmlformats.org/officeDocument/2006/relationships/slideLayout" Target="../slideLayouts/slideLayout450.xml"/><Relationship Id="rId8" Type="http://schemas.openxmlformats.org/officeDocument/2006/relationships/slideLayout" Target="../slideLayouts/slideLayout410.xml"/><Relationship Id="rId51" Type="http://schemas.openxmlformats.org/officeDocument/2006/relationships/vmlDrawing" Target="../drawings/vmlDrawing10.vml"/><Relationship Id="rId3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414.xml"/><Relationship Id="rId17" Type="http://schemas.openxmlformats.org/officeDocument/2006/relationships/slideLayout" Target="../slideLayouts/slideLayout419.xml"/><Relationship Id="rId25" Type="http://schemas.openxmlformats.org/officeDocument/2006/relationships/slideLayout" Target="../slideLayouts/slideLayout427.xml"/><Relationship Id="rId33" Type="http://schemas.openxmlformats.org/officeDocument/2006/relationships/slideLayout" Target="../slideLayouts/slideLayout435.xml"/><Relationship Id="rId38" Type="http://schemas.openxmlformats.org/officeDocument/2006/relationships/slideLayout" Target="../slideLayouts/slideLayout440.xml"/><Relationship Id="rId46" Type="http://schemas.openxmlformats.org/officeDocument/2006/relationships/slideLayout" Target="../slideLayouts/slideLayout448.xml"/><Relationship Id="rId20" Type="http://schemas.openxmlformats.org/officeDocument/2006/relationships/slideLayout" Target="../slideLayouts/slideLayout422.xml"/><Relationship Id="rId41" Type="http://schemas.openxmlformats.org/officeDocument/2006/relationships/slideLayout" Target="../slideLayouts/slideLayout443.xml"/><Relationship Id="rId54" Type="http://schemas.openxmlformats.org/officeDocument/2006/relationships/oleObject" Target="../embeddings/oleObject10.bin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417.xml"/><Relationship Id="rId23" Type="http://schemas.openxmlformats.org/officeDocument/2006/relationships/slideLayout" Target="../slideLayouts/slideLayout425.xml"/><Relationship Id="rId28" Type="http://schemas.openxmlformats.org/officeDocument/2006/relationships/slideLayout" Target="../slideLayouts/slideLayout430.xml"/><Relationship Id="rId36" Type="http://schemas.openxmlformats.org/officeDocument/2006/relationships/slideLayout" Target="../slideLayouts/slideLayout438.xml"/><Relationship Id="rId49" Type="http://schemas.openxmlformats.org/officeDocument/2006/relationships/slideLayout" Target="../slideLayouts/slideLayout45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4.xml"/><Relationship Id="rId18" Type="http://schemas.openxmlformats.org/officeDocument/2006/relationships/slideLayout" Target="../slideLayouts/slideLayout469.xml"/><Relationship Id="rId26" Type="http://schemas.openxmlformats.org/officeDocument/2006/relationships/slideLayout" Target="../slideLayouts/slideLayout477.xml"/><Relationship Id="rId39" Type="http://schemas.openxmlformats.org/officeDocument/2006/relationships/slideLayout" Target="../slideLayouts/slideLayout490.xml"/><Relationship Id="rId21" Type="http://schemas.openxmlformats.org/officeDocument/2006/relationships/slideLayout" Target="../slideLayouts/slideLayout472.xml"/><Relationship Id="rId34" Type="http://schemas.openxmlformats.org/officeDocument/2006/relationships/slideLayout" Target="../slideLayouts/slideLayout485.xml"/><Relationship Id="rId42" Type="http://schemas.openxmlformats.org/officeDocument/2006/relationships/slideLayout" Target="../slideLayouts/slideLayout493.xml"/><Relationship Id="rId47" Type="http://schemas.openxmlformats.org/officeDocument/2006/relationships/slideLayout" Target="../slideLayouts/slideLayout498.xml"/><Relationship Id="rId50" Type="http://schemas.openxmlformats.org/officeDocument/2006/relationships/vmlDrawing" Target="../drawings/vmlDrawing14.vml"/><Relationship Id="rId7" Type="http://schemas.openxmlformats.org/officeDocument/2006/relationships/slideLayout" Target="../slideLayouts/slideLayout458.xml"/><Relationship Id="rId2" Type="http://schemas.openxmlformats.org/officeDocument/2006/relationships/slideLayout" Target="../slideLayouts/slideLayout453.xml"/><Relationship Id="rId16" Type="http://schemas.openxmlformats.org/officeDocument/2006/relationships/slideLayout" Target="../slideLayouts/slideLayout467.xml"/><Relationship Id="rId29" Type="http://schemas.openxmlformats.org/officeDocument/2006/relationships/slideLayout" Target="../slideLayouts/slideLayout480.xml"/><Relationship Id="rId11" Type="http://schemas.openxmlformats.org/officeDocument/2006/relationships/slideLayout" Target="../slideLayouts/slideLayout462.xml"/><Relationship Id="rId24" Type="http://schemas.openxmlformats.org/officeDocument/2006/relationships/slideLayout" Target="../slideLayouts/slideLayout475.xml"/><Relationship Id="rId32" Type="http://schemas.openxmlformats.org/officeDocument/2006/relationships/slideLayout" Target="../slideLayouts/slideLayout483.xml"/><Relationship Id="rId37" Type="http://schemas.openxmlformats.org/officeDocument/2006/relationships/slideLayout" Target="../slideLayouts/slideLayout488.xml"/><Relationship Id="rId40" Type="http://schemas.openxmlformats.org/officeDocument/2006/relationships/slideLayout" Target="../slideLayouts/slideLayout491.xml"/><Relationship Id="rId45" Type="http://schemas.openxmlformats.org/officeDocument/2006/relationships/slideLayout" Target="../slideLayouts/slideLayout496.xml"/><Relationship Id="rId53" Type="http://schemas.openxmlformats.org/officeDocument/2006/relationships/oleObject" Target="../embeddings/oleObject14.bin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19" Type="http://schemas.openxmlformats.org/officeDocument/2006/relationships/slideLayout" Target="../slideLayouts/slideLayout470.xml"/><Relationship Id="rId31" Type="http://schemas.openxmlformats.org/officeDocument/2006/relationships/slideLayout" Target="../slideLayouts/slideLayout482.xml"/><Relationship Id="rId44" Type="http://schemas.openxmlformats.org/officeDocument/2006/relationships/slideLayout" Target="../slideLayouts/slideLayout495.xml"/><Relationship Id="rId52" Type="http://schemas.openxmlformats.org/officeDocument/2006/relationships/tags" Target="../tags/tag53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Relationship Id="rId14" Type="http://schemas.openxmlformats.org/officeDocument/2006/relationships/slideLayout" Target="../slideLayouts/slideLayout465.xml"/><Relationship Id="rId22" Type="http://schemas.openxmlformats.org/officeDocument/2006/relationships/slideLayout" Target="../slideLayouts/slideLayout473.xml"/><Relationship Id="rId27" Type="http://schemas.openxmlformats.org/officeDocument/2006/relationships/slideLayout" Target="../slideLayouts/slideLayout478.xml"/><Relationship Id="rId30" Type="http://schemas.openxmlformats.org/officeDocument/2006/relationships/slideLayout" Target="../slideLayouts/slideLayout481.xml"/><Relationship Id="rId35" Type="http://schemas.openxmlformats.org/officeDocument/2006/relationships/slideLayout" Target="../slideLayouts/slideLayout486.xml"/><Relationship Id="rId43" Type="http://schemas.openxmlformats.org/officeDocument/2006/relationships/slideLayout" Target="../slideLayouts/slideLayout494.xml"/><Relationship Id="rId48" Type="http://schemas.openxmlformats.org/officeDocument/2006/relationships/slideLayout" Target="../slideLayouts/slideLayout499.xml"/><Relationship Id="rId8" Type="http://schemas.openxmlformats.org/officeDocument/2006/relationships/slideLayout" Target="../slideLayouts/slideLayout459.xml"/><Relationship Id="rId51" Type="http://schemas.openxmlformats.org/officeDocument/2006/relationships/tags" Target="../tags/tag52.xml"/><Relationship Id="rId3" Type="http://schemas.openxmlformats.org/officeDocument/2006/relationships/slideLayout" Target="../slideLayouts/slideLayout454.xml"/><Relationship Id="rId12" Type="http://schemas.openxmlformats.org/officeDocument/2006/relationships/slideLayout" Target="../slideLayouts/slideLayout463.xml"/><Relationship Id="rId17" Type="http://schemas.openxmlformats.org/officeDocument/2006/relationships/slideLayout" Target="../slideLayouts/slideLayout468.xml"/><Relationship Id="rId25" Type="http://schemas.openxmlformats.org/officeDocument/2006/relationships/slideLayout" Target="../slideLayouts/slideLayout476.xml"/><Relationship Id="rId33" Type="http://schemas.openxmlformats.org/officeDocument/2006/relationships/slideLayout" Target="../slideLayouts/slideLayout484.xml"/><Relationship Id="rId38" Type="http://schemas.openxmlformats.org/officeDocument/2006/relationships/slideLayout" Target="../slideLayouts/slideLayout489.xml"/><Relationship Id="rId46" Type="http://schemas.openxmlformats.org/officeDocument/2006/relationships/slideLayout" Target="../slideLayouts/slideLayout497.xml"/><Relationship Id="rId20" Type="http://schemas.openxmlformats.org/officeDocument/2006/relationships/slideLayout" Target="../slideLayouts/slideLayout471.xml"/><Relationship Id="rId41" Type="http://schemas.openxmlformats.org/officeDocument/2006/relationships/slideLayout" Target="../slideLayouts/slideLayout492.xml"/><Relationship Id="rId54" Type="http://schemas.openxmlformats.org/officeDocument/2006/relationships/image" Target="../media/image40.emf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5" Type="http://schemas.openxmlformats.org/officeDocument/2006/relationships/slideLayout" Target="../slideLayouts/slideLayout466.xml"/><Relationship Id="rId23" Type="http://schemas.openxmlformats.org/officeDocument/2006/relationships/slideLayout" Target="../slideLayouts/slideLayout474.xml"/><Relationship Id="rId28" Type="http://schemas.openxmlformats.org/officeDocument/2006/relationships/slideLayout" Target="../slideLayouts/slideLayout479.xml"/><Relationship Id="rId36" Type="http://schemas.openxmlformats.org/officeDocument/2006/relationships/slideLayout" Target="../slideLayouts/slideLayout487.xml"/><Relationship Id="rId4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F51D051-0748-42C2-8466-F6A4EBF543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8"/>
            </p:custDataLst>
            <p:extLst>
              <p:ext uri="{D42A27DB-BD31-4B8C-83A1-F6EECF244321}">
                <p14:modId xmlns:p14="http://schemas.microsoft.com/office/powerpoint/2010/main" val="948429826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think-cell Folie" r:id="rId59" imgW="416" imgH="416" progId="TCLayout.ActiveDocument.1">
                  <p:embed/>
                </p:oleObj>
              </mc:Choice>
              <mc:Fallback>
                <p:oleObj name="think-cell Folie" r:id="rId59" imgW="416" imgH="41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F51D051-0748-42C2-8466-F6A4EBF543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7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  <p:sldLayoutId id="2147483869" r:id="rId24"/>
    <p:sldLayoutId id="2147483870" r:id="rId25"/>
    <p:sldLayoutId id="2147483871" r:id="rId26"/>
    <p:sldLayoutId id="2147483872" r:id="rId27"/>
    <p:sldLayoutId id="2147483873" r:id="rId28"/>
    <p:sldLayoutId id="2147483874" r:id="rId29"/>
    <p:sldLayoutId id="2147483875" r:id="rId30"/>
    <p:sldLayoutId id="2147483876" r:id="rId31"/>
    <p:sldLayoutId id="2147483877" r:id="rId32"/>
    <p:sldLayoutId id="2147483878" r:id="rId33"/>
    <p:sldLayoutId id="2147483879" r:id="rId34"/>
    <p:sldLayoutId id="2147483880" r:id="rId35"/>
    <p:sldLayoutId id="2147483881" r:id="rId36"/>
    <p:sldLayoutId id="2147483882" r:id="rId37"/>
    <p:sldLayoutId id="2147483883" r:id="rId38"/>
    <p:sldLayoutId id="2147483884" r:id="rId39"/>
    <p:sldLayoutId id="2147483885" r:id="rId40"/>
    <p:sldLayoutId id="2147483886" r:id="rId41"/>
    <p:sldLayoutId id="2147483887" r:id="rId42"/>
    <p:sldLayoutId id="2147483888" r:id="rId43"/>
    <p:sldLayoutId id="2147483889" r:id="rId44"/>
    <p:sldLayoutId id="2147483890" r:id="rId45"/>
    <p:sldLayoutId id="2147483891" r:id="rId46"/>
    <p:sldLayoutId id="2147483892" r:id="rId47"/>
    <p:sldLayoutId id="2147483893" r:id="rId48"/>
    <p:sldLayoutId id="2147483894" r:id="rId49"/>
    <p:sldLayoutId id="2147483895" r:id="rId50"/>
    <p:sldLayoutId id="2147483896" r:id="rId51"/>
    <p:sldLayoutId id="2147483897" r:id="rId52"/>
    <p:sldLayoutId id="2147483898" r:id="rId53"/>
    <p:sldLayoutId id="2147483899" r:id="rId54"/>
    <p:sldLayoutId id="2147483900" r:id="rId5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1"/>
            </p:custDataLst>
            <p:extLst>
              <p:ext uri="{D42A27DB-BD31-4B8C-83A1-F6EECF244321}">
                <p14:modId xmlns:p14="http://schemas.microsoft.com/office/powerpoint/2010/main" val="2137966943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17" name="think-cell Slide" r:id="rId53" imgW="306" imgH="306" progId="TCLayout.ActiveDocument.1">
                  <p:embed/>
                </p:oleObj>
              </mc:Choice>
              <mc:Fallback>
                <p:oleObj name="think-cell Slide" r:id="rId5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0" y="0"/>
            <a:ext cx="158833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9A76F24-912A-4263-91E1-62A941907AD7}"/>
              </a:ext>
            </a:extLst>
          </p:cNvPr>
          <p:cNvSpPr txBox="1">
            <a:spLocks/>
          </p:cNvSpPr>
          <p:nvPr userDrawn="1"/>
        </p:nvSpPr>
        <p:spPr>
          <a:xfrm>
            <a:off x="1282399" y="6310800"/>
            <a:ext cx="9292838" cy="54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900" dirty="0"/>
              <a:t>Unrestricted | © Siemens 2021 | December 2021</a:t>
            </a:r>
            <a:endParaRPr lang="en-US" sz="900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7DF4DEE4-683E-4DB2-852B-2B4FC1977B8C}"/>
              </a:ext>
            </a:extLst>
          </p:cNvPr>
          <p:cNvSpPr txBox="1">
            <a:spLocks/>
          </p:cNvSpPr>
          <p:nvPr userDrawn="1"/>
        </p:nvSpPr>
        <p:spPr>
          <a:xfrm>
            <a:off x="479522" y="6308698"/>
            <a:ext cx="851781" cy="54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Page </a:t>
            </a:r>
            <a:fld id="{15EBE321-CBB1-4E91-BD14-37C8D44326FB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6433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  <p:sldLayoutId id="2147484314" r:id="rId15"/>
    <p:sldLayoutId id="2147484315" r:id="rId16"/>
    <p:sldLayoutId id="2147484316" r:id="rId17"/>
    <p:sldLayoutId id="2147484317" r:id="rId18"/>
    <p:sldLayoutId id="2147484318" r:id="rId19"/>
    <p:sldLayoutId id="2147484319" r:id="rId20"/>
    <p:sldLayoutId id="2147484320" r:id="rId21"/>
    <p:sldLayoutId id="2147484321" r:id="rId22"/>
    <p:sldLayoutId id="2147484322" r:id="rId23"/>
    <p:sldLayoutId id="2147484323" r:id="rId24"/>
    <p:sldLayoutId id="2147484324" r:id="rId25"/>
    <p:sldLayoutId id="2147484325" r:id="rId26"/>
    <p:sldLayoutId id="2147484326" r:id="rId27"/>
    <p:sldLayoutId id="2147484327" r:id="rId28"/>
    <p:sldLayoutId id="2147484328" r:id="rId29"/>
    <p:sldLayoutId id="2147484329" r:id="rId30"/>
    <p:sldLayoutId id="2147484330" r:id="rId31"/>
    <p:sldLayoutId id="2147484331" r:id="rId32"/>
    <p:sldLayoutId id="2147484332" r:id="rId33"/>
    <p:sldLayoutId id="2147484333" r:id="rId34"/>
    <p:sldLayoutId id="2147484334" r:id="rId35"/>
    <p:sldLayoutId id="2147484335" r:id="rId36"/>
    <p:sldLayoutId id="2147484336" r:id="rId37"/>
    <p:sldLayoutId id="2147484337" r:id="rId38"/>
    <p:sldLayoutId id="2147484338" r:id="rId39"/>
    <p:sldLayoutId id="2147484339" r:id="rId40"/>
    <p:sldLayoutId id="2147484340" r:id="rId41"/>
    <p:sldLayoutId id="2147484341" r:id="rId42"/>
    <p:sldLayoutId id="2147484342" r:id="rId43"/>
    <p:sldLayoutId id="2147484343" r:id="rId44"/>
    <p:sldLayoutId id="2147484344" r:id="rId45"/>
    <p:sldLayoutId id="2147484345" r:id="rId46"/>
    <p:sldLayoutId id="2147484346" r:id="rId47"/>
    <p:sldLayoutId id="2147484347" r:id="rId4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DAF80DBA-525C-46F4-8942-5BAF75DC6A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7"/>
            </p:custDataLst>
            <p:extLst>
              <p:ext uri="{D42A27DB-BD31-4B8C-83A1-F6EECF244321}">
                <p14:modId xmlns:p14="http://schemas.microsoft.com/office/powerpoint/2010/main" val="2752864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69" name="think-cell Folie" r:id="rId58" imgW="411" imgH="412" progId="TCLayout.ActiveDocument.1">
                  <p:embed/>
                </p:oleObj>
              </mc:Choice>
              <mc:Fallback>
                <p:oleObj name="think-cell Folie" r:id="rId58" imgW="411" imgH="412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DAF80DBA-525C-46F4-8942-5BAF75DC6A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5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  <p:sldLayoutId id="2147483822" r:id="rId33"/>
    <p:sldLayoutId id="2147483823" r:id="rId34"/>
    <p:sldLayoutId id="2147483824" r:id="rId35"/>
    <p:sldLayoutId id="2147483825" r:id="rId36"/>
    <p:sldLayoutId id="2147483826" r:id="rId37"/>
    <p:sldLayoutId id="2147483827" r:id="rId38"/>
    <p:sldLayoutId id="2147483828" r:id="rId39"/>
    <p:sldLayoutId id="2147483829" r:id="rId40"/>
    <p:sldLayoutId id="2147483830" r:id="rId41"/>
    <p:sldLayoutId id="2147483831" r:id="rId42"/>
    <p:sldLayoutId id="2147483832" r:id="rId43"/>
    <p:sldLayoutId id="2147483833" r:id="rId44"/>
    <p:sldLayoutId id="2147483834" r:id="rId45"/>
    <p:sldLayoutId id="2147483835" r:id="rId46"/>
    <p:sldLayoutId id="2147483836" r:id="rId47"/>
    <p:sldLayoutId id="2147483837" r:id="rId48"/>
    <p:sldLayoutId id="2147483838" r:id="rId49"/>
    <p:sldLayoutId id="2147483839" r:id="rId50"/>
    <p:sldLayoutId id="2147483840" r:id="rId51"/>
    <p:sldLayoutId id="2147483841" r:id="rId52"/>
    <p:sldLayoutId id="2147483842" r:id="rId53"/>
    <p:sldLayoutId id="2147483843" r:id="rId5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DAF80DBA-525C-46F4-8942-5BAF75DC6A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9"/>
            </p:custDataLst>
            <p:extLst>
              <p:ext uri="{D42A27DB-BD31-4B8C-83A1-F6EECF244321}">
                <p14:modId xmlns:p14="http://schemas.microsoft.com/office/powerpoint/2010/main" val="2752864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89" name="think-cell Folie" r:id="rId60" imgW="411" imgH="412" progId="TCLayout.ActiveDocument.1">
                  <p:embed/>
                </p:oleObj>
              </mc:Choice>
              <mc:Fallback>
                <p:oleObj name="think-cell Folie" r:id="rId60" imgW="411" imgH="412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DAF80DBA-525C-46F4-8942-5BAF75DC6A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5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  <p:sldLayoutId id="2147484105" r:id="rId18"/>
    <p:sldLayoutId id="2147484106" r:id="rId19"/>
    <p:sldLayoutId id="2147484107" r:id="rId20"/>
    <p:sldLayoutId id="2147484108" r:id="rId21"/>
    <p:sldLayoutId id="2147484109" r:id="rId22"/>
    <p:sldLayoutId id="2147484110" r:id="rId23"/>
    <p:sldLayoutId id="2147484111" r:id="rId24"/>
    <p:sldLayoutId id="2147484112" r:id="rId25"/>
    <p:sldLayoutId id="2147484113" r:id="rId26"/>
    <p:sldLayoutId id="2147484114" r:id="rId27"/>
    <p:sldLayoutId id="2147484115" r:id="rId28"/>
    <p:sldLayoutId id="2147484116" r:id="rId29"/>
    <p:sldLayoutId id="2147484117" r:id="rId30"/>
    <p:sldLayoutId id="2147484118" r:id="rId31"/>
    <p:sldLayoutId id="2147484119" r:id="rId32"/>
    <p:sldLayoutId id="2147484120" r:id="rId33"/>
    <p:sldLayoutId id="2147484121" r:id="rId34"/>
    <p:sldLayoutId id="2147484122" r:id="rId35"/>
    <p:sldLayoutId id="2147484123" r:id="rId36"/>
    <p:sldLayoutId id="2147484124" r:id="rId37"/>
    <p:sldLayoutId id="2147484125" r:id="rId38"/>
    <p:sldLayoutId id="2147484126" r:id="rId39"/>
    <p:sldLayoutId id="2147484127" r:id="rId40"/>
    <p:sldLayoutId id="2147484128" r:id="rId41"/>
    <p:sldLayoutId id="2147484129" r:id="rId42"/>
    <p:sldLayoutId id="2147484130" r:id="rId43"/>
    <p:sldLayoutId id="2147484131" r:id="rId44"/>
    <p:sldLayoutId id="2147484132" r:id="rId45"/>
    <p:sldLayoutId id="2147484133" r:id="rId46"/>
    <p:sldLayoutId id="2147484134" r:id="rId47"/>
    <p:sldLayoutId id="2147484135" r:id="rId48"/>
    <p:sldLayoutId id="2147484136" r:id="rId49"/>
    <p:sldLayoutId id="2147484137" r:id="rId50"/>
    <p:sldLayoutId id="2147484138" r:id="rId51"/>
    <p:sldLayoutId id="2147484139" r:id="rId52"/>
    <p:sldLayoutId id="2147483844" r:id="rId53"/>
    <p:sldLayoutId id="2147484140" r:id="rId54"/>
    <p:sldLayoutId id="2147484141" r:id="rId55"/>
    <p:sldLayoutId id="2147483901" r:id="rId5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4437965-8A92-427C-A8DD-77A549669AFE}"/>
              </a:ext>
            </a:extLst>
          </p:cNvPr>
          <p:cNvGraphicFramePr>
            <a:graphicFrameLocks noChangeAspect="1"/>
          </p:cNvGraphicFramePr>
          <p:nvPr>
            <p:custDataLst>
              <p:tags r:id="rId67"/>
            </p:custDataLst>
            <p:extLst>
              <p:ext uri="{D42A27DB-BD31-4B8C-83A1-F6EECF244321}">
                <p14:modId xmlns:p14="http://schemas.microsoft.com/office/powerpoint/2010/main" val="3175001002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57" name="think-cell Slide" r:id="rId69" imgW="622" imgH="623" progId="TCLayout.ActiveDocument.1">
                  <p:embed/>
                </p:oleObj>
              </mc:Choice>
              <mc:Fallback>
                <p:oleObj name="think-cell Slide" r:id="rId69" imgW="622" imgH="62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4437965-8A92-427C-A8DD-77A549669A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C9453C4-FDE5-4198-9F62-92DCE3153047}"/>
              </a:ext>
            </a:extLst>
          </p:cNvPr>
          <p:cNvSpPr/>
          <p:nvPr>
            <p:custDataLst>
              <p:tags r:id="rId68"/>
            </p:custDataLst>
          </p:nvPr>
        </p:nvSpPr>
        <p:spPr>
          <a:xfrm>
            <a:off x="0" y="0"/>
            <a:ext cx="158833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1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  <p:sldLayoutId id="2147483925" r:id="rId24"/>
    <p:sldLayoutId id="2147483926" r:id="rId25"/>
    <p:sldLayoutId id="2147483927" r:id="rId26"/>
    <p:sldLayoutId id="2147483928" r:id="rId27"/>
    <p:sldLayoutId id="2147483929" r:id="rId28"/>
    <p:sldLayoutId id="2147483930" r:id="rId29"/>
    <p:sldLayoutId id="2147483931" r:id="rId30"/>
    <p:sldLayoutId id="2147483932" r:id="rId31"/>
    <p:sldLayoutId id="2147483933" r:id="rId32"/>
    <p:sldLayoutId id="2147483934" r:id="rId33"/>
    <p:sldLayoutId id="2147483935" r:id="rId34"/>
    <p:sldLayoutId id="2147483936" r:id="rId35"/>
    <p:sldLayoutId id="2147483937" r:id="rId36"/>
    <p:sldLayoutId id="2147483938" r:id="rId37"/>
    <p:sldLayoutId id="2147483939" r:id="rId38"/>
    <p:sldLayoutId id="2147483940" r:id="rId39"/>
    <p:sldLayoutId id="2147483941" r:id="rId40"/>
    <p:sldLayoutId id="2147483942" r:id="rId41"/>
    <p:sldLayoutId id="2147483943" r:id="rId42"/>
    <p:sldLayoutId id="2147483944" r:id="rId43"/>
    <p:sldLayoutId id="2147483945" r:id="rId44"/>
    <p:sldLayoutId id="2147483946" r:id="rId45"/>
    <p:sldLayoutId id="2147483947" r:id="rId46"/>
    <p:sldLayoutId id="2147483948" r:id="rId47"/>
    <p:sldLayoutId id="2147483949" r:id="rId48"/>
    <p:sldLayoutId id="2147483950" r:id="rId49"/>
    <p:sldLayoutId id="2147483951" r:id="rId50"/>
    <p:sldLayoutId id="2147483952" r:id="rId51"/>
    <p:sldLayoutId id="2147483953" r:id="rId52"/>
    <p:sldLayoutId id="2147483954" r:id="rId53"/>
    <p:sldLayoutId id="2147483955" r:id="rId54"/>
    <p:sldLayoutId id="2147483956" r:id="rId55"/>
    <p:sldLayoutId id="2147483957" r:id="rId56"/>
    <p:sldLayoutId id="2147483958" r:id="rId57"/>
    <p:sldLayoutId id="2147483959" r:id="rId58"/>
    <p:sldLayoutId id="2147483960" r:id="rId59"/>
    <p:sldLayoutId id="2147483961" r:id="rId60"/>
    <p:sldLayoutId id="2147483962" r:id="rId61"/>
    <p:sldLayoutId id="2147483963" r:id="rId62"/>
    <p:sldLayoutId id="2147483964" r:id="rId63"/>
    <p:sldLayoutId id="2147483965" r:id="rId6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4437965-8A92-427C-A8DD-77A549669AFE}"/>
              </a:ext>
            </a:extLst>
          </p:cNvPr>
          <p:cNvGraphicFramePr>
            <a:graphicFrameLocks noChangeAspect="1"/>
          </p:cNvGraphicFramePr>
          <p:nvPr>
            <p:custDataLst>
              <p:tags r:id="rId67"/>
            </p:custDataLst>
            <p:extLst>
              <p:ext uri="{D42A27DB-BD31-4B8C-83A1-F6EECF244321}">
                <p14:modId xmlns:p14="http://schemas.microsoft.com/office/powerpoint/2010/main" val="242177298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17" name="think-cell Slide" r:id="rId69" imgW="622" imgH="623" progId="TCLayout.ActiveDocument.1">
                  <p:embed/>
                </p:oleObj>
              </mc:Choice>
              <mc:Fallback>
                <p:oleObj name="think-cell Slide" r:id="rId69" imgW="622" imgH="62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4437965-8A92-427C-A8DD-77A549669A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C9453C4-FDE5-4198-9F62-92DCE3153047}"/>
              </a:ext>
            </a:extLst>
          </p:cNvPr>
          <p:cNvSpPr/>
          <p:nvPr>
            <p:custDataLst>
              <p:tags r:id="rId68"/>
            </p:custDataLst>
          </p:nvPr>
        </p:nvSpPr>
        <p:spPr>
          <a:xfrm>
            <a:off x="0" y="0"/>
            <a:ext cx="158833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0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  <p:sldLayoutId id="2147483988" r:id="rId22"/>
    <p:sldLayoutId id="2147483989" r:id="rId23"/>
    <p:sldLayoutId id="2147483990" r:id="rId24"/>
    <p:sldLayoutId id="2147483991" r:id="rId25"/>
    <p:sldLayoutId id="2147483992" r:id="rId26"/>
    <p:sldLayoutId id="2147483993" r:id="rId27"/>
    <p:sldLayoutId id="2147483994" r:id="rId28"/>
    <p:sldLayoutId id="2147483995" r:id="rId29"/>
    <p:sldLayoutId id="2147483996" r:id="rId30"/>
    <p:sldLayoutId id="2147483997" r:id="rId31"/>
    <p:sldLayoutId id="2147483998" r:id="rId32"/>
    <p:sldLayoutId id="2147483999" r:id="rId33"/>
    <p:sldLayoutId id="2147484000" r:id="rId34"/>
    <p:sldLayoutId id="2147484001" r:id="rId35"/>
    <p:sldLayoutId id="2147484002" r:id="rId36"/>
    <p:sldLayoutId id="2147484003" r:id="rId37"/>
    <p:sldLayoutId id="2147484004" r:id="rId38"/>
    <p:sldLayoutId id="2147484005" r:id="rId39"/>
    <p:sldLayoutId id="2147484006" r:id="rId40"/>
    <p:sldLayoutId id="2147484007" r:id="rId41"/>
    <p:sldLayoutId id="2147484008" r:id="rId42"/>
    <p:sldLayoutId id="2147484009" r:id="rId43"/>
    <p:sldLayoutId id="2147484010" r:id="rId44"/>
    <p:sldLayoutId id="2147484011" r:id="rId45"/>
    <p:sldLayoutId id="2147484012" r:id="rId46"/>
    <p:sldLayoutId id="2147484013" r:id="rId47"/>
    <p:sldLayoutId id="2147484014" r:id="rId48"/>
    <p:sldLayoutId id="2147484015" r:id="rId49"/>
    <p:sldLayoutId id="2147484016" r:id="rId50"/>
    <p:sldLayoutId id="2147484017" r:id="rId51"/>
    <p:sldLayoutId id="2147484018" r:id="rId52"/>
    <p:sldLayoutId id="2147484019" r:id="rId53"/>
    <p:sldLayoutId id="2147484020" r:id="rId54"/>
    <p:sldLayoutId id="2147484021" r:id="rId55"/>
    <p:sldLayoutId id="2147484022" r:id="rId56"/>
    <p:sldLayoutId id="2147484023" r:id="rId57"/>
    <p:sldLayoutId id="2147484024" r:id="rId58"/>
    <p:sldLayoutId id="2147484025" r:id="rId59"/>
    <p:sldLayoutId id="2147484026" r:id="rId60"/>
    <p:sldLayoutId id="2147484027" r:id="rId61"/>
    <p:sldLayoutId id="2147484028" r:id="rId62"/>
    <p:sldLayoutId id="2147484029" r:id="rId63"/>
    <p:sldLayoutId id="2147484030" r:id="rId6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5EC6703-402F-4E54-81E5-E689421908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8"/>
            </p:custDataLst>
            <p:extLst>
              <p:ext uri="{D42A27DB-BD31-4B8C-83A1-F6EECF244321}">
                <p14:modId xmlns:p14="http://schemas.microsoft.com/office/powerpoint/2010/main" val="1075428761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177" name="think-cell Slide" r:id="rId59" imgW="415" imgH="416" progId="TCLayout.ActiveDocument.1">
                  <p:embed/>
                </p:oleObj>
              </mc:Choice>
              <mc:Fallback>
                <p:oleObj name="think-cell Slide" r:id="rId59" imgW="415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5EC6703-402F-4E54-81E5-E689421908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5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  <p:sldLayoutId id="2147484051" r:id="rId20"/>
    <p:sldLayoutId id="2147484052" r:id="rId21"/>
    <p:sldLayoutId id="2147484053" r:id="rId22"/>
    <p:sldLayoutId id="2147484054" r:id="rId23"/>
    <p:sldLayoutId id="2147484055" r:id="rId24"/>
    <p:sldLayoutId id="2147484056" r:id="rId25"/>
    <p:sldLayoutId id="2147484057" r:id="rId26"/>
    <p:sldLayoutId id="2147484058" r:id="rId27"/>
    <p:sldLayoutId id="2147484059" r:id="rId28"/>
    <p:sldLayoutId id="2147484060" r:id="rId29"/>
    <p:sldLayoutId id="2147484061" r:id="rId30"/>
    <p:sldLayoutId id="2147484062" r:id="rId31"/>
    <p:sldLayoutId id="2147484063" r:id="rId32"/>
    <p:sldLayoutId id="2147484064" r:id="rId33"/>
    <p:sldLayoutId id="2147484065" r:id="rId34"/>
    <p:sldLayoutId id="2147484066" r:id="rId35"/>
    <p:sldLayoutId id="2147484067" r:id="rId36"/>
    <p:sldLayoutId id="2147484068" r:id="rId37"/>
    <p:sldLayoutId id="2147484069" r:id="rId38"/>
    <p:sldLayoutId id="2147484070" r:id="rId39"/>
    <p:sldLayoutId id="2147484071" r:id="rId40"/>
    <p:sldLayoutId id="2147484072" r:id="rId41"/>
    <p:sldLayoutId id="2147484073" r:id="rId42"/>
    <p:sldLayoutId id="2147484074" r:id="rId43"/>
    <p:sldLayoutId id="2147484075" r:id="rId44"/>
    <p:sldLayoutId id="2147484076" r:id="rId45"/>
    <p:sldLayoutId id="2147484077" r:id="rId46"/>
    <p:sldLayoutId id="2147484078" r:id="rId47"/>
    <p:sldLayoutId id="2147484079" r:id="rId48"/>
    <p:sldLayoutId id="2147484080" r:id="rId49"/>
    <p:sldLayoutId id="2147484081" r:id="rId50"/>
    <p:sldLayoutId id="2147484082" r:id="rId51"/>
    <p:sldLayoutId id="2147484083" r:id="rId52"/>
    <p:sldLayoutId id="2147484084" r:id="rId53"/>
    <p:sldLayoutId id="2147484085" r:id="rId54"/>
    <p:sldLayoutId id="2147484086" r:id="rId5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3">
          <p15:clr>
            <a:srgbClr val="F26B43"/>
          </p15:clr>
        </p15:guide>
        <p15:guide id="2" pos="257">
          <p15:clr>
            <a:srgbClr val="F26B43"/>
          </p15:clr>
        </p15:guide>
        <p15:guide id="3" orient="horz" pos="890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7355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orient="horz" pos="4088">
          <p15:clr>
            <a:srgbClr val="F26B43"/>
          </p15:clr>
        </p15:guide>
        <p15:guide id="8" orient="horz" pos="50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A2E9A240-ED55-4BAA-B971-B3E0A0BCF9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7"/>
            </p:custDataLst>
            <p:extLst>
              <p:ext uri="{D42A27DB-BD31-4B8C-83A1-F6EECF244321}">
                <p14:modId xmlns:p14="http://schemas.microsoft.com/office/powerpoint/2010/main" val="3075500663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21" name="think-cell Slide" r:id="rId58" imgW="384" imgH="384" progId="TCLayout.ActiveDocument.1">
                  <p:embed/>
                </p:oleObj>
              </mc:Choice>
              <mc:Fallback>
                <p:oleObj name="think-cell Slide" r:id="rId58" imgW="384" imgH="384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A2E9A240-ED55-4BAA-B971-B3E0A0BCF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712" y="6310800"/>
            <a:ext cx="92208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Unrestricted | © Siemens 2021 | SI BP S MK NPI | 2021-12-14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376" y="6310800"/>
            <a:ext cx="648338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58" r:id="rId13"/>
    <p:sldLayoutId id="2147484159" r:id="rId14"/>
    <p:sldLayoutId id="2147484160" r:id="rId15"/>
    <p:sldLayoutId id="2147484161" r:id="rId16"/>
    <p:sldLayoutId id="2147484162" r:id="rId17"/>
    <p:sldLayoutId id="2147484163" r:id="rId18"/>
    <p:sldLayoutId id="2147484164" r:id="rId19"/>
    <p:sldLayoutId id="2147484165" r:id="rId20"/>
    <p:sldLayoutId id="2147484166" r:id="rId21"/>
    <p:sldLayoutId id="2147484167" r:id="rId22"/>
    <p:sldLayoutId id="2147484168" r:id="rId23"/>
    <p:sldLayoutId id="2147484169" r:id="rId24"/>
    <p:sldLayoutId id="2147484170" r:id="rId25"/>
    <p:sldLayoutId id="2147484171" r:id="rId26"/>
    <p:sldLayoutId id="2147484172" r:id="rId27"/>
    <p:sldLayoutId id="2147484173" r:id="rId28"/>
    <p:sldLayoutId id="2147484174" r:id="rId29"/>
    <p:sldLayoutId id="2147484175" r:id="rId30"/>
    <p:sldLayoutId id="2147484176" r:id="rId31"/>
    <p:sldLayoutId id="2147484177" r:id="rId32"/>
    <p:sldLayoutId id="2147484178" r:id="rId33"/>
    <p:sldLayoutId id="2147484179" r:id="rId34"/>
    <p:sldLayoutId id="2147484180" r:id="rId35"/>
    <p:sldLayoutId id="2147484181" r:id="rId36"/>
    <p:sldLayoutId id="2147484182" r:id="rId37"/>
    <p:sldLayoutId id="2147484183" r:id="rId38"/>
    <p:sldLayoutId id="2147484184" r:id="rId39"/>
    <p:sldLayoutId id="2147484185" r:id="rId40"/>
    <p:sldLayoutId id="2147484186" r:id="rId41"/>
    <p:sldLayoutId id="2147484187" r:id="rId42"/>
    <p:sldLayoutId id="2147484188" r:id="rId43"/>
    <p:sldLayoutId id="2147484189" r:id="rId44"/>
    <p:sldLayoutId id="2147484190" r:id="rId45"/>
    <p:sldLayoutId id="2147484191" r:id="rId46"/>
    <p:sldLayoutId id="2147484192" r:id="rId47"/>
    <p:sldLayoutId id="2147484193" r:id="rId48"/>
    <p:sldLayoutId id="2147484194" r:id="rId49"/>
    <p:sldLayoutId id="2147484195" r:id="rId50"/>
    <p:sldLayoutId id="2147484196" r:id="rId51"/>
    <p:sldLayoutId id="2147484197" r:id="rId52"/>
    <p:sldLayoutId id="2147484198" r:id="rId53"/>
    <p:sldLayoutId id="2147484199" r:id="rId5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2"/>
            </p:custDataLst>
            <p:extLst>
              <p:ext uri="{D42A27DB-BD31-4B8C-83A1-F6EECF244321}">
                <p14:modId xmlns:p14="http://schemas.microsoft.com/office/powerpoint/2010/main" val="4125100772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41" name="think-cell Slide" r:id="rId54" imgW="306" imgH="306" progId="TCLayout.ActiveDocument.1">
                  <p:embed/>
                </p:oleObj>
              </mc:Choice>
              <mc:Fallback>
                <p:oleObj name="think-cell Slide" r:id="rId54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0" y="0"/>
            <a:ext cx="158833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9A76F24-912A-4263-91E1-62A941907AD7}"/>
              </a:ext>
            </a:extLst>
          </p:cNvPr>
          <p:cNvSpPr txBox="1">
            <a:spLocks/>
          </p:cNvSpPr>
          <p:nvPr userDrawn="1"/>
        </p:nvSpPr>
        <p:spPr>
          <a:xfrm>
            <a:off x="1282399" y="6310800"/>
            <a:ext cx="9292838" cy="54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900"/>
              <a:t>Unrestricted | © Siemens 2021 | December 2021</a:t>
            </a:r>
            <a:endParaRPr lang="en-US" sz="90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7DF4DEE4-683E-4DB2-852B-2B4FC1977B8C}"/>
              </a:ext>
            </a:extLst>
          </p:cNvPr>
          <p:cNvSpPr txBox="1">
            <a:spLocks/>
          </p:cNvSpPr>
          <p:nvPr userDrawn="1"/>
        </p:nvSpPr>
        <p:spPr>
          <a:xfrm>
            <a:off x="479522" y="6308698"/>
            <a:ext cx="851781" cy="54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Page </a:t>
            </a:r>
            <a:fld id="{15EBE321-CBB1-4E91-BD14-37C8D44326FB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8425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13" r:id="rId13"/>
    <p:sldLayoutId id="2147484214" r:id="rId14"/>
    <p:sldLayoutId id="2147484215" r:id="rId15"/>
    <p:sldLayoutId id="2147484216" r:id="rId16"/>
    <p:sldLayoutId id="2147484217" r:id="rId17"/>
    <p:sldLayoutId id="2147484218" r:id="rId18"/>
    <p:sldLayoutId id="2147484219" r:id="rId19"/>
    <p:sldLayoutId id="2147484220" r:id="rId20"/>
    <p:sldLayoutId id="2147484221" r:id="rId21"/>
    <p:sldLayoutId id="2147484222" r:id="rId22"/>
    <p:sldLayoutId id="2147484223" r:id="rId23"/>
    <p:sldLayoutId id="2147484224" r:id="rId24"/>
    <p:sldLayoutId id="2147484225" r:id="rId25"/>
    <p:sldLayoutId id="2147484226" r:id="rId26"/>
    <p:sldLayoutId id="2147484227" r:id="rId27"/>
    <p:sldLayoutId id="2147484228" r:id="rId28"/>
    <p:sldLayoutId id="2147484229" r:id="rId29"/>
    <p:sldLayoutId id="2147484230" r:id="rId30"/>
    <p:sldLayoutId id="2147484231" r:id="rId31"/>
    <p:sldLayoutId id="2147484232" r:id="rId32"/>
    <p:sldLayoutId id="2147484233" r:id="rId33"/>
    <p:sldLayoutId id="2147484234" r:id="rId34"/>
    <p:sldLayoutId id="2147484235" r:id="rId35"/>
    <p:sldLayoutId id="2147484236" r:id="rId36"/>
    <p:sldLayoutId id="2147484237" r:id="rId37"/>
    <p:sldLayoutId id="2147484238" r:id="rId38"/>
    <p:sldLayoutId id="2147484239" r:id="rId39"/>
    <p:sldLayoutId id="2147484240" r:id="rId40"/>
    <p:sldLayoutId id="2147484241" r:id="rId41"/>
    <p:sldLayoutId id="2147484242" r:id="rId42"/>
    <p:sldLayoutId id="2147484243" r:id="rId43"/>
    <p:sldLayoutId id="2147484244" r:id="rId44"/>
    <p:sldLayoutId id="2147484245" r:id="rId45"/>
    <p:sldLayoutId id="2147484246" r:id="rId46"/>
    <p:sldLayoutId id="2147484247" r:id="rId47"/>
    <p:sldLayoutId id="2147484248" r:id="rId48"/>
    <p:sldLayoutId id="2147484249" r:id="rId4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BB89DA8-A872-446D-80FE-9D7B7C3A34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1"/>
            </p:custDataLst>
            <p:extLst>
              <p:ext uri="{D42A27DB-BD31-4B8C-83A1-F6EECF244321}">
                <p14:modId xmlns:p14="http://schemas.microsoft.com/office/powerpoint/2010/main" val="973007942"/>
              </p:ext>
            </p:extLst>
          </p:nvPr>
        </p:nvGraphicFramePr>
        <p:xfrm>
          <a:off x="1589" y="1588"/>
          <a:ext cx="1589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41" name="think-cell Slide" r:id="rId53" imgW="306" imgH="306" progId="TCLayout.ActiveDocument.1">
                  <p:embed/>
                </p:oleObj>
              </mc:Choice>
              <mc:Fallback>
                <p:oleObj name="think-cell Slide" r:id="rId5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BB89DA8-A872-446D-80FE-9D7B7C3A34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9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EF07EF9-44DB-4AA0-B795-5427EB8EBA74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0" y="0"/>
            <a:ext cx="158833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US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14" y="478800"/>
            <a:ext cx="9869134" cy="576000"/>
          </a:xfrm>
          <a:prstGeom prst="rect">
            <a:avLst/>
          </a:prstGeo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375" y="1414800"/>
            <a:ext cx="720375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9A76F24-912A-4263-91E1-62A941907AD7}"/>
              </a:ext>
            </a:extLst>
          </p:cNvPr>
          <p:cNvSpPr txBox="1">
            <a:spLocks/>
          </p:cNvSpPr>
          <p:nvPr userDrawn="1"/>
        </p:nvSpPr>
        <p:spPr>
          <a:xfrm>
            <a:off x="1282399" y="6310800"/>
            <a:ext cx="9292838" cy="54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900" dirty="0"/>
              <a:t>Unrestricted | © Siemens 2021 | December 2021</a:t>
            </a:r>
            <a:endParaRPr lang="en-US" sz="900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7DF4DEE4-683E-4DB2-852B-2B4FC1977B8C}"/>
              </a:ext>
            </a:extLst>
          </p:cNvPr>
          <p:cNvSpPr txBox="1">
            <a:spLocks/>
          </p:cNvSpPr>
          <p:nvPr userDrawn="1"/>
        </p:nvSpPr>
        <p:spPr>
          <a:xfrm>
            <a:off x="479522" y="6308698"/>
            <a:ext cx="851781" cy="54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Page </a:t>
            </a:r>
            <a:fld id="{15EBE321-CBB1-4E91-BD14-37C8D44326FB}" type="slidenum">
              <a:rPr lang="en-US" sz="900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9375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  <p:sldLayoutId id="2147484263" r:id="rId13"/>
    <p:sldLayoutId id="2147484264" r:id="rId14"/>
    <p:sldLayoutId id="2147484265" r:id="rId15"/>
    <p:sldLayoutId id="2147484266" r:id="rId16"/>
    <p:sldLayoutId id="2147484267" r:id="rId17"/>
    <p:sldLayoutId id="2147484268" r:id="rId18"/>
    <p:sldLayoutId id="2147484269" r:id="rId19"/>
    <p:sldLayoutId id="2147484270" r:id="rId20"/>
    <p:sldLayoutId id="2147484271" r:id="rId21"/>
    <p:sldLayoutId id="2147484272" r:id="rId22"/>
    <p:sldLayoutId id="2147484273" r:id="rId23"/>
    <p:sldLayoutId id="2147484274" r:id="rId24"/>
    <p:sldLayoutId id="2147484275" r:id="rId25"/>
    <p:sldLayoutId id="2147484276" r:id="rId26"/>
    <p:sldLayoutId id="2147484277" r:id="rId27"/>
    <p:sldLayoutId id="2147484278" r:id="rId28"/>
    <p:sldLayoutId id="2147484279" r:id="rId29"/>
    <p:sldLayoutId id="2147484280" r:id="rId30"/>
    <p:sldLayoutId id="2147484281" r:id="rId31"/>
    <p:sldLayoutId id="2147484282" r:id="rId32"/>
    <p:sldLayoutId id="2147484283" r:id="rId33"/>
    <p:sldLayoutId id="2147484284" r:id="rId34"/>
    <p:sldLayoutId id="2147484285" r:id="rId35"/>
    <p:sldLayoutId id="2147484286" r:id="rId36"/>
    <p:sldLayoutId id="2147484287" r:id="rId37"/>
    <p:sldLayoutId id="2147484288" r:id="rId38"/>
    <p:sldLayoutId id="2147484289" r:id="rId39"/>
    <p:sldLayoutId id="2147484290" r:id="rId40"/>
    <p:sldLayoutId id="2147484291" r:id="rId41"/>
    <p:sldLayoutId id="2147484292" r:id="rId42"/>
    <p:sldLayoutId id="2147484293" r:id="rId43"/>
    <p:sldLayoutId id="2147484294" r:id="rId44"/>
    <p:sldLayoutId id="2147484295" r:id="rId45"/>
    <p:sldLayoutId id="2147484296" r:id="rId46"/>
    <p:sldLayoutId id="2147484297" r:id="rId47"/>
    <p:sldLayoutId id="2147484298" r:id="rId4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110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110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110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12.pn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118.png"/><Relationship Id="rId11" Type="http://schemas.openxmlformats.org/officeDocument/2006/relationships/image" Target="../media/image110.png"/><Relationship Id="rId5" Type="http://schemas.openxmlformats.org/officeDocument/2006/relationships/image" Target="../media/image117.png"/><Relationship Id="rId10" Type="http://schemas.openxmlformats.org/officeDocument/2006/relationships/image" Target="../media/image121.png"/><Relationship Id="rId4" Type="http://schemas.openxmlformats.org/officeDocument/2006/relationships/image" Target="../media/image116.png"/><Relationship Id="rId9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microsoft.com/office/2007/relationships/hdphoto" Target="../media/hdphoto2.wdp"/><Relationship Id="rId7" Type="http://schemas.openxmlformats.org/officeDocument/2006/relationships/image" Target="../media/image11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3.sv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129.png"/><Relationship Id="rId11" Type="http://schemas.openxmlformats.org/officeDocument/2006/relationships/image" Target="../media/image111.svg"/><Relationship Id="rId5" Type="http://schemas.openxmlformats.org/officeDocument/2006/relationships/image" Target="../media/image128.png"/><Relationship Id="rId10" Type="http://schemas.openxmlformats.org/officeDocument/2006/relationships/image" Target="../media/image110.png"/><Relationship Id="rId4" Type="http://schemas.openxmlformats.org/officeDocument/2006/relationships/image" Target="../media/image127.png"/><Relationship Id="rId9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12" Type="http://schemas.openxmlformats.org/officeDocument/2006/relationships/image" Target="../media/image111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138.png"/><Relationship Id="rId11" Type="http://schemas.openxmlformats.org/officeDocument/2006/relationships/image" Target="../media/image110.png"/><Relationship Id="rId5" Type="http://schemas.openxmlformats.org/officeDocument/2006/relationships/image" Target="../media/image137.png"/><Relationship Id="rId10" Type="http://schemas.openxmlformats.org/officeDocument/2006/relationships/image" Target="../media/image142.svg"/><Relationship Id="rId4" Type="http://schemas.openxmlformats.org/officeDocument/2006/relationships/image" Target="../media/image120.jpeg"/><Relationship Id="rId9" Type="http://schemas.openxmlformats.org/officeDocument/2006/relationships/image" Target="../media/image1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s://www.forescout.com/resources/project-memoria-lookback-report/" TargetMode="External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3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92.png"/><Relationship Id="rId3" Type="http://schemas.openxmlformats.org/officeDocument/2006/relationships/slideLayout" Target="../slideLayouts/slideLayout483.xml"/><Relationship Id="rId21" Type="http://schemas.openxmlformats.org/officeDocument/2006/relationships/image" Target="../media/image8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91.png"/><Relationship Id="rId2" Type="http://schemas.openxmlformats.org/officeDocument/2006/relationships/tags" Target="../tags/tag64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6.emf"/><Relationship Id="rId11" Type="http://schemas.openxmlformats.org/officeDocument/2006/relationships/image" Target="../media/image64.png"/><Relationship Id="rId24" Type="http://schemas.openxmlformats.org/officeDocument/2006/relationships/image" Target="../media/image90.png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68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3.xml"/><Relationship Id="rId7" Type="http://schemas.openxmlformats.org/officeDocument/2006/relationships/image" Target="../media/image95.png"/><Relationship Id="rId2" Type="http://schemas.openxmlformats.org/officeDocument/2006/relationships/tags" Target="../tags/tag6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83.xml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83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83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2">
            <a:extLst>
              <a:ext uri="{FF2B5EF4-FFF2-40B4-BE49-F238E27FC236}">
                <a16:creationId xmlns:a16="http://schemas.microsoft.com/office/drawing/2014/main" id="{2700D564-0D89-43A3-A570-260A9436F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" t="30569" r="12753" b="36715"/>
          <a:stretch/>
        </p:blipFill>
        <p:spPr>
          <a:xfrm>
            <a:off x="-32336" y="-81023"/>
            <a:ext cx="12316250" cy="435208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C7413F94-559E-46DF-A817-2051A7BA9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62" y="4628160"/>
            <a:ext cx="11602647" cy="985562"/>
          </a:xfrm>
        </p:spPr>
        <p:txBody>
          <a:bodyPr/>
          <a:lstStyle/>
          <a:p>
            <a:r>
              <a:rPr lang="en-US" sz="3200">
                <a:latin typeface="Arial" panose="020B0604020202020204" pitchFamily="34" charset="0"/>
              </a:rPr>
              <a:t>BACnet Secure Connect</a:t>
            </a:r>
            <a:br>
              <a:rPr lang="en-US" sz="3200">
                <a:latin typeface="Arial" panose="020B0604020202020204" pitchFamily="34" charset="0"/>
              </a:rPr>
            </a:br>
            <a:r>
              <a:rPr lang="en-US" sz="3200">
                <a:latin typeface="Arial" panose="020B0604020202020204" pitchFamily="34" charset="0"/>
              </a:rPr>
              <a:t>- A Cyber Resilience Foundation for Building Automation</a:t>
            </a:r>
          </a:p>
        </p:txBody>
      </p:sp>
    </p:spTree>
    <p:extLst>
      <p:ext uri="{BB962C8B-B14F-4D97-AF65-F5344CB8AC3E}">
        <p14:creationId xmlns:p14="http://schemas.microsoft.com/office/powerpoint/2010/main" val="3748007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1">
            <a:extLst>
              <a:ext uri="{FF2B5EF4-FFF2-40B4-BE49-F238E27FC236}">
                <a16:creationId xmlns:a16="http://schemas.microsoft.com/office/drawing/2014/main" id="{EA719309-8A76-4FBD-AB32-9FFF6BC4DD96}"/>
              </a:ext>
            </a:extLst>
          </p:cNvPr>
          <p:cNvGrpSpPr/>
          <p:nvPr/>
        </p:nvGrpSpPr>
        <p:grpSpPr>
          <a:xfrm>
            <a:off x="788173" y="2521899"/>
            <a:ext cx="5311002" cy="2520253"/>
            <a:chOff x="925274" y="4193314"/>
            <a:chExt cx="4114800" cy="2076450"/>
          </a:xfrm>
        </p:grpSpPr>
        <p:sp>
          <p:nvSpPr>
            <p:cNvPr id="6" name="Rounded Rectangle 62">
              <a:extLst>
                <a:ext uri="{FF2B5EF4-FFF2-40B4-BE49-F238E27FC236}">
                  <a16:creationId xmlns:a16="http://schemas.microsoft.com/office/drawing/2014/main" id="{6E5E87F3-4917-4D65-B434-37D2DC728240}"/>
                </a:ext>
              </a:extLst>
            </p:cNvPr>
            <p:cNvSpPr/>
            <p:nvPr/>
          </p:nvSpPr>
          <p:spPr>
            <a:xfrm>
              <a:off x="925274" y="4650514"/>
              <a:ext cx="4114800" cy="453390"/>
            </a:xfrm>
            <a:prstGeom prst="roundRect">
              <a:avLst>
                <a:gd name="adj" fmla="val 8264"/>
              </a:avLst>
            </a:prstGeom>
            <a:solidFill>
              <a:srgbClr val="0070C0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99" b="1" kern="0">
                  <a:solidFill>
                    <a:prstClr val="white"/>
                  </a:solidFill>
                  <a:latin typeface="Candara"/>
                </a:rPr>
                <a:t>BACnet Application Layer</a:t>
              </a:r>
            </a:p>
          </p:txBody>
        </p:sp>
        <p:sp>
          <p:nvSpPr>
            <p:cNvPr id="7" name="Rounded Rectangle 63">
              <a:extLst>
                <a:ext uri="{FF2B5EF4-FFF2-40B4-BE49-F238E27FC236}">
                  <a16:creationId xmlns:a16="http://schemas.microsoft.com/office/drawing/2014/main" id="{2F914B9F-EC13-4083-8686-40248485C457}"/>
                </a:ext>
              </a:extLst>
            </p:cNvPr>
            <p:cNvSpPr/>
            <p:nvPr/>
          </p:nvSpPr>
          <p:spPr>
            <a:xfrm>
              <a:off x="925274" y="5103904"/>
              <a:ext cx="4114800" cy="388620"/>
            </a:xfrm>
            <a:prstGeom prst="roundRect">
              <a:avLst>
                <a:gd name="adj" fmla="val 5638"/>
              </a:avLst>
            </a:prstGeom>
            <a:solidFill>
              <a:srgbClr val="0070C0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99" b="1" kern="0">
                  <a:solidFill>
                    <a:prstClr val="white"/>
                  </a:solidFill>
                  <a:latin typeface="Candara"/>
                </a:rPr>
                <a:t>BACnet Network Layer</a:t>
              </a:r>
            </a:p>
          </p:txBody>
        </p:sp>
        <p:sp>
          <p:nvSpPr>
            <p:cNvPr id="8" name="Rounded Rectangle 64">
              <a:extLst>
                <a:ext uri="{FF2B5EF4-FFF2-40B4-BE49-F238E27FC236}">
                  <a16:creationId xmlns:a16="http://schemas.microsoft.com/office/drawing/2014/main" id="{7C95D094-916F-49BF-846B-1FAE4C6FF25F}"/>
                </a:ext>
              </a:extLst>
            </p:cNvPr>
            <p:cNvSpPr/>
            <p:nvPr/>
          </p:nvSpPr>
          <p:spPr>
            <a:xfrm>
              <a:off x="925274" y="5492524"/>
              <a:ext cx="4114800" cy="777240"/>
            </a:xfrm>
            <a:prstGeom prst="roundRect">
              <a:avLst>
                <a:gd name="adj" fmla="val 4902"/>
              </a:avLst>
            </a:prstGeom>
            <a:solidFill>
              <a:srgbClr val="0070C0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0" rIns="35989" bIns="0" rtlCol="0" anchor="ctr"/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99" b="1" kern="0">
                  <a:solidFill>
                    <a:prstClr val="white"/>
                  </a:solidFill>
                  <a:latin typeface="Candara"/>
                </a:rPr>
                <a:t>BACnet Datalink </a:t>
              </a:r>
            </a:p>
            <a:p>
              <a:pPr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99" b="1" kern="0">
                  <a:solidFill>
                    <a:prstClr val="white"/>
                  </a:solidFill>
                  <a:latin typeface="Candara"/>
                </a:rPr>
                <a:t>&amp; Physical Layers</a:t>
              </a:r>
            </a:p>
          </p:txBody>
        </p:sp>
        <p:sp>
          <p:nvSpPr>
            <p:cNvPr id="9" name="Rounded Rectangle 65">
              <a:extLst>
                <a:ext uri="{FF2B5EF4-FFF2-40B4-BE49-F238E27FC236}">
                  <a16:creationId xmlns:a16="http://schemas.microsoft.com/office/drawing/2014/main" id="{BF2262E8-8D90-4D3D-875B-50C53F8C88C8}"/>
                </a:ext>
              </a:extLst>
            </p:cNvPr>
            <p:cNvSpPr/>
            <p:nvPr/>
          </p:nvSpPr>
          <p:spPr>
            <a:xfrm>
              <a:off x="1992074" y="5557294"/>
              <a:ext cx="365760" cy="259080"/>
            </a:xfrm>
            <a:prstGeom prst="roundRect">
              <a:avLst/>
            </a:prstGeom>
            <a:solidFill>
              <a:srgbClr val="00467A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35989" rIns="35989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49" b="1" kern="0">
                  <a:solidFill>
                    <a:prstClr val="white"/>
                  </a:solidFill>
                  <a:latin typeface="Candara"/>
                </a:rPr>
                <a:t>...</a:t>
              </a:r>
            </a:p>
          </p:txBody>
        </p:sp>
        <p:sp>
          <p:nvSpPr>
            <p:cNvPr id="10" name="Rounded Rectangle 66">
              <a:extLst>
                <a:ext uri="{FF2B5EF4-FFF2-40B4-BE49-F238E27FC236}">
                  <a16:creationId xmlns:a16="http://schemas.microsoft.com/office/drawing/2014/main" id="{49DDA898-C11C-4005-9994-6098E909E69D}"/>
                </a:ext>
              </a:extLst>
            </p:cNvPr>
            <p:cNvSpPr/>
            <p:nvPr/>
          </p:nvSpPr>
          <p:spPr>
            <a:xfrm>
              <a:off x="2418794" y="5557294"/>
              <a:ext cx="563880" cy="259080"/>
            </a:xfrm>
            <a:prstGeom prst="roundRect">
              <a:avLst/>
            </a:prstGeom>
            <a:solidFill>
              <a:srgbClr val="00467A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35989" rIns="35989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99" b="1" kern="0">
                  <a:solidFill>
                    <a:prstClr val="white"/>
                  </a:solidFill>
                  <a:latin typeface="Candara"/>
                </a:rPr>
                <a:t>MS/TP</a:t>
              </a:r>
            </a:p>
          </p:txBody>
        </p:sp>
        <p:sp>
          <p:nvSpPr>
            <p:cNvPr id="11" name="Rounded Rectangle 67">
              <a:extLst>
                <a:ext uri="{FF2B5EF4-FFF2-40B4-BE49-F238E27FC236}">
                  <a16:creationId xmlns:a16="http://schemas.microsoft.com/office/drawing/2014/main" id="{18FE6D5C-0741-45B1-B552-7EAE0940B307}"/>
                </a:ext>
              </a:extLst>
            </p:cNvPr>
            <p:cNvSpPr/>
            <p:nvPr/>
          </p:nvSpPr>
          <p:spPr>
            <a:xfrm>
              <a:off x="3058874" y="5557294"/>
              <a:ext cx="685800" cy="259080"/>
            </a:xfrm>
            <a:prstGeom prst="roundRect">
              <a:avLst/>
            </a:prstGeom>
            <a:solidFill>
              <a:srgbClr val="00467A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35989" rIns="35989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99" b="1" kern="0">
                  <a:solidFill>
                    <a:prstClr val="white"/>
                  </a:solidFill>
                  <a:latin typeface="Candara"/>
                </a:rPr>
                <a:t>BACnet/IP</a:t>
              </a:r>
            </a:p>
          </p:txBody>
        </p:sp>
        <p:sp>
          <p:nvSpPr>
            <p:cNvPr id="12" name="Rounded Rectangle 68">
              <a:extLst>
                <a:ext uri="{FF2B5EF4-FFF2-40B4-BE49-F238E27FC236}">
                  <a16:creationId xmlns:a16="http://schemas.microsoft.com/office/drawing/2014/main" id="{F9377477-169F-4C96-A305-BA931F036C15}"/>
                </a:ext>
              </a:extLst>
            </p:cNvPr>
            <p:cNvSpPr/>
            <p:nvPr/>
          </p:nvSpPr>
          <p:spPr>
            <a:xfrm>
              <a:off x="3820874" y="5557294"/>
              <a:ext cx="1127760" cy="259080"/>
            </a:xfrm>
            <a:prstGeom prst="roundRect">
              <a:avLst/>
            </a:prstGeom>
            <a:solidFill>
              <a:srgbClr val="A7EA52">
                <a:lumMod val="50000"/>
              </a:srgbClr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35989" rIns="35989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99" b="1" kern="0">
                  <a:solidFill>
                    <a:prstClr val="white"/>
                  </a:solidFill>
                  <a:latin typeface="Candara"/>
                </a:rPr>
                <a:t>BACnet/SC</a:t>
              </a:r>
            </a:p>
          </p:txBody>
        </p:sp>
        <p:sp>
          <p:nvSpPr>
            <p:cNvPr id="13" name="Rounded Rectangle 37">
              <a:extLst>
                <a:ext uri="{FF2B5EF4-FFF2-40B4-BE49-F238E27FC236}">
                  <a16:creationId xmlns:a16="http://schemas.microsoft.com/office/drawing/2014/main" id="{74BFE7DD-BC4C-435B-B526-1C75A6FE3002}"/>
                </a:ext>
              </a:extLst>
            </p:cNvPr>
            <p:cNvSpPr/>
            <p:nvPr/>
          </p:nvSpPr>
          <p:spPr>
            <a:xfrm>
              <a:off x="2418794" y="5859554"/>
              <a:ext cx="563880" cy="345440"/>
            </a:xfrm>
            <a:prstGeom prst="roundRect">
              <a:avLst/>
            </a:prstGeom>
            <a:solidFill>
              <a:srgbClr val="00467A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35989" rIns="35989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99" b="1" kern="0">
                  <a:solidFill>
                    <a:prstClr val="white"/>
                  </a:solidFill>
                  <a:latin typeface="Candara"/>
                </a:rPr>
                <a:t>RS485</a:t>
              </a:r>
            </a:p>
          </p:txBody>
        </p:sp>
        <p:sp>
          <p:nvSpPr>
            <p:cNvPr id="14" name="Rounded Rectangle 40">
              <a:extLst>
                <a:ext uri="{FF2B5EF4-FFF2-40B4-BE49-F238E27FC236}">
                  <a16:creationId xmlns:a16="http://schemas.microsoft.com/office/drawing/2014/main" id="{C59DD374-89F9-494D-ABDF-1EC42932709D}"/>
                </a:ext>
              </a:extLst>
            </p:cNvPr>
            <p:cNvSpPr/>
            <p:nvPr/>
          </p:nvSpPr>
          <p:spPr>
            <a:xfrm>
              <a:off x="3058874" y="5859554"/>
              <a:ext cx="685800" cy="345440"/>
            </a:xfrm>
            <a:prstGeom prst="roundRect">
              <a:avLst/>
            </a:prstGeom>
            <a:solidFill>
              <a:srgbClr val="00467A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35989" rIns="35989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99" b="1" kern="0">
                  <a:solidFill>
                    <a:prstClr val="white"/>
                  </a:solidFill>
                  <a:latin typeface="Candara"/>
                </a:rPr>
                <a:t>UDP/IPv4</a:t>
              </a:r>
            </a:p>
          </p:txBody>
        </p:sp>
        <p:sp>
          <p:nvSpPr>
            <p:cNvPr id="15" name="Rounded Rectangle 41">
              <a:extLst>
                <a:ext uri="{FF2B5EF4-FFF2-40B4-BE49-F238E27FC236}">
                  <a16:creationId xmlns:a16="http://schemas.microsoft.com/office/drawing/2014/main" id="{CC78C300-C4CC-4D57-9ECE-756CAFFFEC72}"/>
                </a:ext>
              </a:extLst>
            </p:cNvPr>
            <p:cNvSpPr/>
            <p:nvPr/>
          </p:nvSpPr>
          <p:spPr>
            <a:xfrm>
              <a:off x="3820874" y="5859554"/>
              <a:ext cx="1143000" cy="345440"/>
            </a:xfrm>
            <a:prstGeom prst="roundRect">
              <a:avLst/>
            </a:prstGeom>
            <a:solidFill>
              <a:srgbClr val="A7EA52">
                <a:lumMod val="50000"/>
              </a:srgbClr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35989" rIns="35989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99" b="1" kern="0">
                  <a:solidFill>
                    <a:prstClr val="white"/>
                  </a:solidFill>
                  <a:latin typeface="Candara"/>
                </a:rPr>
                <a:t>WebSockets</a:t>
              </a:r>
            </a:p>
          </p:txBody>
        </p:sp>
        <p:sp>
          <p:nvSpPr>
            <p:cNvPr id="16" name="Rounded Rectangle 42">
              <a:extLst>
                <a:ext uri="{FF2B5EF4-FFF2-40B4-BE49-F238E27FC236}">
                  <a16:creationId xmlns:a16="http://schemas.microsoft.com/office/drawing/2014/main" id="{C62ECEE0-9D01-4D82-BAE6-998EFDB0C18D}"/>
                </a:ext>
              </a:extLst>
            </p:cNvPr>
            <p:cNvSpPr/>
            <p:nvPr/>
          </p:nvSpPr>
          <p:spPr>
            <a:xfrm>
              <a:off x="1992074" y="5859554"/>
              <a:ext cx="365760" cy="345440"/>
            </a:xfrm>
            <a:prstGeom prst="roundRect">
              <a:avLst/>
            </a:prstGeom>
            <a:solidFill>
              <a:srgbClr val="00467A"/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lIns="35989" tIns="35989" rIns="35989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49" b="1" kern="0">
                  <a:solidFill>
                    <a:prstClr val="white"/>
                  </a:solidFill>
                  <a:latin typeface="Candara"/>
                </a:rPr>
                <a:t>...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952E1C1F-4750-4A51-A99A-228FF844F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11473" y="5670701"/>
              <a:ext cx="219660" cy="264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ounded Rectangle 45">
              <a:extLst>
                <a:ext uri="{FF2B5EF4-FFF2-40B4-BE49-F238E27FC236}">
                  <a16:creationId xmlns:a16="http://schemas.microsoft.com/office/drawing/2014/main" id="{4111627C-087A-4B75-B4D6-658518A0BB17}"/>
                </a:ext>
              </a:extLst>
            </p:cNvPr>
            <p:cNvSpPr/>
            <p:nvPr/>
          </p:nvSpPr>
          <p:spPr>
            <a:xfrm>
              <a:off x="925274" y="4193314"/>
              <a:ext cx="4114800" cy="381000"/>
            </a:xfrm>
            <a:prstGeom prst="roundRect">
              <a:avLst>
                <a:gd name="adj" fmla="val 6163"/>
              </a:avLst>
            </a:prstGeom>
            <a:solidFill>
              <a:srgbClr val="5ECCF3">
                <a:lumMod val="60000"/>
                <a:lumOff val="40000"/>
              </a:srgbClr>
            </a:solidFill>
            <a:ln w="15875" cap="flat" cmpd="sng" algn="ctr">
              <a:noFill/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txBody>
            <a:bodyPr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999" b="1" kern="0">
                  <a:solidFill>
                    <a:prstClr val="white"/>
                  </a:solidFill>
                  <a:latin typeface="Candara"/>
                </a:rPr>
                <a:t>BACnet Application </a:t>
              </a:r>
            </a:p>
          </p:txBody>
        </p:sp>
      </p:grpSp>
      <p:pic>
        <p:nvPicPr>
          <p:cNvPr id="19" name="Picture 23">
            <a:extLst>
              <a:ext uri="{FF2B5EF4-FFF2-40B4-BE49-F238E27FC236}">
                <a16:creationId xmlns:a16="http://schemas.microsoft.com/office/drawing/2014/main" id="{F46F3BD9-4B41-4F4A-BF49-0E08E1075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01" y="4760674"/>
            <a:ext cx="710113" cy="446372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CA253660-9288-4EA2-86C8-F5746F1211FF}"/>
              </a:ext>
            </a:extLst>
          </p:cNvPr>
          <p:cNvSpPr txBox="1"/>
          <p:nvPr/>
        </p:nvSpPr>
        <p:spPr>
          <a:xfrm>
            <a:off x="7112577" y="2517020"/>
            <a:ext cx="4555495" cy="2357093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No impact upon application layer</a:t>
            </a:r>
            <a:endParaRPr lang="en-US" sz="100">
              <a:solidFill>
                <a:prstClr val="white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Mix-and-match with other BACnet flavors</a:t>
            </a:r>
            <a:endParaRPr lang="en-US" sz="100">
              <a:solidFill>
                <a:prstClr val="white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Realization / migration / extension on a granularity “per BACnet network”</a:t>
            </a:r>
            <a:endParaRPr lang="en-US" sz="100">
              <a:solidFill>
                <a:prstClr val="white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Independent of BACnet revision </a:t>
            </a:r>
            <a:b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(for the first time in history!)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03977977-70A9-459D-A194-140DC6191382}"/>
              </a:ext>
            </a:extLst>
          </p:cNvPr>
          <p:cNvSpPr/>
          <p:nvPr/>
        </p:nvSpPr>
        <p:spPr bwMode="auto">
          <a:xfrm>
            <a:off x="7123997" y="1711711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Take-Aways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AutoShape 172">
            <a:extLst>
              <a:ext uri="{FF2B5EF4-FFF2-40B4-BE49-F238E27FC236}">
                <a16:creationId xmlns:a16="http://schemas.microsoft.com/office/drawing/2014/main" id="{21A3F5AB-6984-4A2C-BECA-235686A6D5B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734337" y="421482"/>
            <a:ext cx="1417640" cy="15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+mn-ea"/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D48F955D-A30A-4BF9-971B-64ACB581354F}"/>
              </a:ext>
            </a:extLst>
          </p:cNvPr>
          <p:cNvSpPr txBox="1">
            <a:spLocks/>
          </p:cNvSpPr>
          <p:nvPr/>
        </p:nvSpPr>
        <p:spPr bwMode="gray">
          <a:xfrm>
            <a:off x="79375" y="165099"/>
            <a:ext cx="1219835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99" b="1">
                <a:solidFill>
                  <a:srgbClr val="0064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6971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3943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0914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7886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en-US" sz="2800" kern="0">
                <a:solidFill>
                  <a:srgbClr val="FFFFFF"/>
                </a:solidFill>
              </a:rPr>
              <a:t>BACnet/SC Essentials</a:t>
            </a:r>
          </a:p>
          <a:p>
            <a:pPr>
              <a:defRPr/>
            </a:pPr>
            <a:r>
              <a:rPr lang="en-US" sz="2800" b="0" kern="0">
                <a:solidFill>
                  <a:srgbClr val="FFFFFF"/>
                </a:solidFill>
              </a:rPr>
              <a:t>Backward Compatibility</a:t>
            </a:r>
            <a:br>
              <a:rPr lang="en-US" kern="0">
                <a:solidFill>
                  <a:srgbClr val="FFFFFF"/>
                </a:solidFill>
              </a:rPr>
            </a:br>
            <a:endParaRPr lang="en-US" kern="0">
              <a:solidFill>
                <a:srgbClr val="FFFFFF"/>
              </a:solidFill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A53E57D6-CDDE-4935-ACF7-621B063E5A97}"/>
              </a:ext>
            </a:extLst>
          </p:cNvPr>
          <p:cNvSpPr/>
          <p:nvPr/>
        </p:nvSpPr>
        <p:spPr>
          <a:xfrm>
            <a:off x="4468495" y="4062339"/>
            <a:ext cx="2176894" cy="124118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28" name="Grafik 27" descr="Puzzleteile mit einfarbiger Füllung">
            <a:extLst>
              <a:ext uri="{FF2B5EF4-FFF2-40B4-BE49-F238E27FC236}">
                <a16:creationId xmlns:a16="http://schemas.microsoft.com/office/drawing/2014/main" id="{49AB9078-6C43-4E24-8624-F6D584CE0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2542" y="530877"/>
            <a:ext cx="914400" cy="914400"/>
          </a:xfrm>
          <a:prstGeom prst="rect">
            <a:avLst/>
          </a:prstGeom>
        </p:spPr>
      </p:pic>
      <p:pic>
        <p:nvPicPr>
          <p:cNvPr id="5" name="Graphic 4" descr="Teacher with solid fill">
            <a:extLst>
              <a:ext uri="{FF2B5EF4-FFF2-40B4-BE49-F238E27FC236}">
                <a16:creationId xmlns:a16="http://schemas.microsoft.com/office/drawing/2014/main" id="{6E0A1133-C9BD-48E0-9444-1D6158B24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7656" y="1616591"/>
            <a:ext cx="805339" cy="8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3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795AF-2B45-4D83-B95B-0D2FD3C4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26" y="817191"/>
            <a:ext cx="9863997" cy="576000"/>
          </a:xfr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BACnet/SC Essentials</a:t>
            </a:r>
            <a:b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</a:br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Topology</a:t>
            </a:r>
            <a:endParaRPr lang="de-CH" sz="280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CA253660-9288-4EA2-86C8-F5746F1211FF}"/>
              </a:ext>
            </a:extLst>
          </p:cNvPr>
          <p:cNvSpPr txBox="1"/>
          <p:nvPr/>
        </p:nvSpPr>
        <p:spPr>
          <a:xfrm>
            <a:off x="7079127" y="2559176"/>
            <a:ext cx="4987094" cy="2819527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/SC deploys a “hub-and-spoke” principle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nodes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= communication end-points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hubs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= central points to route traffic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failover hubs 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= hot-standby redundancy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encrypted web sockets used hub ↔ nodes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/SC is a new BACnet datalink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connects by BACnet routing to /IP, /MSTP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“hubs” typically also host “routers”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5CC317A0-E286-4B4A-B643-5B404E7004A1}"/>
              </a:ext>
            </a:extLst>
          </p:cNvPr>
          <p:cNvSpPr/>
          <p:nvPr/>
        </p:nvSpPr>
        <p:spPr bwMode="auto">
          <a:xfrm>
            <a:off x="436337" y="1943702"/>
            <a:ext cx="4205472" cy="4206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endParaRPr lang="de-CH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845B7F1C-8788-4F82-B767-57677752E14D}"/>
              </a:ext>
            </a:extLst>
          </p:cNvPr>
          <p:cNvSpPr txBox="1"/>
          <p:nvPr/>
        </p:nvSpPr>
        <p:spPr>
          <a:xfrm rot="439639">
            <a:off x="1938346" y="2364485"/>
            <a:ext cx="1122452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WebSocket</a:t>
            </a:r>
          </a:p>
        </p:txBody>
      </p:sp>
      <p:sp>
        <p:nvSpPr>
          <p:cNvPr id="48" name="Oval 26">
            <a:extLst>
              <a:ext uri="{FF2B5EF4-FFF2-40B4-BE49-F238E27FC236}">
                <a16:creationId xmlns:a16="http://schemas.microsoft.com/office/drawing/2014/main" id="{0C6BD346-A396-4921-9E73-4C7E4515892A}"/>
              </a:ext>
            </a:extLst>
          </p:cNvPr>
          <p:cNvSpPr>
            <a:spLocks noChangeAspect="1"/>
          </p:cNvSpPr>
          <p:nvPr/>
        </p:nvSpPr>
        <p:spPr>
          <a:xfrm>
            <a:off x="3192606" y="2581802"/>
            <a:ext cx="828002" cy="828000"/>
          </a:xfrm>
          <a:prstGeom prst="ellipse">
            <a:avLst/>
          </a:prstGeom>
          <a:gradFill flip="none" rotWithShape="1">
            <a:gsLst>
              <a:gs pos="0">
                <a:srgbClr val="50BED7"/>
              </a:gs>
              <a:gs pos="67000">
                <a:srgbClr val="50BED7"/>
              </a:gs>
              <a:gs pos="100000">
                <a:srgbClr val="50BED7"/>
              </a:gs>
            </a:gsLst>
            <a:lin ang="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err="1">
                <a:solidFill>
                  <a:prstClr val="white"/>
                </a:solidFill>
                <a:latin typeface="Siemens Sans Black" pitchFamily="2" charset="0"/>
              </a:rPr>
              <a:t>PrimaryHub</a:t>
            </a:r>
            <a:endParaRPr lang="en-US" sz="1100" b="1" kern="0">
              <a:solidFill>
                <a:prstClr val="white"/>
              </a:solidFill>
              <a:latin typeface="Siemens Sans Black" pitchFamily="2" charset="0"/>
            </a:endParaRPr>
          </a:p>
        </p:txBody>
      </p:sp>
      <p:sp>
        <p:nvSpPr>
          <p:cNvPr id="65" name="Oval 26">
            <a:extLst>
              <a:ext uri="{FF2B5EF4-FFF2-40B4-BE49-F238E27FC236}">
                <a16:creationId xmlns:a16="http://schemas.microsoft.com/office/drawing/2014/main" id="{9CAF0C0A-446D-4373-99B6-5E290542EAD9}"/>
              </a:ext>
            </a:extLst>
          </p:cNvPr>
          <p:cNvSpPr>
            <a:spLocks noChangeAspect="1"/>
          </p:cNvSpPr>
          <p:nvPr/>
        </p:nvSpPr>
        <p:spPr>
          <a:xfrm>
            <a:off x="3196964" y="4920877"/>
            <a:ext cx="828002" cy="828000"/>
          </a:xfrm>
          <a:prstGeom prst="ellipse">
            <a:avLst/>
          </a:prstGeom>
          <a:gradFill>
            <a:gsLst>
              <a:gs pos="0">
                <a:srgbClr val="A6B5BF"/>
              </a:gs>
              <a:gs pos="63000">
                <a:srgbClr val="A6B5BF"/>
              </a:gs>
              <a:gs pos="100000">
                <a:srgbClr val="A6B5BF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Failover Hub</a:t>
            </a:r>
          </a:p>
        </p:txBody>
      </p:sp>
      <p:sp>
        <p:nvSpPr>
          <p:cNvPr id="66" name="Oval 26">
            <a:extLst>
              <a:ext uri="{FF2B5EF4-FFF2-40B4-BE49-F238E27FC236}">
                <a16:creationId xmlns:a16="http://schemas.microsoft.com/office/drawing/2014/main" id="{4A657F21-58CE-44F9-8A3F-5ADEB0C6F213}"/>
              </a:ext>
            </a:extLst>
          </p:cNvPr>
          <p:cNvSpPr>
            <a:spLocks noChangeAspect="1"/>
          </p:cNvSpPr>
          <p:nvPr/>
        </p:nvSpPr>
        <p:spPr>
          <a:xfrm>
            <a:off x="1211817" y="2306215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cxnSp>
        <p:nvCxnSpPr>
          <p:cNvPr id="82" name="Straight Arrow Connector 190">
            <a:extLst>
              <a:ext uri="{FF2B5EF4-FFF2-40B4-BE49-F238E27FC236}">
                <a16:creationId xmlns:a16="http://schemas.microsoft.com/office/drawing/2014/main" id="{68979DA0-F34F-4C6B-AE42-69DB61DD1D29}"/>
              </a:ext>
            </a:extLst>
          </p:cNvPr>
          <p:cNvCxnSpPr>
            <a:cxnSpLocks/>
          </p:cNvCxnSpPr>
          <p:nvPr/>
        </p:nvCxnSpPr>
        <p:spPr bwMode="auto">
          <a:xfrm>
            <a:off x="1968947" y="2651468"/>
            <a:ext cx="1141874" cy="163486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84" name="Straight Arrow Connector 191">
            <a:extLst>
              <a:ext uri="{FF2B5EF4-FFF2-40B4-BE49-F238E27FC236}">
                <a16:creationId xmlns:a16="http://schemas.microsoft.com/office/drawing/2014/main" id="{C486566F-CF09-475B-954F-1C82A1AE093E}"/>
              </a:ext>
            </a:extLst>
          </p:cNvPr>
          <p:cNvCxnSpPr>
            <a:cxnSpLocks/>
          </p:cNvCxnSpPr>
          <p:nvPr/>
        </p:nvCxnSpPr>
        <p:spPr bwMode="auto">
          <a:xfrm flipV="1">
            <a:off x="1962954" y="3277425"/>
            <a:ext cx="1195021" cy="775657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85" name="Straight Arrow Connector 192">
            <a:extLst>
              <a:ext uri="{FF2B5EF4-FFF2-40B4-BE49-F238E27FC236}">
                <a16:creationId xmlns:a16="http://schemas.microsoft.com/office/drawing/2014/main" id="{9DA4D9E1-B97C-42FD-8086-DED97D867F07}"/>
              </a:ext>
            </a:extLst>
          </p:cNvPr>
          <p:cNvCxnSpPr>
            <a:cxnSpLocks/>
          </p:cNvCxnSpPr>
          <p:nvPr/>
        </p:nvCxnSpPr>
        <p:spPr bwMode="auto">
          <a:xfrm flipV="1">
            <a:off x="1974338" y="3544288"/>
            <a:ext cx="1437818" cy="1546882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88" name="Straight Arrow Connector 38">
            <a:extLst>
              <a:ext uri="{FF2B5EF4-FFF2-40B4-BE49-F238E27FC236}">
                <a16:creationId xmlns:a16="http://schemas.microsoft.com/office/drawing/2014/main" id="{CD193D87-4F19-4E28-B752-9CD387C08F93}"/>
              </a:ext>
            </a:extLst>
          </p:cNvPr>
          <p:cNvCxnSpPr>
            <a:cxnSpLocks/>
          </p:cNvCxnSpPr>
          <p:nvPr/>
        </p:nvCxnSpPr>
        <p:spPr>
          <a:xfrm>
            <a:off x="1922956" y="2871981"/>
            <a:ext cx="1375689" cy="2048896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cxnSp>
        <p:nvCxnSpPr>
          <p:cNvPr id="89" name="Straight Arrow Connector 38">
            <a:extLst>
              <a:ext uri="{FF2B5EF4-FFF2-40B4-BE49-F238E27FC236}">
                <a16:creationId xmlns:a16="http://schemas.microsoft.com/office/drawing/2014/main" id="{E5A8B5C5-4F9A-4D55-A1DC-ED765444CF71}"/>
              </a:ext>
            </a:extLst>
          </p:cNvPr>
          <p:cNvCxnSpPr>
            <a:cxnSpLocks/>
          </p:cNvCxnSpPr>
          <p:nvPr/>
        </p:nvCxnSpPr>
        <p:spPr>
          <a:xfrm>
            <a:off x="1974339" y="4276582"/>
            <a:ext cx="1174609" cy="873938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cxnSp>
        <p:nvCxnSpPr>
          <p:cNvPr id="90" name="Straight Arrow Connector 38">
            <a:extLst>
              <a:ext uri="{FF2B5EF4-FFF2-40B4-BE49-F238E27FC236}">
                <a16:creationId xmlns:a16="http://schemas.microsoft.com/office/drawing/2014/main" id="{C2B86073-BB64-420F-89E8-AEB305C08B1D}"/>
              </a:ext>
            </a:extLst>
          </p:cNvPr>
          <p:cNvCxnSpPr>
            <a:cxnSpLocks/>
          </p:cNvCxnSpPr>
          <p:nvPr/>
        </p:nvCxnSpPr>
        <p:spPr>
          <a:xfrm flipV="1">
            <a:off x="2018132" y="5367284"/>
            <a:ext cx="1105530" cy="1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sp>
        <p:nvSpPr>
          <p:cNvPr id="95" name="Oval 26">
            <a:extLst>
              <a:ext uri="{FF2B5EF4-FFF2-40B4-BE49-F238E27FC236}">
                <a16:creationId xmlns:a16="http://schemas.microsoft.com/office/drawing/2014/main" id="{A4BBA38D-1072-4C18-B893-E67F308CC0B8}"/>
              </a:ext>
            </a:extLst>
          </p:cNvPr>
          <p:cNvSpPr>
            <a:spLocks noChangeAspect="1"/>
          </p:cNvSpPr>
          <p:nvPr/>
        </p:nvSpPr>
        <p:spPr>
          <a:xfrm>
            <a:off x="5052826" y="3784786"/>
            <a:ext cx="720002" cy="7200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/IP Device</a:t>
            </a:r>
          </a:p>
        </p:txBody>
      </p: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67CF83FC-80F4-4183-9BF2-4106859F3095}"/>
              </a:ext>
            </a:extLst>
          </p:cNvPr>
          <p:cNvCxnSpPr/>
          <p:nvPr/>
        </p:nvCxnSpPr>
        <p:spPr>
          <a:xfrm>
            <a:off x="5412827" y="2994528"/>
            <a:ext cx="0" cy="723900"/>
          </a:xfrm>
          <a:prstGeom prst="straightConnector1">
            <a:avLst/>
          </a:prstGeom>
          <a:noFill/>
          <a:ln w="76200" cap="flat" cmpd="dbl" algn="ctr">
            <a:solidFill>
              <a:schemeClr val="tx1"/>
            </a:solidFill>
            <a:prstDash val="solid"/>
            <a:tailEnd type="triangle" w="sm" len="sm"/>
          </a:ln>
          <a:effectLst/>
        </p:spPr>
      </p:cxn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55E0E487-FB84-474A-B251-160DC9F14E80}"/>
              </a:ext>
            </a:extLst>
          </p:cNvPr>
          <p:cNvCxnSpPr>
            <a:cxnSpLocks/>
          </p:cNvCxnSpPr>
          <p:nvPr/>
        </p:nvCxnSpPr>
        <p:spPr>
          <a:xfrm flipH="1" flipV="1">
            <a:off x="5090112" y="3020836"/>
            <a:ext cx="359652" cy="4262"/>
          </a:xfrm>
          <a:prstGeom prst="straightConnector1">
            <a:avLst/>
          </a:prstGeom>
          <a:noFill/>
          <a:ln w="76200" cap="flat" cmpd="dbl" algn="ctr">
            <a:solidFill>
              <a:schemeClr val="tx1"/>
            </a:solidFill>
            <a:prstDash val="solid"/>
            <a:headEnd type="none" w="sm" len="med"/>
            <a:tailEnd type="triangle" w="sm" len="sm"/>
          </a:ln>
          <a:effectLst/>
        </p:spPr>
      </p:cxnSp>
      <p:sp>
        <p:nvSpPr>
          <p:cNvPr id="110" name="Rectangle 82">
            <a:extLst>
              <a:ext uri="{FF2B5EF4-FFF2-40B4-BE49-F238E27FC236}">
                <a16:creationId xmlns:a16="http://schemas.microsoft.com/office/drawing/2014/main" id="{ED720988-EF13-4CF1-A978-15022B75A60D}"/>
              </a:ext>
            </a:extLst>
          </p:cNvPr>
          <p:cNvSpPr/>
          <p:nvPr/>
        </p:nvSpPr>
        <p:spPr bwMode="auto">
          <a:xfrm>
            <a:off x="4694850" y="1943702"/>
            <a:ext cx="1738047" cy="4206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endParaRPr lang="de-CH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43A54CA-BE48-4C61-802B-0290E68AD89B}"/>
              </a:ext>
            </a:extLst>
          </p:cNvPr>
          <p:cNvSpPr txBox="1"/>
          <p:nvPr/>
        </p:nvSpPr>
        <p:spPr>
          <a:xfrm>
            <a:off x="3473553" y="1992989"/>
            <a:ext cx="1122452" cy="313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BACnet/SC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FAF68F39-4F66-48B7-93F4-B83A7872CFFB}"/>
              </a:ext>
            </a:extLst>
          </p:cNvPr>
          <p:cNvSpPr txBox="1"/>
          <p:nvPr/>
        </p:nvSpPr>
        <p:spPr>
          <a:xfrm>
            <a:off x="4748176" y="1992989"/>
            <a:ext cx="1122452" cy="313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BACnet/IP</a:t>
            </a:r>
          </a:p>
        </p:txBody>
      </p:sp>
      <p:sp>
        <p:nvSpPr>
          <p:cNvPr id="121" name="TextBox 36">
            <a:extLst>
              <a:ext uri="{FF2B5EF4-FFF2-40B4-BE49-F238E27FC236}">
                <a16:creationId xmlns:a16="http://schemas.microsoft.com/office/drawing/2014/main" id="{C34F8C52-11D3-49E6-9A9F-BD1C8425C9CA}"/>
              </a:ext>
            </a:extLst>
          </p:cNvPr>
          <p:cNvSpPr txBox="1"/>
          <p:nvPr/>
        </p:nvSpPr>
        <p:spPr>
          <a:xfrm>
            <a:off x="5042937" y="2689684"/>
            <a:ext cx="1122452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UDP</a:t>
            </a:r>
          </a:p>
        </p:txBody>
      </p:sp>
      <p:sp>
        <p:nvSpPr>
          <p:cNvPr id="51" name="Oval 26">
            <a:extLst>
              <a:ext uri="{FF2B5EF4-FFF2-40B4-BE49-F238E27FC236}">
                <a16:creationId xmlns:a16="http://schemas.microsoft.com/office/drawing/2014/main" id="{DB4647E6-511B-4349-BB0A-A590CE103D68}"/>
              </a:ext>
            </a:extLst>
          </p:cNvPr>
          <p:cNvSpPr>
            <a:spLocks noChangeAspect="1"/>
          </p:cNvSpPr>
          <p:nvPr/>
        </p:nvSpPr>
        <p:spPr>
          <a:xfrm>
            <a:off x="1211817" y="3813397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54" name="Oval 26">
            <a:extLst>
              <a:ext uri="{FF2B5EF4-FFF2-40B4-BE49-F238E27FC236}">
                <a16:creationId xmlns:a16="http://schemas.microsoft.com/office/drawing/2014/main" id="{4548A054-2EE5-49DB-9E58-0C7AA0170CAB}"/>
              </a:ext>
            </a:extLst>
          </p:cNvPr>
          <p:cNvSpPr>
            <a:spLocks noChangeAspect="1"/>
          </p:cNvSpPr>
          <p:nvPr/>
        </p:nvSpPr>
        <p:spPr>
          <a:xfrm>
            <a:off x="1211817" y="4956227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91" name="Oval 26">
            <a:extLst>
              <a:ext uri="{FF2B5EF4-FFF2-40B4-BE49-F238E27FC236}">
                <a16:creationId xmlns:a16="http://schemas.microsoft.com/office/drawing/2014/main" id="{528B7939-24C5-439E-8019-CBB5601F58BB}"/>
              </a:ext>
            </a:extLst>
          </p:cNvPr>
          <p:cNvSpPr>
            <a:spLocks noChangeAspect="1"/>
          </p:cNvSpPr>
          <p:nvPr/>
        </p:nvSpPr>
        <p:spPr>
          <a:xfrm>
            <a:off x="4231273" y="2592170"/>
            <a:ext cx="828000" cy="828000"/>
          </a:xfrm>
          <a:prstGeom prst="ellipse">
            <a:avLst/>
          </a:prstGeom>
          <a:gradFill flip="none" rotWithShape="1">
            <a:gsLst>
              <a:gs pos="33000">
                <a:srgbClr val="FFB900"/>
              </a:gs>
              <a:gs pos="0">
                <a:srgbClr val="EFAE03"/>
              </a:gs>
              <a:gs pos="100000">
                <a:srgbClr val="FFB900"/>
              </a:gs>
            </a:gsLst>
            <a:lin ang="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/SC ↔ /IP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Router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49F06A28-C638-4040-B0F9-5ABF5A9B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810" y="467046"/>
            <a:ext cx="774577" cy="772461"/>
          </a:xfrm>
          <a:prstGeom prst="rect">
            <a:avLst/>
          </a:prstGeom>
        </p:spPr>
      </p:pic>
      <p:sp>
        <p:nvSpPr>
          <p:cNvPr id="58" name="TextBox 36">
            <a:extLst>
              <a:ext uri="{FF2B5EF4-FFF2-40B4-BE49-F238E27FC236}">
                <a16:creationId xmlns:a16="http://schemas.microsoft.com/office/drawing/2014/main" id="{AEAE0205-D6EE-456D-9E19-44458461EA40}"/>
              </a:ext>
            </a:extLst>
          </p:cNvPr>
          <p:cNvSpPr txBox="1"/>
          <p:nvPr/>
        </p:nvSpPr>
        <p:spPr>
          <a:xfrm rot="439639">
            <a:off x="2079631" y="2712057"/>
            <a:ext cx="662875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TCP</a:t>
            </a:r>
          </a:p>
        </p:txBody>
      </p:sp>
      <p:sp>
        <p:nvSpPr>
          <p:cNvPr id="68" name="Oval 26">
            <a:extLst>
              <a:ext uri="{FF2B5EF4-FFF2-40B4-BE49-F238E27FC236}">
                <a16:creationId xmlns:a16="http://schemas.microsoft.com/office/drawing/2014/main" id="{460EC155-4F29-4570-B711-EB595DCF85F5}"/>
              </a:ext>
            </a:extLst>
          </p:cNvPr>
          <p:cNvSpPr>
            <a:spLocks noChangeAspect="1"/>
          </p:cNvSpPr>
          <p:nvPr/>
        </p:nvSpPr>
        <p:spPr>
          <a:xfrm>
            <a:off x="3338642" y="3868421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cxnSp>
        <p:nvCxnSpPr>
          <p:cNvPr id="69" name="Straight Arrow Connector 190">
            <a:extLst>
              <a:ext uri="{FF2B5EF4-FFF2-40B4-BE49-F238E27FC236}">
                <a16:creationId xmlns:a16="http://schemas.microsoft.com/office/drawing/2014/main" id="{1A05C9FD-9227-4C45-845D-A3A51AC14801}"/>
              </a:ext>
            </a:extLst>
          </p:cNvPr>
          <p:cNvCxnSpPr>
            <a:cxnSpLocks/>
            <a:stCxn id="68" idx="0"/>
          </p:cNvCxnSpPr>
          <p:nvPr/>
        </p:nvCxnSpPr>
        <p:spPr bwMode="auto">
          <a:xfrm flipH="1" flipV="1">
            <a:off x="3698455" y="3448531"/>
            <a:ext cx="188" cy="419890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70" name="Straight Arrow Connector 190">
            <a:extLst>
              <a:ext uri="{FF2B5EF4-FFF2-40B4-BE49-F238E27FC236}">
                <a16:creationId xmlns:a16="http://schemas.microsoft.com/office/drawing/2014/main" id="{E22D0899-0B40-4446-927F-19A316510F3B}"/>
              </a:ext>
            </a:extLst>
          </p:cNvPr>
          <p:cNvCxnSpPr>
            <a:cxnSpLocks/>
            <a:stCxn id="68" idx="4"/>
          </p:cNvCxnSpPr>
          <p:nvPr/>
        </p:nvCxnSpPr>
        <p:spPr bwMode="auto">
          <a:xfrm>
            <a:off x="3698643" y="4588422"/>
            <a:ext cx="0" cy="324133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pic>
        <p:nvPicPr>
          <p:cNvPr id="5" name="Graphic 4" descr="Lock with solid fill">
            <a:extLst>
              <a:ext uri="{FF2B5EF4-FFF2-40B4-BE49-F238E27FC236}">
                <a16:creationId xmlns:a16="http://schemas.microsoft.com/office/drawing/2014/main" id="{817FFA58-6182-4CEC-AF3C-38BD0D986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34811">
            <a:off x="2642957" y="2855732"/>
            <a:ext cx="393970" cy="393970"/>
          </a:xfrm>
          <a:prstGeom prst="rect">
            <a:avLst/>
          </a:prstGeom>
        </p:spPr>
      </p:pic>
      <p:sp>
        <p:nvSpPr>
          <p:cNvPr id="37" name="Rectangle 6">
            <a:extLst>
              <a:ext uri="{FF2B5EF4-FFF2-40B4-BE49-F238E27FC236}">
                <a16:creationId xmlns:a16="http://schemas.microsoft.com/office/drawing/2014/main" id="{41249CBA-D1EF-40DE-9B30-89558549AA84}"/>
              </a:ext>
            </a:extLst>
          </p:cNvPr>
          <p:cNvSpPr/>
          <p:nvPr/>
        </p:nvSpPr>
        <p:spPr bwMode="auto">
          <a:xfrm>
            <a:off x="7123997" y="1711711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Take-Aways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8" name="Graphic 37" descr="Teacher with solid fill">
            <a:extLst>
              <a:ext uri="{FF2B5EF4-FFF2-40B4-BE49-F238E27FC236}">
                <a16:creationId xmlns:a16="http://schemas.microsoft.com/office/drawing/2014/main" id="{F3B69F8E-C2A2-4C93-A233-50F02D509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7656" y="1616591"/>
            <a:ext cx="805339" cy="8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3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4A838BF4-98E8-440D-AE6E-EE91222EB430}"/>
              </a:ext>
            </a:extLst>
          </p:cNvPr>
          <p:cNvSpPr/>
          <p:nvPr/>
        </p:nvSpPr>
        <p:spPr>
          <a:xfrm>
            <a:off x="3174711" y="2484388"/>
            <a:ext cx="1914262" cy="1048400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795AF-2B45-4D83-B95B-0D2FD3C4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26" y="817191"/>
            <a:ext cx="9863997" cy="576000"/>
          </a:xfr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BACnet/SC Essentials</a:t>
            </a:r>
            <a:b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</a:br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Topology</a:t>
            </a:r>
            <a:endParaRPr lang="de-CH" sz="280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5CC317A0-E286-4B4A-B643-5B404E7004A1}"/>
              </a:ext>
            </a:extLst>
          </p:cNvPr>
          <p:cNvSpPr/>
          <p:nvPr/>
        </p:nvSpPr>
        <p:spPr bwMode="auto">
          <a:xfrm>
            <a:off x="436337" y="1943702"/>
            <a:ext cx="4205472" cy="4206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endParaRPr lang="de-CH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845B7F1C-8788-4F82-B767-57677752E14D}"/>
              </a:ext>
            </a:extLst>
          </p:cNvPr>
          <p:cNvSpPr txBox="1"/>
          <p:nvPr/>
        </p:nvSpPr>
        <p:spPr>
          <a:xfrm rot="439639">
            <a:off x="1938346" y="2364485"/>
            <a:ext cx="1122452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WebSocket</a:t>
            </a:r>
          </a:p>
        </p:txBody>
      </p:sp>
      <p:sp>
        <p:nvSpPr>
          <p:cNvPr id="48" name="Oval 26">
            <a:extLst>
              <a:ext uri="{FF2B5EF4-FFF2-40B4-BE49-F238E27FC236}">
                <a16:creationId xmlns:a16="http://schemas.microsoft.com/office/drawing/2014/main" id="{0C6BD346-A396-4921-9E73-4C7E4515892A}"/>
              </a:ext>
            </a:extLst>
          </p:cNvPr>
          <p:cNvSpPr>
            <a:spLocks noChangeAspect="1"/>
          </p:cNvSpPr>
          <p:nvPr/>
        </p:nvSpPr>
        <p:spPr>
          <a:xfrm>
            <a:off x="3192606" y="2581802"/>
            <a:ext cx="828002" cy="828000"/>
          </a:xfrm>
          <a:prstGeom prst="ellipse">
            <a:avLst/>
          </a:prstGeom>
          <a:gradFill flip="none" rotWithShape="1">
            <a:gsLst>
              <a:gs pos="0">
                <a:srgbClr val="50BED7"/>
              </a:gs>
              <a:gs pos="67000">
                <a:srgbClr val="50BED7"/>
              </a:gs>
              <a:gs pos="100000">
                <a:srgbClr val="50BED7"/>
              </a:gs>
            </a:gsLst>
            <a:lin ang="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err="1">
                <a:solidFill>
                  <a:prstClr val="white"/>
                </a:solidFill>
                <a:latin typeface="Siemens Sans Black" pitchFamily="2" charset="0"/>
              </a:rPr>
              <a:t>PrimaryHub</a:t>
            </a:r>
            <a:endParaRPr lang="en-US" sz="1100" b="1" kern="0">
              <a:solidFill>
                <a:prstClr val="white"/>
              </a:solidFill>
              <a:latin typeface="Siemens Sans Black" pitchFamily="2" charset="0"/>
            </a:endParaRPr>
          </a:p>
        </p:txBody>
      </p:sp>
      <p:sp>
        <p:nvSpPr>
          <p:cNvPr id="65" name="Oval 26">
            <a:extLst>
              <a:ext uri="{FF2B5EF4-FFF2-40B4-BE49-F238E27FC236}">
                <a16:creationId xmlns:a16="http://schemas.microsoft.com/office/drawing/2014/main" id="{9CAF0C0A-446D-4373-99B6-5E290542EAD9}"/>
              </a:ext>
            </a:extLst>
          </p:cNvPr>
          <p:cNvSpPr>
            <a:spLocks noChangeAspect="1"/>
          </p:cNvSpPr>
          <p:nvPr/>
        </p:nvSpPr>
        <p:spPr>
          <a:xfrm>
            <a:off x="3196964" y="4920877"/>
            <a:ext cx="828002" cy="828000"/>
          </a:xfrm>
          <a:prstGeom prst="ellipse">
            <a:avLst/>
          </a:prstGeom>
          <a:gradFill>
            <a:gsLst>
              <a:gs pos="0">
                <a:srgbClr val="A6B5BF"/>
              </a:gs>
              <a:gs pos="63000">
                <a:srgbClr val="A6B5BF"/>
              </a:gs>
              <a:gs pos="100000">
                <a:srgbClr val="A6B5BF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Failover Hub</a:t>
            </a:r>
          </a:p>
        </p:txBody>
      </p:sp>
      <p:sp>
        <p:nvSpPr>
          <p:cNvPr id="66" name="Oval 26">
            <a:extLst>
              <a:ext uri="{FF2B5EF4-FFF2-40B4-BE49-F238E27FC236}">
                <a16:creationId xmlns:a16="http://schemas.microsoft.com/office/drawing/2014/main" id="{4A657F21-58CE-44F9-8A3F-5ADEB0C6F213}"/>
              </a:ext>
            </a:extLst>
          </p:cNvPr>
          <p:cNvSpPr>
            <a:spLocks noChangeAspect="1"/>
          </p:cNvSpPr>
          <p:nvPr/>
        </p:nvSpPr>
        <p:spPr>
          <a:xfrm>
            <a:off x="1211817" y="2306215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cxnSp>
        <p:nvCxnSpPr>
          <p:cNvPr id="82" name="Straight Arrow Connector 190">
            <a:extLst>
              <a:ext uri="{FF2B5EF4-FFF2-40B4-BE49-F238E27FC236}">
                <a16:creationId xmlns:a16="http://schemas.microsoft.com/office/drawing/2014/main" id="{68979DA0-F34F-4C6B-AE42-69DB61DD1D29}"/>
              </a:ext>
            </a:extLst>
          </p:cNvPr>
          <p:cNvCxnSpPr>
            <a:cxnSpLocks/>
          </p:cNvCxnSpPr>
          <p:nvPr/>
        </p:nvCxnSpPr>
        <p:spPr bwMode="auto">
          <a:xfrm>
            <a:off x="1968947" y="2651468"/>
            <a:ext cx="1141874" cy="163486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84" name="Straight Arrow Connector 191">
            <a:extLst>
              <a:ext uri="{FF2B5EF4-FFF2-40B4-BE49-F238E27FC236}">
                <a16:creationId xmlns:a16="http://schemas.microsoft.com/office/drawing/2014/main" id="{C486566F-CF09-475B-954F-1C82A1AE093E}"/>
              </a:ext>
            </a:extLst>
          </p:cNvPr>
          <p:cNvCxnSpPr>
            <a:cxnSpLocks/>
          </p:cNvCxnSpPr>
          <p:nvPr/>
        </p:nvCxnSpPr>
        <p:spPr bwMode="auto">
          <a:xfrm flipV="1">
            <a:off x="1962954" y="3277425"/>
            <a:ext cx="1195021" cy="775657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85" name="Straight Arrow Connector 192">
            <a:extLst>
              <a:ext uri="{FF2B5EF4-FFF2-40B4-BE49-F238E27FC236}">
                <a16:creationId xmlns:a16="http://schemas.microsoft.com/office/drawing/2014/main" id="{9DA4D9E1-B97C-42FD-8086-DED97D867F07}"/>
              </a:ext>
            </a:extLst>
          </p:cNvPr>
          <p:cNvCxnSpPr>
            <a:cxnSpLocks/>
          </p:cNvCxnSpPr>
          <p:nvPr/>
        </p:nvCxnSpPr>
        <p:spPr bwMode="auto">
          <a:xfrm flipV="1">
            <a:off x="1974338" y="3544288"/>
            <a:ext cx="1437818" cy="1546882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88" name="Straight Arrow Connector 38">
            <a:extLst>
              <a:ext uri="{FF2B5EF4-FFF2-40B4-BE49-F238E27FC236}">
                <a16:creationId xmlns:a16="http://schemas.microsoft.com/office/drawing/2014/main" id="{CD193D87-4F19-4E28-B752-9CD387C08F93}"/>
              </a:ext>
            </a:extLst>
          </p:cNvPr>
          <p:cNvCxnSpPr>
            <a:cxnSpLocks/>
          </p:cNvCxnSpPr>
          <p:nvPr/>
        </p:nvCxnSpPr>
        <p:spPr>
          <a:xfrm>
            <a:off x="1922956" y="2871981"/>
            <a:ext cx="1375689" cy="2048896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cxnSp>
        <p:nvCxnSpPr>
          <p:cNvPr id="89" name="Straight Arrow Connector 38">
            <a:extLst>
              <a:ext uri="{FF2B5EF4-FFF2-40B4-BE49-F238E27FC236}">
                <a16:creationId xmlns:a16="http://schemas.microsoft.com/office/drawing/2014/main" id="{E5A8B5C5-4F9A-4D55-A1DC-ED765444CF71}"/>
              </a:ext>
            </a:extLst>
          </p:cNvPr>
          <p:cNvCxnSpPr>
            <a:cxnSpLocks/>
          </p:cNvCxnSpPr>
          <p:nvPr/>
        </p:nvCxnSpPr>
        <p:spPr>
          <a:xfrm>
            <a:off x="1974339" y="4276582"/>
            <a:ext cx="1174609" cy="873938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cxnSp>
        <p:nvCxnSpPr>
          <p:cNvPr id="90" name="Straight Arrow Connector 38">
            <a:extLst>
              <a:ext uri="{FF2B5EF4-FFF2-40B4-BE49-F238E27FC236}">
                <a16:creationId xmlns:a16="http://schemas.microsoft.com/office/drawing/2014/main" id="{C2B86073-BB64-420F-89E8-AEB305C08B1D}"/>
              </a:ext>
            </a:extLst>
          </p:cNvPr>
          <p:cNvCxnSpPr>
            <a:cxnSpLocks/>
          </p:cNvCxnSpPr>
          <p:nvPr/>
        </p:nvCxnSpPr>
        <p:spPr>
          <a:xfrm flipV="1">
            <a:off x="2018132" y="5367284"/>
            <a:ext cx="1105530" cy="1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sp>
        <p:nvSpPr>
          <p:cNvPr id="95" name="Oval 26">
            <a:extLst>
              <a:ext uri="{FF2B5EF4-FFF2-40B4-BE49-F238E27FC236}">
                <a16:creationId xmlns:a16="http://schemas.microsoft.com/office/drawing/2014/main" id="{A4BBA38D-1072-4C18-B893-E67F308CC0B8}"/>
              </a:ext>
            </a:extLst>
          </p:cNvPr>
          <p:cNvSpPr>
            <a:spLocks noChangeAspect="1"/>
          </p:cNvSpPr>
          <p:nvPr/>
        </p:nvSpPr>
        <p:spPr>
          <a:xfrm>
            <a:off x="5052826" y="3784786"/>
            <a:ext cx="720002" cy="7200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/IP Device</a:t>
            </a:r>
          </a:p>
        </p:txBody>
      </p: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67CF83FC-80F4-4183-9BF2-4106859F3095}"/>
              </a:ext>
            </a:extLst>
          </p:cNvPr>
          <p:cNvCxnSpPr/>
          <p:nvPr/>
        </p:nvCxnSpPr>
        <p:spPr>
          <a:xfrm>
            <a:off x="5412827" y="2994528"/>
            <a:ext cx="0" cy="723900"/>
          </a:xfrm>
          <a:prstGeom prst="straightConnector1">
            <a:avLst/>
          </a:prstGeom>
          <a:noFill/>
          <a:ln w="76200" cap="flat" cmpd="dbl" algn="ctr">
            <a:solidFill>
              <a:schemeClr val="tx1"/>
            </a:solidFill>
            <a:prstDash val="solid"/>
            <a:tailEnd type="triangle" w="sm" len="sm"/>
          </a:ln>
          <a:effectLst/>
        </p:spPr>
      </p:cxn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55E0E487-FB84-474A-B251-160DC9F14E80}"/>
              </a:ext>
            </a:extLst>
          </p:cNvPr>
          <p:cNvCxnSpPr>
            <a:cxnSpLocks/>
          </p:cNvCxnSpPr>
          <p:nvPr/>
        </p:nvCxnSpPr>
        <p:spPr>
          <a:xfrm flipH="1" flipV="1">
            <a:off x="5090112" y="3020836"/>
            <a:ext cx="359652" cy="4262"/>
          </a:xfrm>
          <a:prstGeom prst="straightConnector1">
            <a:avLst/>
          </a:prstGeom>
          <a:noFill/>
          <a:ln w="76200" cap="flat" cmpd="dbl" algn="ctr">
            <a:solidFill>
              <a:schemeClr val="tx1"/>
            </a:solidFill>
            <a:prstDash val="solid"/>
            <a:headEnd type="none" w="sm" len="med"/>
            <a:tailEnd type="triangle" w="sm" len="sm"/>
          </a:ln>
          <a:effectLst/>
        </p:spPr>
      </p:cxnSp>
      <p:sp>
        <p:nvSpPr>
          <p:cNvPr id="110" name="Rectangle 82">
            <a:extLst>
              <a:ext uri="{FF2B5EF4-FFF2-40B4-BE49-F238E27FC236}">
                <a16:creationId xmlns:a16="http://schemas.microsoft.com/office/drawing/2014/main" id="{ED720988-EF13-4CF1-A978-15022B75A60D}"/>
              </a:ext>
            </a:extLst>
          </p:cNvPr>
          <p:cNvSpPr/>
          <p:nvPr/>
        </p:nvSpPr>
        <p:spPr bwMode="auto">
          <a:xfrm>
            <a:off x="4694850" y="1943702"/>
            <a:ext cx="1738047" cy="4206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endParaRPr lang="de-CH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43A54CA-BE48-4C61-802B-0290E68AD89B}"/>
              </a:ext>
            </a:extLst>
          </p:cNvPr>
          <p:cNvSpPr txBox="1"/>
          <p:nvPr/>
        </p:nvSpPr>
        <p:spPr>
          <a:xfrm>
            <a:off x="3473553" y="1992989"/>
            <a:ext cx="1122452" cy="313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BACnet/SC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FAF68F39-4F66-48B7-93F4-B83A7872CFFB}"/>
              </a:ext>
            </a:extLst>
          </p:cNvPr>
          <p:cNvSpPr txBox="1"/>
          <p:nvPr/>
        </p:nvSpPr>
        <p:spPr>
          <a:xfrm>
            <a:off x="4748176" y="1992989"/>
            <a:ext cx="1122452" cy="313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BACnet/IP</a:t>
            </a:r>
          </a:p>
        </p:txBody>
      </p:sp>
      <p:sp>
        <p:nvSpPr>
          <p:cNvPr id="121" name="TextBox 36">
            <a:extLst>
              <a:ext uri="{FF2B5EF4-FFF2-40B4-BE49-F238E27FC236}">
                <a16:creationId xmlns:a16="http://schemas.microsoft.com/office/drawing/2014/main" id="{C34F8C52-11D3-49E6-9A9F-BD1C8425C9CA}"/>
              </a:ext>
            </a:extLst>
          </p:cNvPr>
          <p:cNvSpPr txBox="1"/>
          <p:nvPr/>
        </p:nvSpPr>
        <p:spPr>
          <a:xfrm>
            <a:off x="5042937" y="2689684"/>
            <a:ext cx="1122452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UDP</a:t>
            </a:r>
          </a:p>
        </p:txBody>
      </p:sp>
      <p:sp>
        <p:nvSpPr>
          <p:cNvPr id="51" name="Oval 26">
            <a:extLst>
              <a:ext uri="{FF2B5EF4-FFF2-40B4-BE49-F238E27FC236}">
                <a16:creationId xmlns:a16="http://schemas.microsoft.com/office/drawing/2014/main" id="{DB4647E6-511B-4349-BB0A-A590CE103D68}"/>
              </a:ext>
            </a:extLst>
          </p:cNvPr>
          <p:cNvSpPr>
            <a:spLocks noChangeAspect="1"/>
          </p:cNvSpPr>
          <p:nvPr/>
        </p:nvSpPr>
        <p:spPr>
          <a:xfrm>
            <a:off x="1211817" y="3813397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54" name="Oval 26">
            <a:extLst>
              <a:ext uri="{FF2B5EF4-FFF2-40B4-BE49-F238E27FC236}">
                <a16:creationId xmlns:a16="http://schemas.microsoft.com/office/drawing/2014/main" id="{4548A054-2EE5-49DB-9E58-0C7AA0170CAB}"/>
              </a:ext>
            </a:extLst>
          </p:cNvPr>
          <p:cNvSpPr>
            <a:spLocks noChangeAspect="1"/>
          </p:cNvSpPr>
          <p:nvPr/>
        </p:nvSpPr>
        <p:spPr>
          <a:xfrm>
            <a:off x="1211817" y="4956227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91" name="Oval 26">
            <a:extLst>
              <a:ext uri="{FF2B5EF4-FFF2-40B4-BE49-F238E27FC236}">
                <a16:creationId xmlns:a16="http://schemas.microsoft.com/office/drawing/2014/main" id="{528B7939-24C5-439E-8019-CBB5601F58BB}"/>
              </a:ext>
            </a:extLst>
          </p:cNvPr>
          <p:cNvSpPr>
            <a:spLocks noChangeAspect="1"/>
          </p:cNvSpPr>
          <p:nvPr/>
        </p:nvSpPr>
        <p:spPr>
          <a:xfrm>
            <a:off x="4231273" y="2592170"/>
            <a:ext cx="828000" cy="828000"/>
          </a:xfrm>
          <a:prstGeom prst="ellipse">
            <a:avLst/>
          </a:prstGeom>
          <a:gradFill flip="none" rotWithShape="1">
            <a:gsLst>
              <a:gs pos="33000">
                <a:srgbClr val="FFB900"/>
              </a:gs>
              <a:gs pos="0">
                <a:srgbClr val="EFAE03"/>
              </a:gs>
              <a:gs pos="100000">
                <a:srgbClr val="FFB900"/>
              </a:gs>
            </a:gsLst>
            <a:lin ang="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/SC ↔ /IP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Router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49F06A28-C638-4040-B0F9-5ABF5A9B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810" y="467046"/>
            <a:ext cx="774577" cy="772461"/>
          </a:xfrm>
          <a:prstGeom prst="rect">
            <a:avLst/>
          </a:prstGeom>
        </p:spPr>
      </p:pic>
      <p:sp>
        <p:nvSpPr>
          <p:cNvPr id="58" name="TextBox 36">
            <a:extLst>
              <a:ext uri="{FF2B5EF4-FFF2-40B4-BE49-F238E27FC236}">
                <a16:creationId xmlns:a16="http://schemas.microsoft.com/office/drawing/2014/main" id="{AEAE0205-D6EE-456D-9E19-44458461EA40}"/>
              </a:ext>
            </a:extLst>
          </p:cNvPr>
          <p:cNvSpPr txBox="1"/>
          <p:nvPr/>
        </p:nvSpPr>
        <p:spPr>
          <a:xfrm rot="439639">
            <a:off x="2079631" y="2712057"/>
            <a:ext cx="662875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TCP</a:t>
            </a:r>
          </a:p>
        </p:txBody>
      </p:sp>
      <p:sp>
        <p:nvSpPr>
          <p:cNvPr id="68" name="Oval 26">
            <a:extLst>
              <a:ext uri="{FF2B5EF4-FFF2-40B4-BE49-F238E27FC236}">
                <a16:creationId xmlns:a16="http://schemas.microsoft.com/office/drawing/2014/main" id="{460EC155-4F29-4570-B711-EB595DCF85F5}"/>
              </a:ext>
            </a:extLst>
          </p:cNvPr>
          <p:cNvSpPr>
            <a:spLocks noChangeAspect="1"/>
          </p:cNvSpPr>
          <p:nvPr/>
        </p:nvSpPr>
        <p:spPr>
          <a:xfrm>
            <a:off x="3338642" y="3868421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cxnSp>
        <p:nvCxnSpPr>
          <p:cNvPr id="69" name="Straight Arrow Connector 190">
            <a:extLst>
              <a:ext uri="{FF2B5EF4-FFF2-40B4-BE49-F238E27FC236}">
                <a16:creationId xmlns:a16="http://schemas.microsoft.com/office/drawing/2014/main" id="{1A05C9FD-9227-4C45-845D-A3A51AC14801}"/>
              </a:ext>
            </a:extLst>
          </p:cNvPr>
          <p:cNvCxnSpPr>
            <a:cxnSpLocks/>
            <a:stCxn id="68" idx="0"/>
          </p:cNvCxnSpPr>
          <p:nvPr/>
        </p:nvCxnSpPr>
        <p:spPr bwMode="auto">
          <a:xfrm flipH="1" flipV="1">
            <a:off x="3698455" y="3448531"/>
            <a:ext cx="188" cy="419890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70" name="Straight Arrow Connector 190">
            <a:extLst>
              <a:ext uri="{FF2B5EF4-FFF2-40B4-BE49-F238E27FC236}">
                <a16:creationId xmlns:a16="http://schemas.microsoft.com/office/drawing/2014/main" id="{E22D0899-0B40-4446-927F-19A316510F3B}"/>
              </a:ext>
            </a:extLst>
          </p:cNvPr>
          <p:cNvCxnSpPr>
            <a:cxnSpLocks/>
            <a:stCxn id="68" idx="4"/>
          </p:cNvCxnSpPr>
          <p:nvPr/>
        </p:nvCxnSpPr>
        <p:spPr bwMode="auto">
          <a:xfrm>
            <a:off x="3698643" y="4588422"/>
            <a:ext cx="0" cy="324133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pic>
        <p:nvPicPr>
          <p:cNvPr id="5" name="Graphic 4" descr="Lock with solid fill">
            <a:extLst>
              <a:ext uri="{FF2B5EF4-FFF2-40B4-BE49-F238E27FC236}">
                <a16:creationId xmlns:a16="http://schemas.microsoft.com/office/drawing/2014/main" id="{817FFA58-6182-4CEC-AF3C-38BD0D986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34811">
            <a:off x="2642957" y="2855732"/>
            <a:ext cx="393970" cy="393970"/>
          </a:xfrm>
          <a:prstGeom prst="rect">
            <a:avLst/>
          </a:prstGeom>
        </p:spPr>
      </p:pic>
      <p:sp>
        <p:nvSpPr>
          <p:cNvPr id="37" name="Rectangle 6">
            <a:extLst>
              <a:ext uri="{FF2B5EF4-FFF2-40B4-BE49-F238E27FC236}">
                <a16:creationId xmlns:a16="http://schemas.microsoft.com/office/drawing/2014/main" id="{41249CBA-D1EF-40DE-9B30-89558549AA84}"/>
              </a:ext>
            </a:extLst>
          </p:cNvPr>
          <p:cNvSpPr/>
          <p:nvPr/>
        </p:nvSpPr>
        <p:spPr bwMode="auto">
          <a:xfrm>
            <a:off x="7123997" y="1711711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Take-Aways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8" name="Graphic 37" descr="Teacher with solid fill">
            <a:extLst>
              <a:ext uri="{FF2B5EF4-FFF2-40B4-BE49-F238E27FC236}">
                <a16:creationId xmlns:a16="http://schemas.microsoft.com/office/drawing/2014/main" id="{F3B69F8E-C2A2-4C93-A233-50F02D509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7656" y="1616591"/>
            <a:ext cx="805339" cy="805339"/>
          </a:xfrm>
          <a:prstGeom prst="rect">
            <a:avLst/>
          </a:prstGeom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C53A491F-8FB8-47EF-8462-464A05C89CD9}"/>
              </a:ext>
            </a:extLst>
          </p:cNvPr>
          <p:cNvSpPr txBox="1"/>
          <p:nvPr/>
        </p:nvSpPr>
        <p:spPr>
          <a:xfrm>
            <a:off x="7079127" y="2559175"/>
            <a:ext cx="4987094" cy="2979058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“hubs”, “nodes”, “routers” are all </a:t>
            </a:r>
            <a:r>
              <a:rPr lang="en-US" sz="1700" b="1" i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logical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roles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Must not correlate to </a:t>
            </a:r>
            <a:r>
              <a:rPr lang="en-US" sz="1700" i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physical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devices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For price-efficiency, a “hub” will typically also be a “router” (like our PXC5/7, too)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“hub-and-spoke” is a </a:t>
            </a:r>
            <a:r>
              <a:rPr lang="en-US" sz="1700" b="1" i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logical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concept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Must not correlate to </a:t>
            </a:r>
            <a:r>
              <a:rPr lang="en-US" sz="1700" i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physical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cabling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For price efficiency, projects often use daisy-chain cabling (and can continue to do so)</a:t>
            </a:r>
          </a:p>
        </p:txBody>
      </p:sp>
    </p:spTree>
    <p:extLst>
      <p:ext uri="{BB962C8B-B14F-4D97-AF65-F5344CB8AC3E}">
        <p14:creationId xmlns:p14="http://schemas.microsoft.com/office/powerpoint/2010/main" val="3532508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2094214-4AF2-48AE-A235-A721559A80F7}"/>
              </a:ext>
            </a:extLst>
          </p:cNvPr>
          <p:cNvSpPr/>
          <p:nvPr/>
        </p:nvSpPr>
        <p:spPr>
          <a:xfrm>
            <a:off x="3174711" y="2484388"/>
            <a:ext cx="1914262" cy="1048400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5CC317A0-E286-4B4A-B643-5B404E7004A1}"/>
              </a:ext>
            </a:extLst>
          </p:cNvPr>
          <p:cNvSpPr/>
          <p:nvPr/>
        </p:nvSpPr>
        <p:spPr bwMode="auto">
          <a:xfrm>
            <a:off x="435198" y="1943260"/>
            <a:ext cx="4205472" cy="4206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endParaRPr lang="de-CH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845B7F1C-8788-4F82-B767-57677752E14D}"/>
              </a:ext>
            </a:extLst>
          </p:cNvPr>
          <p:cNvSpPr txBox="1"/>
          <p:nvPr/>
        </p:nvSpPr>
        <p:spPr>
          <a:xfrm rot="439639">
            <a:off x="1937207" y="2364043"/>
            <a:ext cx="1122452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WebSocket</a:t>
            </a:r>
          </a:p>
        </p:txBody>
      </p:sp>
      <p:pic>
        <p:nvPicPr>
          <p:cNvPr id="47" name="Picture 130">
            <a:extLst>
              <a:ext uri="{FF2B5EF4-FFF2-40B4-BE49-F238E27FC236}">
                <a16:creationId xmlns:a16="http://schemas.microsoft.com/office/drawing/2014/main" id="{C15B3189-D514-41E4-A390-073F1ADF04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917" y="2643591"/>
            <a:ext cx="900000" cy="778843"/>
          </a:xfrm>
          <a:prstGeom prst="rect">
            <a:avLst/>
          </a:prstGeom>
        </p:spPr>
      </p:pic>
      <p:sp>
        <p:nvSpPr>
          <p:cNvPr id="48" name="Oval 26">
            <a:extLst>
              <a:ext uri="{FF2B5EF4-FFF2-40B4-BE49-F238E27FC236}">
                <a16:creationId xmlns:a16="http://schemas.microsoft.com/office/drawing/2014/main" id="{0C6BD346-A396-4921-9E73-4C7E4515892A}"/>
              </a:ext>
            </a:extLst>
          </p:cNvPr>
          <p:cNvSpPr>
            <a:spLocks noChangeAspect="1"/>
          </p:cNvSpPr>
          <p:nvPr/>
        </p:nvSpPr>
        <p:spPr>
          <a:xfrm>
            <a:off x="3191467" y="2581360"/>
            <a:ext cx="828002" cy="828000"/>
          </a:xfrm>
          <a:prstGeom prst="ellipse">
            <a:avLst/>
          </a:prstGeom>
          <a:gradFill flip="none" rotWithShape="1">
            <a:gsLst>
              <a:gs pos="0">
                <a:srgbClr val="50BED7"/>
              </a:gs>
              <a:gs pos="67000">
                <a:srgbClr val="50BED7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err="1">
                <a:solidFill>
                  <a:prstClr val="white"/>
                </a:solidFill>
                <a:latin typeface="Siemens Sans Black" pitchFamily="2" charset="0"/>
              </a:rPr>
              <a:t>PrimaryHub</a:t>
            </a:r>
            <a:endParaRPr lang="en-US" sz="1100" b="1" kern="0">
              <a:solidFill>
                <a:prstClr val="white"/>
              </a:solidFill>
              <a:latin typeface="Siemens Sans Black" pitchFamily="2" charset="0"/>
            </a:endParaRPr>
          </a:p>
        </p:txBody>
      </p:sp>
      <p:grpSp>
        <p:nvGrpSpPr>
          <p:cNvPr id="49" name="Group 74">
            <a:extLst>
              <a:ext uri="{FF2B5EF4-FFF2-40B4-BE49-F238E27FC236}">
                <a16:creationId xmlns:a16="http://schemas.microsoft.com/office/drawing/2014/main" id="{5C49EF96-4B61-483D-BFF1-4E39F7FFA399}"/>
              </a:ext>
            </a:extLst>
          </p:cNvPr>
          <p:cNvGrpSpPr>
            <a:grpSpLocks noChangeAspect="1"/>
          </p:cNvGrpSpPr>
          <p:nvPr/>
        </p:nvGrpSpPr>
        <p:grpSpPr>
          <a:xfrm>
            <a:off x="738309" y="2372849"/>
            <a:ext cx="861893" cy="612878"/>
            <a:chOff x="4478995" y="1448756"/>
            <a:chExt cx="3380400" cy="2403751"/>
          </a:xfrm>
        </p:grpSpPr>
        <p:grpSp>
          <p:nvGrpSpPr>
            <p:cNvPr id="50" name="Gruppieren 59">
              <a:extLst>
                <a:ext uri="{FF2B5EF4-FFF2-40B4-BE49-F238E27FC236}">
                  <a16:creationId xmlns:a16="http://schemas.microsoft.com/office/drawing/2014/main" id="{40290549-CD47-4BE1-A924-5B176756F2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78995" y="1448756"/>
              <a:ext cx="3380400" cy="2403751"/>
              <a:chOff x="4644006" y="1471669"/>
              <a:chExt cx="3380365" cy="2403726"/>
            </a:xfrm>
          </p:grpSpPr>
          <p:pic>
            <p:nvPicPr>
              <p:cNvPr id="53" name="Grafik 107">
                <a:extLst>
                  <a:ext uri="{FF2B5EF4-FFF2-40B4-BE49-F238E27FC236}">
                    <a16:creationId xmlns:a16="http://schemas.microsoft.com/office/drawing/2014/main" id="{CB4C1A60-34A4-4BE9-9986-4F79EC25D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4006" y="1471669"/>
                <a:ext cx="3380365" cy="2403726"/>
              </a:xfrm>
              <a:prstGeom prst="rect">
                <a:avLst/>
              </a:prstGeom>
            </p:spPr>
          </p:pic>
          <p:sp>
            <p:nvSpPr>
              <p:cNvPr id="56" name="Rechteck 108">
                <a:extLst>
                  <a:ext uri="{FF2B5EF4-FFF2-40B4-BE49-F238E27FC236}">
                    <a16:creationId xmlns:a16="http://schemas.microsoft.com/office/drawing/2014/main" id="{FE950056-2262-4EE6-8DB9-4A79271FC914}"/>
                  </a:ext>
                </a:extLst>
              </p:cNvPr>
              <p:cNvSpPr/>
              <p:nvPr/>
            </p:nvSpPr>
            <p:spPr bwMode="auto">
              <a:xfrm>
                <a:off x="5154663" y="1943311"/>
                <a:ext cx="2358000" cy="1535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defRPr/>
                </a:pPr>
                <a:endParaRPr lang="de-DE">
                  <a:solidFill>
                    <a:srgbClr val="000000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31DDD798-3C52-4185-9D16-4AA3690EC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89657" y="1920403"/>
              <a:ext cx="2444494" cy="1494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7" name="Grafik 110">
            <a:extLst>
              <a:ext uri="{FF2B5EF4-FFF2-40B4-BE49-F238E27FC236}">
                <a16:creationId xmlns:a16="http://schemas.microsoft.com/office/drawing/2014/main" id="{8C8EC4B4-7281-47FF-92AD-0423FFE54E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07" y="3928818"/>
            <a:ext cx="768882" cy="540619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BB9229A-86A8-40B0-8CD7-0A1F623A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92" y="4968158"/>
            <a:ext cx="1180075" cy="6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36">
            <a:extLst>
              <a:ext uri="{FF2B5EF4-FFF2-40B4-BE49-F238E27FC236}">
                <a16:creationId xmlns:a16="http://schemas.microsoft.com/office/drawing/2014/main" id="{E211E527-FEA6-4F49-9ABB-4E4CB18829E4}"/>
              </a:ext>
            </a:extLst>
          </p:cNvPr>
          <p:cNvSpPr txBox="1"/>
          <p:nvPr/>
        </p:nvSpPr>
        <p:spPr>
          <a:xfrm>
            <a:off x="538319" y="3053123"/>
            <a:ext cx="1296362" cy="307777"/>
          </a:xfrm>
          <a:prstGeom prst="rect">
            <a:avLst/>
          </a:prstGeom>
          <a:noFill/>
        </p:spPr>
        <p:txBody>
          <a:bodyPr wrap="none" lIns="72000" rIns="72000" rtlCol="0">
            <a:spAutoFit/>
          </a:bodyPr>
          <a:lstStyle>
            <a:defPPr>
              <a:defRPr lang="de-DE"/>
            </a:defPPr>
            <a:lvl1pPr defTabSz="914583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005F87"/>
                </a:solidFill>
                <a:latin typeface="+mn-lt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r>
              <a:rPr lang="en-US" kern="0">
                <a:solidFill>
                  <a:prstClr val="white"/>
                </a:solidFill>
                <a:latin typeface="Siemens Sans Black" pitchFamily="2" charset="0"/>
                <a:ea typeface="ＭＳ Ｐゴシック" charset="-128"/>
              </a:rPr>
              <a:t>Control Point</a:t>
            </a:r>
          </a:p>
        </p:txBody>
      </p:sp>
      <p:sp>
        <p:nvSpPr>
          <p:cNvPr id="63" name="TextBox 36">
            <a:extLst>
              <a:ext uri="{FF2B5EF4-FFF2-40B4-BE49-F238E27FC236}">
                <a16:creationId xmlns:a16="http://schemas.microsoft.com/office/drawing/2014/main" id="{959B3AD1-D5B4-4506-85C3-149DDC61743F}"/>
              </a:ext>
            </a:extLst>
          </p:cNvPr>
          <p:cNvSpPr txBox="1"/>
          <p:nvPr/>
        </p:nvSpPr>
        <p:spPr>
          <a:xfrm>
            <a:off x="3906724" y="3276982"/>
            <a:ext cx="615087" cy="307777"/>
          </a:xfrm>
          <a:prstGeom prst="rect">
            <a:avLst/>
          </a:prstGeom>
          <a:noFill/>
        </p:spPr>
        <p:txBody>
          <a:bodyPr wrap="none" lIns="72000" rIns="72000" rtlCol="0">
            <a:spAutoFit/>
          </a:bodyPr>
          <a:lstStyle>
            <a:defPPr>
              <a:defRPr lang="de-DE"/>
            </a:defPPr>
            <a:lvl1pPr marL="0" marR="0" lvl="0" indent="0" defTabSz="9145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400">
                <a:solidFill>
                  <a:prstClr val="white"/>
                </a:solidFill>
                <a:latin typeface="Siemens Sans Black" pitchFamily="2" charset="0"/>
              </a:rPr>
              <a:t>PXC7</a:t>
            </a:r>
          </a:p>
        </p:txBody>
      </p:sp>
      <p:pic>
        <p:nvPicPr>
          <p:cNvPr id="64" name="Picture 130">
            <a:extLst>
              <a:ext uri="{FF2B5EF4-FFF2-40B4-BE49-F238E27FC236}">
                <a16:creationId xmlns:a16="http://schemas.microsoft.com/office/drawing/2014/main" id="{D77BC9AB-D0B6-43E4-B00B-7B48590B63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735" y="5075538"/>
            <a:ext cx="864000" cy="747691"/>
          </a:xfrm>
          <a:prstGeom prst="rect">
            <a:avLst/>
          </a:prstGeom>
        </p:spPr>
      </p:pic>
      <p:sp>
        <p:nvSpPr>
          <p:cNvPr id="66" name="Oval 26">
            <a:extLst>
              <a:ext uri="{FF2B5EF4-FFF2-40B4-BE49-F238E27FC236}">
                <a16:creationId xmlns:a16="http://schemas.microsoft.com/office/drawing/2014/main" id="{4A657F21-58CE-44F9-8A3F-5ADEB0C6F213}"/>
              </a:ext>
            </a:extLst>
          </p:cNvPr>
          <p:cNvSpPr>
            <a:spLocks noChangeAspect="1"/>
          </p:cNvSpPr>
          <p:nvPr/>
        </p:nvSpPr>
        <p:spPr>
          <a:xfrm>
            <a:off x="1210678" y="2305773"/>
            <a:ext cx="720002" cy="720000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D8C65FB1-B8C2-4F98-8914-22E8D6BA8CF5}"/>
              </a:ext>
            </a:extLst>
          </p:cNvPr>
          <p:cNvSpPr txBox="1"/>
          <p:nvPr/>
        </p:nvSpPr>
        <p:spPr>
          <a:xfrm>
            <a:off x="750305" y="4416821"/>
            <a:ext cx="615087" cy="307777"/>
          </a:xfrm>
          <a:prstGeom prst="rect">
            <a:avLst/>
          </a:prstGeom>
          <a:noFill/>
        </p:spPr>
        <p:txBody>
          <a:bodyPr wrap="none" lIns="72000" rIns="72000" rtlCol="0">
            <a:spAutoFit/>
          </a:bodyPr>
          <a:lstStyle>
            <a:defPPr>
              <a:defRPr lang="de-DE"/>
            </a:defPPr>
            <a:lvl1pPr defTabSz="914583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005F87"/>
                </a:solidFill>
                <a:latin typeface="+mn-lt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r>
              <a:rPr lang="en-US" kern="0">
                <a:solidFill>
                  <a:prstClr val="white"/>
                </a:solidFill>
                <a:latin typeface="Siemens Sans Black" pitchFamily="2" charset="0"/>
                <a:ea typeface="ＭＳ Ｐゴシック" charset="-128"/>
              </a:rPr>
              <a:t>PXC4</a:t>
            </a:r>
          </a:p>
        </p:txBody>
      </p:sp>
      <p:sp>
        <p:nvSpPr>
          <p:cNvPr id="77" name="TextBox 36">
            <a:extLst>
              <a:ext uri="{FF2B5EF4-FFF2-40B4-BE49-F238E27FC236}">
                <a16:creationId xmlns:a16="http://schemas.microsoft.com/office/drawing/2014/main" id="{8C542D98-5DD8-481B-B2FC-98E8DD76BC8D}"/>
              </a:ext>
            </a:extLst>
          </p:cNvPr>
          <p:cNvSpPr txBox="1"/>
          <p:nvPr/>
        </p:nvSpPr>
        <p:spPr>
          <a:xfrm>
            <a:off x="753602" y="5557203"/>
            <a:ext cx="667253" cy="30777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DXR2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1D0E655B-F260-4855-9419-6F150799447E}"/>
              </a:ext>
            </a:extLst>
          </p:cNvPr>
          <p:cNvSpPr txBox="1"/>
          <p:nvPr/>
        </p:nvSpPr>
        <p:spPr>
          <a:xfrm>
            <a:off x="3860353" y="5759494"/>
            <a:ext cx="615087" cy="307777"/>
          </a:xfrm>
          <a:prstGeom prst="rect">
            <a:avLst/>
          </a:prstGeom>
          <a:noFill/>
        </p:spPr>
        <p:txBody>
          <a:bodyPr wrap="none" lIns="72000" rIns="72000" rtlCol="0">
            <a:spAutoFit/>
          </a:bodyPr>
          <a:lstStyle>
            <a:defPPr>
              <a:defRPr lang="de-DE"/>
            </a:defPPr>
            <a:lvl1pPr marL="0" marR="0" lvl="0" indent="0" defTabSz="9145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5F87"/>
                </a:solidFill>
                <a:effectLst/>
                <a:uLnTx/>
                <a:uFillTx/>
                <a:latin typeface="+mn-lt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r>
              <a:rPr lang="en-US" kern="0">
                <a:solidFill>
                  <a:prstClr val="white"/>
                </a:solidFill>
                <a:latin typeface="Siemens Sans Black" pitchFamily="2" charset="0"/>
                <a:ea typeface="ＭＳ Ｐゴシック" charset="-128"/>
              </a:rPr>
              <a:t>PXC5</a:t>
            </a:r>
          </a:p>
        </p:txBody>
      </p:sp>
      <p:cxnSp>
        <p:nvCxnSpPr>
          <p:cNvPr id="82" name="Straight Arrow Connector 190">
            <a:extLst>
              <a:ext uri="{FF2B5EF4-FFF2-40B4-BE49-F238E27FC236}">
                <a16:creationId xmlns:a16="http://schemas.microsoft.com/office/drawing/2014/main" id="{68979DA0-F34F-4C6B-AE42-69DB61DD1D29}"/>
              </a:ext>
            </a:extLst>
          </p:cNvPr>
          <p:cNvCxnSpPr>
            <a:cxnSpLocks/>
          </p:cNvCxnSpPr>
          <p:nvPr/>
        </p:nvCxnSpPr>
        <p:spPr bwMode="auto">
          <a:xfrm>
            <a:off x="1967808" y="2651026"/>
            <a:ext cx="1141874" cy="163486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84" name="Straight Arrow Connector 191">
            <a:extLst>
              <a:ext uri="{FF2B5EF4-FFF2-40B4-BE49-F238E27FC236}">
                <a16:creationId xmlns:a16="http://schemas.microsoft.com/office/drawing/2014/main" id="{C486566F-CF09-475B-954F-1C82A1AE093E}"/>
              </a:ext>
            </a:extLst>
          </p:cNvPr>
          <p:cNvCxnSpPr>
            <a:cxnSpLocks/>
          </p:cNvCxnSpPr>
          <p:nvPr/>
        </p:nvCxnSpPr>
        <p:spPr bwMode="auto">
          <a:xfrm flipV="1">
            <a:off x="1961815" y="3276983"/>
            <a:ext cx="1195021" cy="775657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85" name="Straight Arrow Connector 192">
            <a:extLst>
              <a:ext uri="{FF2B5EF4-FFF2-40B4-BE49-F238E27FC236}">
                <a16:creationId xmlns:a16="http://schemas.microsoft.com/office/drawing/2014/main" id="{9DA4D9E1-B97C-42FD-8086-DED97D867F07}"/>
              </a:ext>
            </a:extLst>
          </p:cNvPr>
          <p:cNvCxnSpPr>
            <a:cxnSpLocks/>
          </p:cNvCxnSpPr>
          <p:nvPr/>
        </p:nvCxnSpPr>
        <p:spPr bwMode="auto">
          <a:xfrm flipV="1">
            <a:off x="1973199" y="3543846"/>
            <a:ext cx="1437818" cy="1546882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pic>
        <p:nvPicPr>
          <p:cNvPr id="94" name="Picture 2">
            <a:extLst>
              <a:ext uri="{FF2B5EF4-FFF2-40B4-BE49-F238E27FC236}">
                <a16:creationId xmlns:a16="http://schemas.microsoft.com/office/drawing/2014/main" id="{3532F243-8D58-4F01-99D1-C3E5F9EB2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0443" y="4203700"/>
            <a:ext cx="1051500" cy="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Oval 26">
            <a:extLst>
              <a:ext uri="{FF2B5EF4-FFF2-40B4-BE49-F238E27FC236}">
                <a16:creationId xmlns:a16="http://schemas.microsoft.com/office/drawing/2014/main" id="{A4BBA38D-1072-4C18-B893-E67F308CC0B8}"/>
              </a:ext>
            </a:extLst>
          </p:cNvPr>
          <p:cNvSpPr>
            <a:spLocks noChangeAspect="1"/>
          </p:cNvSpPr>
          <p:nvPr/>
        </p:nvSpPr>
        <p:spPr>
          <a:xfrm>
            <a:off x="5051687" y="3784344"/>
            <a:ext cx="720002" cy="7200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/IP Device</a:t>
            </a:r>
          </a:p>
        </p:txBody>
      </p: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67CF83FC-80F4-4183-9BF2-4106859F3095}"/>
              </a:ext>
            </a:extLst>
          </p:cNvPr>
          <p:cNvCxnSpPr/>
          <p:nvPr/>
        </p:nvCxnSpPr>
        <p:spPr>
          <a:xfrm>
            <a:off x="5411688" y="2994086"/>
            <a:ext cx="0" cy="723900"/>
          </a:xfrm>
          <a:prstGeom prst="straightConnector1">
            <a:avLst/>
          </a:prstGeom>
          <a:noFill/>
          <a:ln w="76200" cap="flat" cmpd="dbl" algn="ctr">
            <a:solidFill>
              <a:schemeClr val="tx1"/>
            </a:solidFill>
            <a:prstDash val="solid"/>
            <a:tailEnd type="triangle" w="sm" len="sm"/>
          </a:ln>
          <a:effectLst/>
        </p:spPr>
      </p:cxn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55E0E487-FB84-474A-B251-160DC9F14E80}"/>
              </a:ext>
            </a:extLst>
          </p:cNvPr>
          <p:cNvCxnSpPr>
            <a:cxnSpLocks/>
          </p:cNvCxnSpPr>
          <p:nvPr/>
        </p:nvCxnSpPr>
        <p:spPr>
          <a:xfrm flipH="1" flipV="1">
            <a:off x="5088973" y="3020394"/>
            <a:ext cx="359652" cy="4262"/>
          </a:xfrm>
          <a:prstGeom prst="straightConnector1">
            <a:avLst/>
          </a:prstGeom>
          <a:noFill/>
          <a:ln w="76200" cap="flat" cmpd="dbl" algn="ctr">
            <a:solidFill>
              <a:schemeClr val="tx1"/>
            </a:solidFill>
            <a:prstDash val="solid"/>
            <a:headEnd type="none" w="sm" len="med"/>
            <a:tailEnd type="triangle" w="sm" len="sm"/>
          </a:ln>
          <a:effectLst/>
        </p:spPr>
      </p:cxnSp>
      <p:sp>
        <p:nvSpPr>
          <p:cNvPr id="110" name="Rectangle 82">
            <a:extLst>
              <a:ext uri="{FF2B5EF4-FFF2-40B4-BE49-F238E27FC236}">
                <a16:creationId xmlns:a16="http://schemas.microsoft.com/office/drawing/2014/main" id="{ED720988-EF13-4CF1-A978-15022B75A60D}"/>
              </a:ext>
            </a:extLst>
          </p:cNvPr>
          <p:cNvSpPr/>
          <p:nvPr/>
        </p:nvSpPr>
        <p:spPr bwMode="auto">
          <a:xfrm>
            <a:off x="4693711" y="1943260"/>
            <a:ext cx="1738047" cy="4206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endParaRPr lang="de-CH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43A54CA-BE48-4C61-802B-0290E68AD89B}"/>
              </a:ext>
            </a:extLst>
          </p:cNvPr>
          <p:cNvSpPr txBox="1"/>
          <p:nvPr/>
        </p:nvSpPr>
        <p:spPr>
          <a:xfrm>
            <a:off x="3472414" y="1992547"/>
            <a:ext cx="1122452" cy="313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BACnet/SC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FAF68F39-4F66-48B7-93F4-B83A7872CFFB}"/>
              </a:ext>
            </a:extLst>
          </p:cNvPr>
          <p:cNvSpPr txBox="1"/>
          <p:nvPr/>
        </p:nvSpPr>
        <p:spPr>
          <a:xfrm>
            <a:off x="4747037" y="1992547"/>
            <a:ext cx="1122452" cy="313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BACnet/IP</a:t>
            </a:r>
          </a:p>
        </p:txBody>
      </p:sp>
      <p:sp>
        <p:nvSpPr>
          <p:cNvPr id="121" name="TextBox 36">
            <a:extLst>
              <a:ext uri="{FF2B5EF4-FFF2-40B4-BE49-F238E27FC236}">
                <a16:creationId xmlns:a16="http://schemas.microsoft.com/office/drawing/2014/main" id="{C34F8C52-11D3-49E6-9A9F-BD1C8425C9CA}"/>
              </a:ext>
            </a:extLst>
          </p:cNvPr>
          <p:cNvSpPr txBox="1"/>
          <p:nvPr/>
        </p:nvSpPr>
        <p:spPr>
          <a:xfrm>
            <a:off x="5041798" y="2689242"/>
            <a:ext cx="1122452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UDP</a:t>
            </a:r>
          </a:p>
        </p:txBody>
      </p:sp>
      <p:pic>
        <p:nvPicPr>
          <p:cNvPr id="122" name="Picture 4">
            <a:extLst>
              <a:ext uri="{FF2B5EF4-FFF2-40B4-BE49-F238E27FC236}">
                <a16:creationId xmlns:a16="http://schemas.microsoft.com/office/drawing/2014/main" id="{D4B16A54-2EBF-4850-B78A-4478C6711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99527" y="2881125"/>
            <a:ext cx="283517" cy="3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Oval 26">
            <a:extLst>
              <a:ext uri="{FF2B5EF4-FFF2-40B4-BE49-F238E27FC236}">
                <a16:creationId xmlns:a16="http://schemas.microsoft.com/office/drawing/2014/main" id="{DB4647E6-511B-4349-BB0A-A590CE103D68}"/>
              </a:ext>
            </a:extLst>
          </p:cNvPr>
          <p:cNvSpPr>
            <a:spLocks noChangeAspect="1"/>
          </p:cNvSpPr>
          <p:nvPr/>
        </p:nvSpPr>
        <p:spPr>
          <a:xfrm>
            <a:off x="1210678" y="3812955"/>
            <a:ext cx="720002" cy="720000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54" name="Oval 26">
            <a:extLst>
              <a:ext uri="{FF2B5EF4-FFF2-40B4-BE49-F238E27FC236}">
                <a16:creationId xmlns:a16="http://schemas.microsoft.com/office/drawing/2014/main" id="{4548A054-2EE5-49DB-9E58-0C7AA0170CAB}"/>
              </a:ext>
            </a:extLst>
          </p:cNvPr>
          <p:cNvSpPr>
            <a:spLocks noChangeAspect="1"/>
          </p:cNvSpPr>
          <p:nvPr/>
        </p:nvSpPr>
        <p:spPr>
          <a:xfrm>
            <a:off x="1210678" y="4955785"/>
            <a:ext cx="720002" cy="720000"/>
          </a:xfrm>
          <a:prstGeom prst="ellips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91" name="Oval 26">
            <a:extLst>
              <a:ext uri="{FF2B5EF4-FFF2-40B4-BE49-F238E27FC236}">
                <a16:creationId xmlns:a16="http://schemas.microsoft.com/office/drawing/2014/main" id="{528B7939-24C5-439E-8019-CBB5601F58BB}"/>
              </a:ext>
            </a:extLst>
          </p:cNvPr>
          <p:cNvSpPr>
            <a:spLocks noChangeAspect="1"/>
          </p:cNvSpPr>
          <p:nvPr/>
        </p:nvSpPr>
        <p:spPr>
          <a:xfrm>
            <a:off x="4230134" y="2591728"/>
            <a:ext cx="828000" cy="828000"/>
          </a:xfrm>
          <a:prstGeom prst="ellipse">
            <a:avLst/>
          </a:prstGeom>
          <a:gradFill flip="none" rotWithShape="1">
            <a:gsLst>
              <a:gs pos="33000">
                <a:srgbClr val="FFB900"/>
              </a:gs>
              <a:gs pos="0">
                <a:schemeClr val="accent6">
                  <a:alpha val="0"/>
                </a:schemeClr>
              </a:gs>
              <a:gs pos="100000">
                <a:srgbClr val="FFB900"/>
              </a:gs>
            </a:gsLst>
            <a:lin ang="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/SC ↔ /IP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Router</a:t>
            </a:r>
          </a:p>
        </p:txBody>
      </p:sp>
      <p:sp>
        <p:nvSpPr>
          <p:cNvPr id="58" name="TextBox 36">
            <a:extLst>
              <a:ext uri="{FF2B5EF4-FFF2-40B4-BE49-F238E27FC236}">
                <a16:creationId xmlns:a16="http://schemas.microsoft.com/office/drawing/2014/main" id="{6A30DACC-1B3D-4139-8BCE-BEF23B6FA8AB}"/>
              </a:ext>
            </a:extLst>
          </p:cNvPr>
          <p:cNvSpPr txBox="1"/>
          <p:nvPr/>
        </p:nvSpPr>
        <p:spPr>
          <a:xfrm rot="439639">
            <a:off x="2078492" y="2711615"/>
            <a:ext cx="662875" cy="313227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 defTabSz="914583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TCP</a:t>
            </a:r>
          </a:p>
        </p:txBody>
      </p:sp>
      <p:sp>
        <p:nvSpPr>
          <p:cNvPr id="59" name="Oval 26">
            <a:extLst>
              <a:ext uri="{FF2B5EF4-FFF2-40B4-BE49-F238E27FC236}">
                <a16:creationId xmlns:a16="http://schemas.microsoft.com/office/drawing/2014/main" id="{7E39DD49-649A-44F8-9DE1-82CF221536D2}"/>
              </a:ext>
            </a:extLst>
          </p:cNvPr>
          <p:cNvSpPr>
            <a:spLocks noChangeAspect="1"/>
          </p:cNvSpPr>
          <p:nvPr/>
        </p:nvSpPr>
        <p:spPr>
          <a:xfrm>
            <a:off x="3195825" y="4920435"/>
            <a:ext cx="828002" cy="828000"/>
          </a:xfrm>
          <a:prstGeom prst="ellipse">
            <a:avLst/>
          </a:prstGeom>
          <a:gradFill>
            <a:gsLst>
              <a:gs pos="0">
                <a:srgbClr val="A6B5BF"/>
              </a:gs>
              <a:gs pos="63000">
                <a:srgbClr val="A6B5BF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Failover Hub</a:t>
            </a:r>
          </a:p>
        </p:txBody>
      </p:sp>
      <p:cxnSp>
        <p:nvCxnSpPr>
          <p:cNvPr id="62" name="Straight Arrow Connector 38">
            <a:extLst>
              <a:ext uri="{FF2B5EF4-FFF2-40B4-BE49-F238E27FC236}">
                <a16:creationId xmlns:a16="http://schemas.microsoft.com/office/drawing/2014/main" id="{5A30D780-32CF-4FB5-BACA-4D264A901E3A}"/>
              </a:ext>
            </a:extLst>
          </p:cNvPr>
          <p:cNvCxnSpPr>
            <a:cxnSpLocks/>
          </p:cNvCxnSpPr>
          <p:nvPr/>
        </p:nvCxnSpPr>
        <p:spPr>
          <a:xfrm>
            <a:off x="1921817" y="2871539"/>
            <a:ext cx="1375689" cy="2048896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cxnSp>
        <p:nvCxnSpPr>
          <p:cNvPr id="67" name="Straight Arrow Connector 38">
            <a:extLst>
              <a:ext uri="{FF2B5EF4-FFF2-40B4-BE49-F238E27FC236}">
                <a16:creationId xmlns:a16="http://schemas.microsoft.com/office/drawing/2014/main" id="{450555DF-C544-4150-BE4F-440F08FC2B71}"/>
              </a:ext>
            </a:extLst>
          </p:cNvPr>
          <p:cNvCxnSpPr>
            <a:cxnSpLocks/>
          </p:cNvCxnSpPr>
          <p:nvPr/>
        </p:nvCxnSpPr>
        <p:spPr>
          <a:xfrm>
            <a:off x="1973200" y="4276140"/>
            <a:ext cx="1174609" cy="873938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cxnSp>
        <p:nvCxnSpPr>
          <p:cNvPr id="68" name="Straight Arrow Connector 38">
            <a:extLst>
              <a:ext uri="{FF2B5EF4-FFF2-40B4-BE49-F238E27FC236}">
                <a16:creationId xmlns:a16="http://schemas.microsoft.com/office/drawing/2014/main" id="{8BC418A8-D59A-4C89-88EE-C3C7E86CF7DC}"/>
              </a:ext>
            </a:extLst>
          </p:cNvPr>
          <p:cNvCxnSpPr>
            <a:cxnSpLocks/>
          </p:cNvCxnSpPr>
          <p:nvPr/>
        </p:nvCxnSpPr>
        <p:spPr>
          <a:xfrm flipV="1">
            <a:off x="2016993" y="5366842"/>
            <a:ext cx="1105530" cy="1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cxnSp>
        <p:nvCxnSpPr>
          <p:cNvPr id="73" name="Straight Arrow Connector 190">
            <a:extLst>
              <a:ext uri="{FF2B5EF4-FFF2-40B4-BE49-F238E27FC236}">
                <a16:creationId xmlns:a16="http://schemas.microsoft.com/office/drawing/2014/main" id="{BEC22DEA-FF4E-4E9D-8D59-E615B633756C}"/>
              </a:ext>
            </a:extLst>
          </p:cNvPr>
          <p:cNvCxnSpPr>
            <a:cxnSpLocks/>
            <a:stCxn id="72" idx="0"/>
          </p:cNvCxnSpPr>
          <p:nvPr/>
        </p:nvCxnSpPr>
        <p:spPr bwMode="auto">
          <a:xfrm flipH="1" flipV="1">
            <a:off x="3697316" y="3448089"/>
            <a:ext cx="188" cy="419890"/>
          </a:xfrm>
          <a:prstGeom prst="straightConnector1">
            <a:avLst/>
          </a:prstGeom>
          <a:noFill/>
          <a:ln w="76200" cap="flat" cmpd="dbl" algn="ctr">
            <a:solidFill>
              <a:srgbClr val="81D31A"/>
            </a:solidFill>
            <a:prstDash val="solid"/>
            <a:tailEnd type="triangle" w="sm" len="sm"/>
          </a:ln>
          <a:effectLst/>
        </p:spPr>
      </p:cxnSp>
      <p:cxnSp>
        <p:nvCxnSpPr>
          <p:cNvPr id="74" name="Straight Arrow Connector 190">
            <a:extLst>
              <a:ext uri="{FF2B5EF4-FFF2-40B4-BE49-F238E27FC236}">
                <a16:creationId xmlns:a16="http://schemas.microsoft.com/office/drawing/2014/main" id="{DC660409-145B-47FF-9B6C-9756D5F9DC25}"/>
              </a:ext>
            </a:extLst>
          </p:cNvPr>
          <p:cNvCxnSpPr>
            <a:cxnSpLocks/>
            <a:stCxn id="72" idx="4"/>
          </p:cNvCxnSpPr>
          <p:nvPr/>
        </p:nvCxnSpPr>
        <p:spPr bwMode="auto">
          <a:xfrm>
            <a:off x="3697504" y="4587980"/>
            <a:ext cx="0" cy="324133"/>
          </a:xfrm>
          <a:prstGeom prst="straightConnector1">
            <a:avLst/>
          </a:prstGeom>
          <a:noFill/>
          <a:ln w="76200" cap="flat" cmpd="dbl" algn="ctr">
            <a:solidFill>
              <a:srgbClr val="81D31A">
                <a:alpha val="50000"/>
              </a:srgbClr>
            </a:solidFill>
            <a:prstDash val="sysDot"/>
            <a:tailEnd type="triangle" w="sm" len="sm"/>
          </a:ln>
          <a:effectLst/>
        </p:spPr>
      </p:cxnSp>
      <p:pic>
        <p:nvPicPr>
          <p:cNvPr id="75" name="Grafik 74">
            <a:extLst>
              <a:ext uri="{FF2B5EF4-FFF2-40B4-BE49-F238E27FC236}">
                <a16:creationId xmlns:a16="http://schemas.microsoft.com/office/drawing/2014/main" id="{3E701706-4BB3-4ED8-870C-C9F9E62E619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DDE8EE"/>
              </a:clrFrom>
              <a:clrTo>
                <a:srgbClr val="DDE8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4466" y="3895987"/>
            <a:ext cx="737492" cy="665312"/>
          </a:xfrm>
          <a:prstGeom prst="rect">
            <a:avLst/>
          </a:prstGeom>
        </p:spPr>
      </p:pic>
      <p:sp>
        <p:nvSpPr>
          <p:cNvPr id="76" name="TextBox 36">
            <a:extLst>
              <a:ext uri="{FF2B5EF4-FFF2-40B4-BE49-F238E27FC236}">
                <a16:creationId xmlns:a16="http://schemas.microsoft.com/office/drawing/2014/main" id="{2598E479-C9EC-493D-B98C-E4B45062D65B}"/>
              </a:ext>
            </a:extLst>
          </p:cNvPr>
          <p:cNvSpPr txBox="1"/>
          <p:nvPr/>
        </p:nvSpPr>
        <p:spPr>
          <a:xfrm>
            <a:off x="4002399" y="4504345"/>
            <a:ext cx="373033" cy="307777"/>
          </a:xfrm>
          <a:prstGeom prst="rect">
            <a:avLst/>
          </a:prstGeom>
          <a:noFill/>
        </p:spPr>
        <p:txBody>
          <a:bodyPr wrap="none" lIns="72000" rIns="72000" rtlCol="0">
            <a:spAutoFit/>
          </a:bodyPr>
          <a:lstStyle>
            <a:defPPr>
              <a:defRPr lang="de-DE"/>
            </a:defPPr>
            <a:lvl1pPr marL="0" marR="0" lvl="0" indent="0" defTabSz="9145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1400">
                <a:solidFill>
                  <a:prstClr val="white"/>
                </a:solidFill>
                <a:latin typeface="Siemens Sans Black" pitchFamily="2" charset="0"/>
              </a:rPr>
              <a:t>CC</a:t>
            </a:r>
          </a:p>
        </p:txBody>
      </p:sp>
      <p:sp>
        <p:nvSpPr>
          <p:cNvPr id="72" name="Oval 26">
            <a:extLst>
              <a:ext uri="{FF2B5EF4-FFF2-40B4-BE49-F238E27FC236}">
                <a16:creationId xmlns:a16="http://schemas.microsoft.com/office/drawing/2014/main" id="{196D6EF3-DA66-4820-8908-C4D504A2A5D2}"/>
              </a:ext>
            </a:extLst>
          </p:cNvPr>
          <p:cNvSpPr>
            <a:spLocks noChangeAspect="1"/>
          </p:cNvSpPr>
          <p:nvPr/>
        </p:nvSpPr>
        <p:spPr>
          <a:xfrm>
            <a:off x="3337503" y="3867979"/>
            <a:ext cx="720002" cy="720000"/>
          </a:xfrm>
          <a:prstGeom prst="ellipse">
            <a:avLst/>
          </a:prstGeom>
          <a:gradFill>
            <a:gsLst>
              <a:gs pos="0">
                <a:srgbClr val="92D050"/>
              </a:gs>
              <a:gs pos="66000">
                <a:srgbClr val="92D050"/>
              </a:gs>
              <a:gs pos="100000">
                <a:srgbClr val="92D050">
                  <a:alpha val="0"/>
                </a:srgbClr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78" name="TextBox 8">
            <a:extLst>
              <a:ext uri="{FF2B5EF4-FFF2-40B4-BE49-F238E27FC236}">
                <a16:creationId xmlns:a16="http://schemas.microsoft.com/office/drawing/2014/main" id="{48660F32-07D6-4A64-BFDB-D0409045A168}"/>
              </a:ext>
            </a:extLst>
          </p:cNvPr>
          <p:cNvSpPr txBox="1"/>
          <p:nvPr/>
        </p:nvSpPr>
        <p:spPr>
          <a:xfrm>
            <a:off x="7079127" y="2603259"/>
            <a:ext cx="4930823" cy="2052394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Portfolios will stepwise extend to BACnet/SC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Projects will stepwise migrate to BACnet/SC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Devices shall support both BACnet/IP + /SC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Challenge to scale /SC </a:t>
            </a:r>
            <a:r>
              <a:rPr lang="en-US" i="1" err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interoperably</a:t>
            </a: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to large systems (“local matter” by the standard)</a:t>
            </a:r>
          </a:p>
        </p:txBody>
      </p:sp>
      <p:sp>
        <p:nvSpPr>
          <p:cNvPr id="65" name="Rectangle 6">
            <a:extLst>
              <a:ext uri="{FF2B5EF4-FFF2-40B4-BE49-F238E27FC236}">
                <a16:creationId xmlns:a16="http://schemas.microsoft.com/office/drawing/2014/main" id="{E734E43C-2B48-4B53-8058-D629E9816B5D}"/>
              </a:ext>
            </a:extLst>
          </p:cNvPr>
          <p:cNvSpPr/>
          <p:nvPr/>
        </p:nvSpPr>
        <p:spPr bwMode="auto">
          <a:xfrm>
            <a:off x="7123997" y="1711711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Take-Aways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9" name="Graphic 68" descr="Teacher with solid fill">
            <a:extLst>
              <a:ext uri="{FF2B5EF4-FFF2-40B4-BE49-F238E27FC236}">
                <a16:creationId xmlns:a16="http://schemas.microsoft.com/office/drawing/2014/main" id="{F2043AAA-052B-40C5-878B-674C3D3E40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87656" y="1616591"/>
            <a:ext cx="805339" cy="805339"/>
          </a:xfrm>
          <a:prstGeom prst="rect">
            <a:avLst/>
          </a:prstGeom>
        </p:spPr>
      </p:pic>
      <p:sp>
        <p:nvSpPr>
          <p:cNvPr id="70" name="Title 1">
            <a:extLst>
              <a:ext uri="{FF2B5EF4-FFF2-40B4-BE49-F238E27FC236}">
                <a16:creationId xmlns:a16="http://schemas.microsoft.com/office/drawing/2014/main" id="{C2236F88-8C0D-4925-9A57-719F1E8A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26" y="817191"/>
            <a:ext cx="9863997" cy="576000"/>
          </a:xfr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BACnet/SC Essentials</a:t>
            </a:r>
            <a:b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</a:br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Topology</a:t>
            </a:r>
            <a:endParaRPr lang="de-CH" sz="280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pic>
        <p:nvPicPr>
          <p:cNvPr id="79" name="Grafik 54">
            <a:extLst>
              <a:ext uri="{FF2B5EF4-FFF2-40B4-BE49-F238E27FC236}">
                <a16:creationId xmlns:a16="http://schemas.microsoft.com/office/drawing/2014/main" id="{6504ACD4-EAC5-47E2-B4A9-79FDF1B830C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810" y="467046"/>
            <a:ext cx="774577" cy="772461"/>
          </a:xfrm>
          <a:prstGeom prst="rect">
            <a:avLst/>
          </a:prstGeom>
        </p:spPr>
      </p:pic>
      <p:sp>
        <p:nvSpPr>
          <p:cNvPr id="55" name="TextBox 74">
            <a:extLst>
              <a:ext uri="{FF2B5EF4-FFF2-40B4-BE49-F238E27FC236}">
                <a16:creationId xmlns:a16="http://schemas.microsoft.com/office/drawing/2014/main" id="{53BF8E73-9C50-4DCE-BAF7-3E7A3F5E5CA1}"/>
              </a:ext>
            </a:extLst>
          </p:cNvPr>
          <p:cNvSpPr txBox="1"/>
          <p:nvPr/>
        </p:nvSpPr>
        <p:spPr>
          <a:xfrm>
            <a:off x="2425779" y="6274157"/>
            <a:ext cx="453586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>
                <a:solidFill>
                  <a:schemeClr val="tx1"/>
                </a:solidFill>
              </a:rPr>
              <a:t>* Available for PXC and </a:t>
            </a:r>
            <a:r>
              <a:rPr lang="en-US" sz="900" err="1">
                <a:solidFill>
                  <a:schemeClr val="tx1"/>
                </a:solidFill>
              </a:rPr>
              <a:t>Desigo</a:t>
            </a:r>
            <a:r>
              <a:rPr lang="en-US" sz="900">
                <a:solidFill>
                  <a:schemeClr val="tx1"/>
                </a:solidFill>
              </a:rPr>
              <a:t> CC in the first step, others are on the roadmap</a:t>
            </a:r>
          </a:p>
        </p:txBody>
      </p:sp>
    </p:spTree>
    <p:extLst>
      <p:ext uri="{BB962C8B-B14F-4D97-AF65-F5344CB8AC3E}">
        <p14:creationId xmlns:p14="http://schemas.microsoft.com/office/powerpoint/2010/main" val="22971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8">
            <a:extLst>
              <a:ext uri="{FF2B5EF4-FFF2-40B4-BE49-F238E27FC236}">
                <a16:creationId xmlns:a16="http://schemas.microsoft.com/office/drawing/2014/main" id="{CA253660-9288-4EA2-86C8-F5746F1211FF}"/>
              </a:ext>
            </a:extLst>
          </p:cNvPr>
          <p:cNvSpPr txBox="1"/>
          <p:nvPr/>
        </p:nvSpPr>
        <p:spPr>
          <a:xfrm>
            <a:off x="7079127" y="2565159"/>
            <a:ext cx="4987094" cy="3695664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Cybersecurity requires each /SC device to host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two digital certificates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 (common) “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Root Certificate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b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700" i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“I’m a legit member of this network”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An (individual) “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Operational Certificate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b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700" i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“Only me can decrypt my traffic”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Handling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of certificates is a key task in /SC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Who issues/signs? Early definition needed!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Who maintains? IT-staff or OT-staff?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There will be only exactly </a:t>
            </a:r>
            <a:r>
              <a:rPr lang="en-US" sz="1700" i="1" u="sng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one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Signing CA for </a:t>
            </a:r>
            <a:r>
              <a:rPr lang="en-US" sz="1700" i="1" u="sng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one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BACnet/SC network!</a:t>
            </a:r>
          </a:p>
        </p:txBody>
      </p:sp>
      <p:sp>
        <p:nvSpPr>
          <p:cNvPr id="26" name="AutoShape 172">
            <a:extLst>
              <a:ext uri="{FF2B5EF4-FFF2-40B4-BE49-F238E27FC236}">
                <a16:creationId xmlns:a16="http://schemas.microsoft.com/office/drawing/2014/main" id="{21A3F5AB-6984-4A2C-BECA-235686A6D5B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734337" y="421482"/>
            <a:ext cx="1417640" cy="150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+mn-ea"/>
            </a:endParaRPr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E0CC1A33-61B8-4C15-AD8B-ADF67B10A9AE}"/>
              </a:ext>
            </a:extLst>
          </p:cNvPr>
          <p:cNvSpPr/>
          <p:nvPr/>
        </p:nvSpPr>
        <p:spPr>
          <a:xfrm>
            <a:off x="2711392" y="2937472"/>
            <a:ext cx="1129859" cy="1119243"/>
          </a:xfrm>
          <a:prstGeom prst="ellipse">
            <a:avLst/>
          </a:prstGeom>
          <a:solidFill>
            <a:srgbClr val="50BED7"/>
          </a:solidFill>
          <a:ln w="15875" cap="flat" cmpd="sng" algn="ctr">
            <a:noFill/>
            <a:prstDash val="solid"/>
          </a:ln>
          <a:effectLst/>
        </p:spPr>
        <p:txBody>
          <a:bodyPr lIns="0" tIns="35989" rIns="0" bIns="35989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99" b="1" kern="0">
                <a:solidFill>
                  <a:prstClr val="white"/>
                </a:solidFill>
                <a:latin typeface="Siemens Sans Black" pitchFamily="2" charset="0"/>
              </a:rPr>
              <a:t>Hub</a:t>
            </a:r>
          </a:p>
        </p:txBody>
      </p:sp>
      <p:sp>
        <p:nvSpPr>
          <p:cNvPr id="27" name="Oval 27">
            <a:extLst>
              <a:ext uri="{FF2B5EF4-FFF2-40B4-BE49-F238E27FC236}">
                <a16:creationId xmlns:a16="http://schemas.microsoft.com/office/drawing/2014/main" id="{59E460C1-B17C-434D-9B3B-F2B95DA8E28B}"/>
              </a:ext>
            </a:extLst>
          </p:cNvPr>
          <p:cNvSpPr/>
          <p:nvPr/>
        </p:nvSpPr>
        <p:spPr>
          <a:xfrm>
            <a:off x="4406180" y="2154000"/>
            <a:ext cx="564929" cy="559621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5989" rIns="0" bIns="35989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28" name="Oval 28">
            <a:extLst>
              <a:ext uri="{FF2B5EF4-FFF2-40B4-BE49-F238E27FC236}">
                <a16:creationId xmlns:a16="http://schemas.microsoft.com/office/drawing/2014/main" id="{F153FB15-3BC5-43CD-B942-F36B81FEE58A}"/>
              </a:ext>
            </a:extLst>
          </p:cNvPr>
          <p:cNvSpPr/>
          <p:nvPr/>
        </p:nvSpPr>
        <p:spPr>
          <a:xfrm>
            <a:off x="1466972" y="1983943"/>
            <a:ext cx="564929" cy="559621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5989" rIns="0" bIns="35989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29" name="Oval 29">
            <a:extLst>
              <a:ext uri="{FF2B5EF4-FFF2-40B4-BE49-F238E27FC236}">
                <a16:creationId xmlns:a16="http://schemas.microsoft.com/office/drawing/2014/main" id="{A290A9CB-A5DA-4E86-BD35-48FF6ADEAE67}"/>
              </a:ext>
            </a:extLst>
          </p:cNvPr>
          <p:cNvSpPr/>
          <p:nvPr/>
        </p:nvSpPr>
        <p:spPr>
          <a:xfrm>
            <a:off x="875373" y="3161319"/>
            <a:ext cx="564929" cy="559621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5989" rIns="0" bIns="35989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30" name="Oval 30">
            <a:extLst>
              <a:ext uri="{FF2B5EF4-FFF2-40B4-BE49-F238E27FC236}">
                <a16:creationId xmlns:a16="http://schemas.microsoft.com/office/drawing/2014/main" id="{13293519-2D71-4D48-B9CC-0DDA681D282D}"/>
              </a:ext>
            </a:extLst>
          </p:cNvPr>
          <p:cNvSpPr/>
          <p:nvPr/>
        </p:nvSpPr>
        <p:spPr>
          <a:xfrm>
            <a:off x="1722766" y="4168637"/>
            <a:ext cx="564929" cy="559621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5989" rIns="0" bIns="35989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31" name="Oval 31">
            <a:extLst>
              <a:ext uri="{FF2B5EF4-FFF2-40B4-BE49-F238E27FC236}">
                <a16:creationId xmlns:a16="http://schemas.microsoft.com/office/drawing/2014/main" id="{8BA3DE0B-BD94-4F25-B10B-A44810D63887}"/>
              </a:ext>
            </a:extLst>
          </p:cNvPr>
          <p:cNvSpPr/>
          <p:nvPr/>
        </p:nvSpPr>
        <p:spPr>
          <a:xfrm>
            <a:off x="2993857" y="1930151"/>
            <a:ext cx="564929" cy="559621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5989" rIns="0" bIns="35989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sp>
        <p:nvSpPr>
          <p:cNvPr id="32" name="Oval 32">
            <a:extLst>
              <a:ext uri="{FF2B5EF4-FFF2-40B4-BE49-F238E27FC236}">
                <a16:creationId xmlns:a16="http://schemas.microsoft.com/office/drawing/2014/main" id="{CF070F9E-E9A1-4690-8D05-C995D79DF177}"/>
              </a:ext>
            </a:extLst>
          </p:cNvPr>
          <p:cNvSpPr/>
          <p:nvPr/>
        </p:nvSpPr>
        <p:spPr>
          <a:xfrm>
            <a:off x="4885488" y="3252518"/>
            <a:ext cx="564929" cy="559621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5989" rIns="0" bIns="35989" rtlCol="0" anchor="ctr"/>
          <a:lstStyle/>
          <a:p>
            <a:pPr algn="ctr" defTabSz="914126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>
                <a:solidFill>
                  <a:prstClr val="white"/>
                </a:solidFill>
                <a:latin typeface="Siemens Sans Black" pitchFamily="2" charset="0"/>
              </a:rPr>
              <a:t>Node</a:t>
            </a:r>
          </a:p>
        </p:txBody>
      </p:sp>
      <p:cxnSp>
        <p:nvCxnSpPr>
          <p:cNvPr id="35" name="Straight Arrow Connector 35">
            <a:extLst>
              <a:ext uri="{FF2B5EF4-FFF2-40B4-BE49-F238E27FC236}">
                <a16:creationId xmlns:a16="http://schemas.microsoft.com/office/drawing/2014/main" id="{3C380772-FF61-4323-A6B0-D147AF738792}"/>
              </a:ext>
            </a:extLst>
          </p:cNvPr>
          <p:cNvCxnSpPr>
            <a:stCxn id="28" idx="5"/>
            <a:endCxn id="25" idx="1"/>
          </p:cNvCxnSpPr>
          <p:nvPr/>
        </p:nvCxnSpPr>
        <p:spPr>
          <a:xfrm>
            <a:off x="1949169" y="2461608"/>
            <a:ext cx="927687" cy="639772"/>
          </a:xfrm>
          <a:prstGeom prst="straightConnector1">
            <a:avLst/>
          </a:prstGeom>
          <a:noFill/>
          <a:ln w="76200" cap="flat" cmpd="dbl" algn="ctr">
            <a:solidFill>
              <a:srgbClr val="50BED7"/>
            </a:solidFill>
            <a:prstDash val="solid"/>
            <a:tailEnd type="triangle" w="sm" len="sm"/>
          </a:ln>
          <a:effectLst/>
        </p:spPr>
      </p:cxnSp>
      <p:cxnSp>
        <p:nvCxnSpPr>
          <p:cNvPr id="39" name="Straight Arrow Connector 39">
            <a:extLst>
              <a:ext uri="{FF2B5EF4-FFF2-40B4-BE49-F238E27FC236}">
                <a16:creationId xmlns:a16="http://schemas.microsoft.com/office/drawing/2014/main" id="{6177B44F-C53A-4EA1-A533-21220AE8A480}"/>
              </a:ext>
            </a:extLst>
          </p:cNvPr>
          <p:cNvCxnSpPr>
            <a:stCxn id="30" idx="7"/>
            <a:endCxn id="25" idx="3"/>
          </p:cNvCxnSpPr>
          <p:nvPr/>
        </p:nvCxnSpPr>
        <p:spPr>
          <a:xfrm flipV="1">
            <a:off x="2204962" y="3892804"/>
            <a:ext cx="671893" cy="357787"/>
          </a:xfrm>
          <a:prstGeom prst="straightConnector1">
            <a:avLst/>
          </a:prstGeom>
          <a:noFill/>
          <a:ln w="76200" cap="flat" cmpd="dbl" algn="ctr">
            <a:solidFill>
              <a:srgbClr val="50BED7"/>
            </a:solidFill>
            <a:prstDash val="solid"/>
            <a:tailEnd type="triangle" w="sm" len="sm"/>
          </a:ln>
          <a:effectLst/>
        </p:spPr>
      </p:cxnSp>
      <p:cxnSp>
        <p:nvCxnSpPr>
          <p:cNvPr id="40" name="Straight Arrow Connector 40">
            <a:extLst>
              <a:ext uri="{FF2B5EF4-FFF2-40B4-BE49-F238E27FC236}">
                <a16:creationId xmlns:a16="http://schemas.microsoft.com/office/drawing/2014/main" id="{AD98C240-2472-4E74-82D1-E8B389906BA2}"/>
              </a:ext>
            </a:extLst>
          </p:cNvPr>
          <p:cNvCxnSpPr>
            <a:stCxn id="29" idx="6"/>
            <a:endCxn id="25" idx="2"/>
          </p:cNvCxnSpPr>
          <p:nvPr/>
        </p:nvCxnSpPr>
        <p:spPr>
          <a:xfrm>
            <a:off x="1440299" y="3441130"/>
            <a:ext cx="1271090" cy="55963"/>
          </a:xfrm>
          <a:prstGeom prst="straightConnector1">
            <a:avLst/>
          </a:prstGeom>
          <a:noFill/>
          <a:ln w="76200" cap="flat" cmpd="dbl" algn="ctr">
            <a:solidFill>
              <a:srgbClr val="50BED7"/>
            </a:solidFill>
            <a:prstDash val="solid"/>
            <a:tailEnd type="triangle" w="sm" len="sm"/>
          </a:ln>
          <a:effectLst/>
        </p:spPr>
      </p:cxnSp>
      <p:cxnSp>
        <p:nvCxnSpPr>
          <p:cNvPr id="41" name="Straight Arrow Connector 41">
            <a:extLst>
              <a:ext uri="{FF2B5EF4-FFF2-40B4-BE49-F238E27FC236}">
                <a16:creationId xmlns:a16="http://schemas.microsoft.com/office/drawing/2014/main" id="{3B7AE0C2-824D-4CB1-A893-3F5E4418ADAB}"/>
              </a:ext>
            </a:extLst>
          </p:cNvPr>
          <p:cNvCxnSpPr>
            <a:stCxn id="32" idx="2"/>
            <a:endCxn id="25" idx="6"/>
          </p:cNvCxnSpPr>
          <p:nvPr/>
        </p:nvCxnSpPr>
        <p:spPr>
          <a:xfrm flipH="1" flipV="1">
            <a:off x="3841251" y="3497094"/>
            <a:ext cx="1044237" cy="35235"/>
          </a:xfrm>
          <a:prstGeom prst="straightConnector1">
            <a:avLst/>
          </a:prstGeom>
          <a:noFill/>
          <a:ln w="76200" cap="flat" cmpd="dbl" algn="ctr">
            <a:solidFill>
              <a:srgbClr val="50BED7"/>
            </a:solidFill>
            <a:prstDash val="solid"/>
            <a:tailEnd type="triangle" w="sm" len="sm"/>
          </a:ln>
          <a:effectLst/>
        </p:spPr>
      </p:cxnSp>
      <p:cxnSp>
        <p:nvCxnSpPr>
          <p:cNvPr id="42" name="Straight Arrow Connector 42">
            <a:extLst>
              <a:ext uri="{FF2B5EF4-FFF2-40B4-BE49-F238E27FC236}">
                <a16:creationId xmlns:a16="http://schemas.microsoft.com/office/drawing/2014/main" id="{01A239E6-A7EA-4B82-9B97-26320DE7DC69}"/>
              </a:ext>
            </a:extLst>
          </p:cNvPr>
          <p:cNvCxnSpPr>
            <a:stCxn id="27" idx="3"/>
            <a:endCxn id="25" idx="7"/>
          </p:cNvCxnSpPr>
          <p:nvPr/>
        </p:nvCxnSpPr>
        <p:spPr>
          <a:xfrm flipH="1">
            <a:off x="3675785" y="2631668"/>
            <a:ext cx="813126" cy="469711"/>
          </a:xfrm>
          <a:prstGeom prst="straightConnector1">
            <a:avLst/>
          </a:prstGeom>
          <a:noFill/>
          <a:ln w="76200" cap="flat" cmpd="dbl" algn="ctr">
            <a:solidFill>
              <a:srgbClr val="50BED7"/>
            </a:solidFill>
            <a:prstDash val="solid"/>
            <a:tailEnd type="triangle" w="sm" len="sm"/>
          </a:ln>
          <a:effectLst/>
        </p:spPr>
      </p:cxnSp>
      <p:cxnSp>
        <p:nvCxnSpPr>
          <p:cNvPr id="43" name="Straight Arrow Connector 43">
            <a:extLst>
              <a:ext uri="{FF2B5EF4-FFF2-40B4-BE49-F238E27FC236}">
                <a16:creationId xmlns:a16="http://schemas.microsoft.com/office/drawing/2014/main" id="{55790BB9-7CB5-4BF4-870A-E7BDF4ED368C}"/>
              </a:ext>
            </a:extLst>
          </p:cNvPr>
          <p:cNvCxnSpPr>
            <a:stCxn id="31" idx="4"/>
            <a:endCxn id="25" idx="0"/>
          </p:cNvCxnSpPr>
          <p:nvPr/>
        </p:nvCxnSpPr>
        <p:spPr>
          <a:xfrm>
            <a:off x="3276319" y="2489771"/>
            <a:ext cx="0" cy="447698"/>
          </a:xfrm>
          <a:prstGeom prst="straightConnector1">
            <a:avLst/>
          </a:prstGeom>
          <a:noFill/>
          <a:ln w="76200" cap="flat" cmpd="dbl" algn="ctr">
            <a:solidFill>
              <a:srgbClr val="50BED7"/>
            </a:solidFill>
            <a:prstDash val="solid"/>
            <a:tailEnd type="triangle" w="sm" len="sm"/>
          </a:ln>
          <a:effectLst/>
        </p:spPr>
      </p:cxnSp>
      <p:pic>
        <p:nvPicPr>
          <p:cNvPr id="46" name="Grafik 45">
            <a:extLst>
              <a:ext uri="{FF2B5EF4-FFF2-40B4-BE49-F238E27FC236}">
                <a16:creationId xmlns:a16="http://schemas.microsoft.com/office/drawing/2014/main" id="{3594BF1A-07D3-4BFD-9A63-1F0DB094F5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67785" y="1565855"/>
            <a:ext cx="682110" cy="682110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1D82E611-A536-4C25-BA57-3BC850AC064F}"/>
              </a:ext>
            </a:extLst>
          </p:cNvPr>
          <p:cNvSpPr txBox="1"/>
          <p:nvPr/>
        </p:nvSpPr>
        <p:spPr>
          <a:xfrm>
            <a:off x="2323861" y="1939897"/>
            <a:ext cx="252000" cy="252000"/>
          </a:xfrm>
          <a:prstGeom prst="rect">
            <a:avLst/>
          </a:prstGeom>
          <a:solidFill>
            <a:srgbClr val="50BE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92A41B3F-D8D8-43AA-9222-CCEEA5EC50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167621" y="3913121"/>
            <a:ext cx="684000" cy="684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BFB99714-A5DC-4C0B-904F-E09EA3DACD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95101" y="2916595"/>
            <a:ext cx="682110" cy="682110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1C16F61A-B077-439E-B73F-BE05EE31347B}"/>
              </a:ext>
            </a:extLst>
          </p:cNvPr>
          <p:cNvSpPr txBox="1"/>
          <p:nvPr/>
        </p:nvSpPr>
        <p:spPr>
          <a:xfrm>
            <a:off x="1751177" y="3290637"/>
            <a:ext cx="252000" cy="252000"/>
          </a:xfrm>
          <a:prstGeom prst="rect">
            <a:avLst/>
          </a:prstGeom>
          <a:solidFill>
            <a:srgbClr val="50BE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7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25DBB7FF-F95E-4BFA-ADF5-35D95576976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60630" y="4132486"/>
            <a:ext cx="682110" cy="682110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2A940075-598B-4A65-BD9C-9454BA10769A}"/>
              </a:ext>
            </a:extLst>
          </p:cNvPr>
          <p:cNvSpPr txBox="1"/>
          <p:nvPr/>
        </p:nvSpPr>
        <p:spPr>
          <a:xfrm>
            <a:off x="2716706" y="4506528"/>
            <a:ext cx="252000" cy="252000"/>
          </a:xfrm>
          <a:prstGeom prst="rect">
            <a:avLst/>
          </a:prstGeom>
          <a:solidFill>
            <a:srgbClr val="50BE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6</a:t>
            </a:r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9914670E-B4A1-48DA-B82F-B256AEB94A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47945" y="1528634"/>
            <a:ext cx="682110" cy="682110"/>
          </a:xfrm>
          <a:prstGeom prst="rect">
            <a:avLst/>
          </a:prstGeom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9531EC04-B85A-4228-99F3-8F008C6CC063}"/>
              </a:ext>
            </a:extLst>
          </p:cNvPr>
          <p:cNvSpPr txBox="1"/>
          <p:nvPr/>
        </p:nvSpPr>
        <p:spPr>
          <a:xfrm>
            <a:off x="3804021" y="1902676"/>
            <a:ext cx="252000" cy="252000"/>
          </a:xfrm>
          <a:prstGeom prst="rect">
            <a:avLst/>
          </a:prstGeom>
          <a:solidFill>
            <a:srgbClr val="50BE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BDF5B3D0-E5B9-4B0C-BC1C-DB4DF677BB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8871" y="1897564"/>
            <a:ext cx="682110" cy="682110"/>
          </a:xfrm>
          <a:prstGeom prst="rect">
            <a:avLst/>
          </a:prstGeom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id="{C5DAF39A-AFC9-45E5-81EF-1ADEBFEA194E}"/>
              </a:ext>
            </a:extLst>
          </p:cNvPr>
          <p:cNvSpPr txBox="1"/>
          <p:nvPr/>
        </p:nvSpPr>
        <p:spPr>
          <a:xfrm>
            <a:off x="5354947" y="2271606"/>
            <a:ext cx="252000" cy="252000"/>
          </a:xfrm>
          <a:prstGeom prst="rect">
            <a:avLst/>
          </a:prstGeom>
          <a:solidFill>
            <a:srgbClr val="50BE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EA999F8C-77E9-4D7F-9C61-8F9E5C28FD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125157" y="2838271"/>
            <a:ext cx="682110" cy="682110"/>
          </a:xfrm>
          <a:prstGeom prst="rect">
            <a:avLst/>
          </a:prstGeom>
        </p:spPr>
      </p:pic>
      <p:sp>
        <p:nvSpPr>
          <p:cNvPr id="77" name="Textfeld 76">
            <a:extLst>
              <a:ext uri="{FF2B5EF4-FFF2-40B4-BE49-F238E27FC236}">
                <a16:creationId xmlns:a16="http://schemas.microsoft.com/office/drawing/2014/main" id="{D0837925-29C3-41C2-8EAD-66D4E9B7DE50}"/>
              </a:ext>
            </a:extLst>
          </p:cNvPr>
          <p:cNvSpPr txBox="1"/>
          <p:nvPr/>
        </p:nvSpPr>
        <p:spPr>
          <a:xfrm>
            <a:off x="5681233" y="3212313"/>
            <a:ext cx="252000" cy="252000"/>
          </a:xfrm>
          <a:prstGeom prst="rect">
            <a:avLst/>
          </a:prstGeom>
          <a:solidFill>
            <a:srgbClr val="50BE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E5FC674D-5DF7-451A-8C93-D55DF3D76F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01580" y="3539079"/>
            <a:ext cx="682110" cy="682110"/>
          </a:xfrm>
          <a:prstGeom prst="rect">
            <a:avLst/>
          </a:prstGeom>
        </p:spPr>
      </p:pic>
      <p:sp>
        <p:nvSpPr>
          <p:cNvPr id="81" name="Textfeld 80">
            <a:extLst>
              <a:ext uri="{FF2B5EF4-FFF2-40B4-BE49-F238E27FC236}">
                <a16:creationId xmlns:a16="http://schemas.microsoft.com/office/drawing/2014/main" id="{94323083-19BC-4B8D-BDF3-5EB429CBE03A}"/>
              </a:ext>
            </a:extLst>
          </p:cNvPr>
          <p:cNvSpPr txBox="1"/>
          <p:nvPr/>
        </p:nvSpPr>
        <p:spPr>
          <a:xfrm>
            <a:off x="4157656" y="3913121"/>
            <a:ext cx="252000" cy="252000"/>
          </a:xfrm>
          <a:prstGeom prst="rect">
            <a:avLst/>
          </a:prstGeom>
          <a:solidFill>
            <a:srgbClr val="50BE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</a:p>
        </p:txBody>
      </p:sp>
      <p:pic>
        <p:nvPicPr>
          <p:cNvPr id="82" name="Grafik 81">
            <a:extLst>
              <a:ext uri="{FF2B5EF4-FFF2-40B4-BE49-F238E27FC236}">
                <a16:creationId xmlns:a16="http://schemas.microsoft.com/office/drawing/2014/main" id="{223D9055-9B48-47EB-8ECA-BF79BED022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44807" y="2214846"/>
            <a:ext cx="684000" cy="684000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F78FA38C-56E8-4AC1-8C01-8E264E0918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28411" y="3470138"/>
            <a:ext cx="684000" cy="684000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8EC8DB40-A719-4913-9FF4-23650E923E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286807" y="4448446"/>
            <a:ext cx="684000" cy="684000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1B4191FC-9A79-4A8D-9B41-13B22A1E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5098230" y="3580234"/>
            <a:ext cx="684000" cy="684000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899D5E9F-D395-46FE-9CDF-DBF859608A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483951" y="2522632"/>
            <a:ext cx="684000" cy="684000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F755AF71-A412-47F5-987A-128BE1BBC7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342451" y="2185657"/>
            <a:ext cx="684000" cy="684000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C39A2850-DE01-4F06-9791-822FFB4C70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34806" y="5292145"/>
            <a:ext cx="682110" cy="682110"/>
          </a:xfrm>
          <a:prstGeom prst="rect">
            <a:avLst/>
          </a:prstGeom>
        </p:spPr>
      </p:pic>
      <p:sp>
        <p:nvSpPr>
          <p:cNvPr id="90" name="Textfeld 89">
            <a:extLst>
              <a:ext uri="{FF2B5EF4-FFF2-40B4-BE49-F238E27FC236}">
                <a16:creationId xmlns:a16="http://schemas.microsoft.com/office/drawing/2014/main" id="{992EB04E-4553-430B-AD14-1B5D674DE5D3}"/>
              </a:ext>
            </a:extLst>
          </p:cNvPr>
          <p:cNvSpPr txBox="1"/>
          <p:nvPr/>
        </p:nvSpPr>
        <p:spPr>
          <a:xfrm>
            <a:off x="2790882" y="5666187"/>
            <a:ext cx="252000" cy="252000"/>
          </a:xfrm>
          <a:prstGeom prst="rect">
            <a:avLst/>
          </a:prstGeom>
          <a:solidFill>
            <a:srgbClr val="50BED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b="1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B91FE902-8FED-4F84-B01D-53ED112FD2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234806" y="5995730"/>
            <a:ext cx="684000" cy="684000"/>
          </a:xfrm>
          <a:prstGeom prst="rect">
            <a:avLst/>
          </a:prstGeom>
        </p:spPr>
      </p:pic>
      <p:sp>
        <p:nvSpPr>
          <p:cNvPr id="92" name="TextBox 36">
            <a:extLst>
              <a:ext uri="{FF2B5EF4-FFF2-40B4-BE49-F238E27FC236}">
                <a16:creationId xmlns:a16="http://schemas.microsoft.com/office/drawing/2014/main" id="{AB0EE2BB-9894-4397-AB30-239E1805E968}"/>
              </a:ext>
            </a:extLst>
          </p:cNvPr>
          <p:cNvSpPr txBox="1"/>
          <p:nvPr/>
        </p:nvSpPr>
        <p:spPr>
          <a:xfrm>
            <a:off x="3148043" y="5418883"/>
            <a:ext cx="265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prstClr val="white"/>
                </a:solidFill>
                <a:latin typeface="Siemens Sans Black" pitchFamily="2" charset="0"/>
              </a:rPr>
              <a:t>Operational Certificate no. x</a:t>
            </a:r>
            <a:br>
              <a:rPr lang="en-US" sz="1400" kern="0">
                <a:solidFill>
                  <a:prstClr val="white"/>
                </a:solidFill>
                <a:latin typeface="Siemens Sans Black" pitchFamily="2" charset="0"/>
              </a:rPr>
            </a:br>
            <a:r>
              <a:rPr lang="en-US" sz="1400" kern="0">
                <a:solidFill>
                  <a:prstClr val="white"/>
                </a:solidFill>
                <a:latin typeface="Siemens Sans Black" pitchFamily="2" charset="0"/>
              </a:rPr>
              <a:t>(aka “Client Certificate")</a:t>
            </a:r>
          </a:p>
        </p:txBody>
      </p:sp>
      <p:sp>
        <p:nvSpPr>
          <p:cNvPr id="93" name="TextBox 36">
            <a:extLst>
              <a:ext uri="{FF2B5EF4-FFF2-40B4-BE49-F238E27FC236}">
                <a16:creationId xmlns:a16="http://schemas.microsoft.com/office/drawing/2014/main" id="{27B23529-0F31-4CB0-866B-63CC02D11B38}"/>
              </a:ext>
            </a:extLst>
          </p:cNvPr>
          <p:cNvSpPr txBox="1"/>
          <p:nvPr/>
        </p:nvSpPr>
        <p:spPr>
          <a:xfrm>
            <a:off x="3148042" y="6030566"/>
            <a:ext cx="3546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prstClr val="white"/>
                </a:solidFill>
                <a:latin typeface="Siemens Sans Black" pitchFamily="2" charset="0"/>
              </a:rPr>
              <a:t>Common Signing CA’s Root Certificate</a:t>
            </a:r>
          </a:p>
          <a:p>
            <a:pPr defTabSz="91412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prstClr val="white"/>
                </a:solidFill>
                <a:latin typeface="Siemens Sans Black" pitchFamily="2" charset="0"/>
              </a:rPr>
              <a:t>(aka "Issuer Certificate“)</a:t>
            </a:r>
          </a:p>
        </p:txBody>
      </p:sp>
      <p:grpSp>
        <p:nvGrpSpPr>
          <p:cNvPr id="48" name="Group 1">
            <a:extLst>
              <a:ext uri="{FF2B5EF4-FFF2-40B4-BE49-F238E27FC236}">
                <a16:creationId xmlns:a16="http://schemas.microsoft.com/office/drawing/2014/main" id="{6FF6517F-9ECD-4884-889F-E322021B8861}"/>
              </a:ext>
            </a:extLst>
          </p:cNvPr>
          <p:cNvGrpSpPr/>
          <p:nvPr/>
        </p:nvGrpSpPr>
        <p:grpSpPr>
          <a:xfrm>
            <a:off x="4569103" y="379985"/>
            <a:ext cx="1037845" cy="1037845"/>
            <a:chOff x="6965412" y="4969469"/>
            <a:chExt cx="1203660" cy="1203660"/>
          </a:xfrm>
          <a:solidFill>
            <a:schemeClr val="tx1"/>
          </a:solidFill>
        </p:grpSpPr>
        <p:pic>
          <p:nvPicPr>
            <p:cNvPr id="49" name="Graphic 38" descr="Shield">
              <a:extLst>
                <a:ext uri="{FF2B5EF4-FFF2-40B4-BE49-F238E27FC236}">
                  <a16:creationId xmlns:a16="http://schemas.microsoft.com/office/drawing/2014/main" id="{EF0AEA54-D10B-4283-98D6-4187FDB42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65412" y="4969469"/>
              <a:ext cx="1203660" cy="1203660"/>
            </a:xfrm>
            <a:prstGeom prst="rect">
              <a:avLst/>
            </a:prstGeom>
          </p:spPr>
        </p:pic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59FE4D14-B796-49B3-A810-C824CE5B7A70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7373537" y="5285859"/>
              <a:ext cx="393726" cy="488218"/>
            </a:xfrm>
            <a:custGeom>
              <a:avLst/>
              <a:gdLst>
                <a:gd name="T0" fmla="*/ 280 w 1760"/>
                <a:gd name="T1" fmla="*/ 920 h 2320"/>
                <a:gd name="T2" fmla="*/ 280 w 1760"/>
                <a:gd name="T3" fmla="*/ 594 h 2320"/>
                <a:gd name="T4" fmla="*/ 874 w 1760"/>
                <a:gd name="T5" fmla="*/ 0 h 2320"/>
                <a:gd name="T6" fmla="*/ 886 w 1760"/>
                <a:gd name="T7" fmla="*/ 0 h 2320"/>
                <a:gd name="T8" fmla="*/ 1480 w 1760"/>
                <a:gd name="T9" fmla="*/ 594 h 2320"/>
                <a:gd name="T10" fmla="*/ 1480 w 1760"/>
                <a:gd name="T11" fmla="*/ 920 h 2320"/>
                <a:gd name="T12" fmla="*/ 1280 w 1760"/>
                <a:gd name="T13" fmla="*/ 920 h 2320"/>
                <a:gd name="T14" fmla="*/ 1280 w 1760"/>
                <a:gd name="T15" fmla="*/ 619 h 2320"/>
                <a:gd name="T16" fmla="*/ 884 w 1760"/>
                <a:gd name="T17" fmla="*/ 200 h 2320"/>
                <a:gd name="T18" fmla="*/ 876 w 1760"/>
                <a:gd name="T19" fmla="*/ 200 h 2320"/>
                <a:gd name="T20" fmla="*/ 480 w 1760"/>
                <a:gd name="T21" fmla="*/ 619 h 2320"/>
                <a:gd name="T22" fmla="*/ 480 w 1760"/>
                <a:gd name="T23" fmla="*/ 920 h 2320"/>
                <a:gd name="T24" fmla="*/ 280 w 1760"/>
                <a:gd name="T25" fmla="*/ 920 h 2320"/>
                <a:gd name="T26" fmla="*/ 1760 w 1760"/>
                <a:gd name="T27" fmla="*/ 960 h 2320"/>
                <a:gd name="T28" fmla="*/ 1760 w 1760"/>
                <a:gd name="T29" fmla="*/ 2320 h 2320"/>
                <a:gd name="T30" fmla="*/ 0 w 1760"/>
                <a:gd name="T31" fmla="*/ 2320 h 2320"/>
                <a:gd name="T32" fmla="*/ 0 w 1760"/>
                <a:gd name="T33" fmla="*/ 960 h 2320"/>
                <a:gd name="T34" fmla="*/ 1760 w 1760"/>
                <a:gd name="T35" fmla="*/ 960 h 2320"/>
                <a:gd name="T36" fmla="*/ 1340 w 1760"/>
                <a:gd name="T37" fmla="*/ 1640 h 2320"/>
                <a:gd name="T38" fmla="*/ 880 w 1760"/>
                <a:gd name="T39" fmla="*/ 1180 h 2320"/>
                <a:gd name="T40" fmla="*/ 420 w 1760"/>
                <a:gd name="T41" fmla="*/ 1640 h 2320"/>
                <a:gd name="T42" fmla="*/ 880 w 1760"/>
                <a:gd name="T43" fmla="*/ 2100 h 2320"/>
                <a:gd name="T44" fmla="*/ 1340 w 1760"/>
                <a:gd name="T45" fmla="*/ 1640 h 2320"/>
                <a:gd name="T46" fmla="*/ 1300 w 1760"/>
                <a:gd name="T47" fmla="*/ 1640 h 2320"/>
                <a:gd name="T48" fmla="*/ 880 w 1760"/>
                <a:gd name="T49" fmla="*/ 2060 h 2320"/>
                <a:gd name="T50" fmla="*/ 460 w 1760"/>
                <a:gd name="T51" fmla="*/ 1640 h 2320"/>
                <a:gd name="T52" fmla="*/ 880 w 1760"/>
                <a:gd name="T53" fmla="*/ 1220 h 2320"/>
                <a:gd name="T54" fmla="*/ 1300 w 1760"/>
                <a:gd name="T55" fmla="*/ 1640 h 2320"/>
                <a:gd name="T56" fmla="*/ 1000 w 1760"/>
                <a:gd name="T57" fmla="*/ 1560 h 2320"/>
                <a:gd name="T58" fmla="*/ 880 w 1760"/>
                <a:gd name="T59" fmla="*/ 1440 h 2320"/>
                <a:gd name="T60" fmla="*/ 760 w 1760"/>
                <a:gd name="T61" fmla="*/ 1560 h 2320"/>
                <a:gd name="T62" fmla="*/ 820 w 1760"/>
                <a:gd name="T63" fmla="*/ 1664 h 2320"/>
                <a:gd name="T64" fmla="*/ 820 w 1760"/>
                <a:gd name="T65" fmla="*/ 1840 h 2320"/>
                <a:gd name="T66" fmla="*/ 940 w 1760"/>
                <a:gd name="T67" fmla="*/ 1840 h 2320"/>
                <a:gd name="T68" fmla="*/ 940 w 1760"/>
                <a:gd name="T69" fmla="*/ 1664 h 2320"/>
                <a:gd name="T70" fmla="*/ 1000 w 1760"/>
                <a:gd name="T71" fmla="*/ 156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60" h="2320">
                  <a:moveTo>
                    <a:pt x="280" y="920"/>
                  </a:moveTo>
                  <a:cubicBezTo>
                    <a:pt x="280" y="594"/>
                    <a:pt x="280" y="594"/>
                    <a:pt x="280" y="594"/>
                  </a:cubicBezTo>
                  <a:cubicBezTo>
                    <a:pt x="280" y="266"/>
                    <a:pt x="546" y="0"/>
                    <a:pt x="874" y="0"/>
                  </a:cubicBezTo>
                  <a:cubicBezTo>
                    <a:pt x="886" y="0"/>
                    <a:pt x="886" y="0"/>
                    <a:pt x="886" y="0"/>
                  </a:cubicBezTo>
                  <a:cubicBezTo>
                    <a:pt x="1214" y="0"/>
                    <a:pt x="1480" y="266"/>
                    <a:pt x="1480" y="594"/>
                  </a:cubicBezTo>
                  <a:cubicBezTo>
                    <a:pt x="1480" y="920"/>
                    <a:pt x="1480" y="920"/>
                    <a:pt x="1480" y="920"/>
                  </a:cubicBezTo>
                  <a:cubicBezTo>
                    <a:pt x="1280" y="920"/>
                    <a:pt x="1280" y="920"/>
                    <a:pt x="1280" y="920"/>
                  </a:cubicBezTo>
                  <a:cubicBezTo>
                    <a:pt x="1280" y="619"/>
                    <a:pt x="1280" y="619"/>
                    <a:pt x="1280" y="619"/>
                  </a:cubicBezTo>
                  <a:cubicBezTo>
                    <a:pt x="1280" y="388"/>
                    <a:pt x="1103" y="200"/>
                    <a:pt x="884" y="200"/>
                  </a:cubicBezTo>
                  <a:cubicBezTo>
                    <a:pt x="876" y="200"/>
                    <a:pt x="876" y="200"/>
                    <a:pt x="876" y="200"/>
                  </a:cubicBezTo>
                  <a:cubicBezTo>
                    <a:pt x="657" y="200"/>
                    <a:pt x="480" y="388"/>
                    <a:pt x="480" y="619"/>
                  </a:cubicBezTo>
                  <a:cubicBezTo>
                    <a:pt x="480" y="920"/>
                    <a:pt x="480" y="920"/>
                    <a:pt x="480" y="920"/>
                  </a:cubicBezTo>
                  <a:lnTo>
                    <a:pt x="280" y="920"/>
                  </a:lnTo>
                  <a:close/>
                  <a:moveTo>
                    <a:pt x="1760" y="960"/>
                  </a:moveTo>
                  <a:cubicBezTo>
                    <a:pt x="1760" y="2320"/>
                    <a:pt x="1760" y="2320"/>
                    <a:pt x="1760" y="2320"/>
                  </a:cubicBezTo>
                  <a:cubicBezTo>
                    <a:pt x="0" y="2320"/>
                    <a:pt x="0" y="2320"/>
                    <a:pt x="0" y="2320"/>
                  </a:cubicBezTo>
                  <a:cubicBezTo>
                    <a:pt x="0" y="960"/>
                    <a:pt x="0" y="960"/>
                    <a:pt x="0" y="960"/>
                  </a:cubicBezTo>
                  <a:lnTo>
                    <a:pt x="1760" y="960"/>
                  </a:lnTo>
                  <a:close/>
                  <a:moveTo>
                    <a:pt x="1340" y="1640"/>
                  </a:moveTo>
                  <a:cubicBezTo>
                    <a:pt x="1340" y="1386"/>
                    <a:pt x="1134" y="1180"/>
                    <a:pt x="880" y="1180"/>
                  </a:cubicBezTo>
                  <a:cubicBezTo>
                    <a:pt x="626" y="1180"/>
                    <a:pt x="420" y="1386"/>
                    <a:pt x="420" y="1640"/>
                  </a:cubicBezTo>
                  <a:cubicBezTo>
                    <a:pt x="420" y="1894"/>
                    <a:pt x="626" y="2100"/>
                    <a:pt x="880" y="2100"/>
                  </a:cubicBezTo>
                  <a:cubicBezTo>
                    <a:pt x="1134" y="2100"/>
                    <a:pt x="1340" y="1894"/>
                    <a:pt x="1340" y="1640"/>
                  </a:cubicBezTo>
                  <a:close/>
                  <a:moveTo>
                    <a:pt x="1300" y="1640"/>
                  </a:moveTo>
                  <a:cubicBezTo>
                    <a:pt x="1300" y="1872"/>
                    <a:pt x="1112" y="2060"/>
                    <a:pt x="880" y="2060"/>
                  </a:cubicBezTo>
                  <a:cubicBezTo>
                    <a:pt x="648" y="2060"/>
                    <a:pt x="460" y="1872"/>
                    <a:pt x="460" y="1640"/>
                  </a:cubicBezTo>
                  <a:cubicBezTo>
                    <a:pt x="460" y="1408"/>
                    <a:pt x="648" y="1220"/>
                    <a:pt x="880" y="1220"/>
                  </a:cubicBezTo>
                  <a:cubicBezTo>
                    <a:pt x="1112" y="1220"/>
                    <a:pt x="1300" y="1408"/>
                    <a:pt x="1300" y="1640"/>
                  </a:cubicBezTo>
                  <a:close/>
                  <a:moveTo>
                    <a:pt x="1000" y="1560"/>
                  </a:moveTo>
                  <a:cubicBezTo>
                    <a:pt x="1000" y="1494"/>
                    <a:pt x="946" y="1440"/>
                    <a:pt x="880" y="1440"/>
                  </a:cubicBezTo>
                  <a:cubicBezTo>
                    <a:pt x="814" y="1440"/>
                    <a:pt x="760" y="1494"/>
                    <a:pt x="760" y="1560"/>
                  </a:cubicBezTo>
                  <a:cubicBezTo>
                    <a:pt x="760" y="1604"/>
                    <a:pt x="784" y="1643"/>
                    <a:pt x="820" y="1664"/>
                  </a:cubicBezTo>
                  <a:cubicBezTo>
                    <a:pt x="820" y="1840"/>
                    <a:pt x="820" y="1840"/>
                    <a:pt x="820" y="1840"/>
                  </a:cubicBezTo>
                  <a:cubicBezTo>
                    <a:pt x="940" y="1840"/>
                    <a:pt x="940" y="1840"/>
                    <a:pt x="940" y="1840"/>
                  </a:cubicBezTo>
                  <a:cubicBezTo>
                    <a:pt x="940" y="1664"/>
                    <a:pt x="940" y="1664"/>
                    <a:pt x="940" y="1664"/>
                  </a:cubicBezTo>
                  <a:cubicBezTo>
                    <a:pt x="976" y="1643"/>
                    <a:pt x="1000" y="1604"/>
                    <a:pt x="1000" y="15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788791"/>
                </a:solidFill>
              </a:endParaRPr>
            </a:p>
          </p:txBody>
        </p:sp>
      </p:grpSp>
      <p:sp>
        <p:nvSpPr>
          <p:cNvPr id="54" name="Rectangle 6">
            <a:extLst>
              <a:ext uri="{FF2B5EF4-FFF2-40B4-BE49-F238E27FC236}">
                <a16:creationId xmlns:a16="http://schemas.microsoft.com/office/drawing/2014/main" id="{C3B7E2FE-134F-4809-8ED8-2DBFEC83BC03}"/>
              </a:ext>
            </a:extLst>
          </p:cNvPr>
          <p:cNvSpPr/>
          <p:nvPr/>
        </p:nvSpPr>
        <p:spPr bwMode="auto">
          <a:xfrm>
            <a:off x="7123997" y="1711711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Take-Aways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5" name="Graphic 54" descr="Teacher with solid fill">
            <a:extLst>
              <a:ext uri="{FF2B5EF4-FFF2-40B4-BE49-F238E27FC236}">
                <a16:creationId xmlns:a16="http://schemas.microsoft.com/office/drawing/2014/main" id="{FF04AEF7-14C5-439F-8B71-0F8535858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7656" y="1616591"/>
            <a:ext cx="805339" cy="805339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C2BCF4C3-EDE9-45AB-A968-4DB585FB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26" y="817191"/>
            <a:ext cx="9863997" cy="576000"/>
          </a:xfr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BACnet/SC Essentials</a:t>
            </a:r>
            <a:b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</a:br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Certificates</a:t>
            </a:r>
            <a:endParaRPr lang="de-CH" sz="280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59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E46EB10A-F895-4A2F-A4E3-39CB8B4A7342}"/>
              </a:ext>
            </a:extLst>
          </p:cNvPr>
          <p:cNvSpPr/>
          <p:nvPr/>
        </p:nvSpPr>
        <p:spPr bwMode="auto">
          <a:xfrm>
            <a:off x="693615" y="1947102"/>
            <a:ext cx="3385048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algn="ctr"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Certification Authority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A289882-B128-4B3E-A9BF-5FEDB778C00C}"/>
              </a:ext>
            </a:extLst>
          </p:cNvPr>
          <p:cNvSpPr/>
          <p:nvPr/>
        </p:nvSpPr>
        <p:spPr bwMode="auto">
          <a:xfrm>
            <a:off x="4052048" y="1949499"/>
            <a:ext cx="3233021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algn="ctr"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Real Life Analogy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5FFBF-7AAD-4439-8324-1E8C09D21619}"/>
              </a:ext>
            </a:extLst>
          </p:cNvPr>
          <p:cNvGrpSpPr/>
          <p:nvPr/>
        </p:nvGrpSpPr>
        <p:grpSpPr>
          <a:xfrm>
            <a:off x="4242049" y="2635986"/>
            <a:ext cx="3379623" cy="3888000"/>
            <a:chOff x="4072876" y="2654958"/>
            <a:chExt cx="3379623" cy="3888000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C5E58D30-3307-4714-A1E2-939A522F4B05}"/>
                </a:ext>
              </a:extLst>
            </p:cNvPr>
            <p:cNvSpPr txBox="1">
              <a:spLocks/>
            </p:cNvSpPr>
            <p:nvPr/>
          </p:nvSpPr>
          <p:spPr>
            <a:xfrm>
              <a:off x="4140499" y="2654958"/>
              <a:ext cx="3312000" cy="3888000"/>
            </a:xfrm>
            <a:prstGeom prst="rect">
              <a:avLst/>
            </a:prstGeom>
            <a:gradFill>
              <a:gsLst>
                <a:gs pos="0">
                  <a:srgbClr val="007FAE"/>
                </a:gs>
                <a:gs pos="100000">
                  <a:srgbClr val="005F87"/>
                </a:gs>
              </a:gsLst>
              <a:lin ang="0" scaled="1"/>
            </a:gradFill>
          </p:spPr>
          <p:txBody>
            <a:bodyPr/>
            <a:lstStyle>
              <a:lvl1pPr marL="0" indent="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None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179388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358775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38163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717550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2207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79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1351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5923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33B5CB11-8B64-47A9-A186-26281A741243}"/>
                </a:ext>
              </a:extLst>
            </p:cNvPr>
            <p:cNvSpPr txBox="1"/>
            <p:nvPr/>
          </p:nvSpPr>
          <p:spPr>
            <a:xfrm>
              <a:off x="4147476" y="2673651"/>
              <a:ext cx="3226044" cy="424590"/>
            </a:xfrm>
            <a:prstGeom prst="rect">
              <a:avLst/>
            </a:prstGeom>
            <a:noFill/>
          </p:spPr>
          <p:txBody>
            <a:bodyPr wrap="square" lIns="108000" tIns="54000" rIns="108000" bIns="54000" rtlCol="0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en-US" sz="2000" kern="0">
                  <a:solidFill>
                    <a:srgbClr val="FFFFFF"/>
                  </a:solidFill>
                  <a:latin typeface="Siemens Sans Global"/>
                  <a:ea typeface="+mn-ea"/>
                  <a:cs typeface="Arial" pitchFamily="34" charset="0"/>
                </a:rPr>
                <a:t>Siemens Badge</a:t>
              </a:r>
            </a:p>
          </p:txBody>
        </p:sp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8C9AC9E6-B7F7-4C4E-A448-BB7DAFF66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3976" y="5444348"/>
              <a:ext cx="1224000" cy="771550"/>
            </a:xfrm>
            <a:prstGeom prst="rect">
              <a:avLst/>
            </a:prstGeom>
          </p:spPr>
        </p:pic>
        <p:sp>
          <p:nvSpPr>
            <p:cNvPr id="113" name="Freeform 137">
              <a:extLst>
                <a:ext uri="{FF2B5EF4-FFF2-40B4-BE49-F238E27FC236}">
                  <a16:creationId xmlns:a16="http://schemas.microsoft.com/office/drawing/2014/main" id="{4FE80423-A729-4C65-987F-F8E5AA6AB0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482545" y="4417568"/>
              <a:ext cx="726862" cy="660727"/>
            </a:xfrm>
            <a:custGeom>
              <a:avLst/>
              <a:gdLst>
                <a:gd name="T0" fmla="*/ 1143 w 1143"/>
                <a:gd name="T1" fmla="*/ 1039 h 1039"/>
                <a:gd name="T2" fmla="*/ 0 w 1143"/>
                <a:gd name="T3" fmla="*/ 1039 h 1039"/>
                <a:gd name="T4" fmla="*/ 0 w 1143"/>
                <a:gd name="T5" fmla="*/ 944 h 1039"/>
                <a:gd name="T6" fmla="*/ 1143 w 1143"/>
                <a:gd name="T7" fmla="*/ 944 h 1039"/>
                <a:gd name="T8" fmla="*/ 1143 w 1143"/>
                <a:gd name="T9" fmla="*/ 1039 h 1039"/>
                <a:gd name="T10" fmla="*/ 1048 w 1143"/>
                <a:gd name="T11" fmla="*/ 829 h 1039"/>
                <a:gd name="T12" fmla="*/ 95 w 1143"/>
                <a:gd name="T13" fmla="*/ 829 h 1039"/>
                <a:gd name="T14" fmla="*/ 95 w 1143"/>
                <a:gd name="T15" fmla="*/ 924 h 1039"/>
                <a:gd name="T16" fmla="*/ 1048 w 1143"/>
                <a:gd name="T17" fmla="*/ 924 h 1039"/>
                <a:gd name="T18" fmla="*/ 1048 w 1143"/>
                <a:gd name="T19" fmla="*/ 829 h 1039"/>
                <a:gd name="T20" fmla="*/ 1048 w 1143"/>
                <a:gd name="T21" fmla="*/ 258 h 1039"/>
                <a:gd name="T22" fmla="*/ 95 w 1143"/>
                <a:gd name="T23" fmla="*/ 258 h 1039"/>
                <a:gd name="T24" fmla="*/ 95 w 1143"/>
                <a:gd name="T25" fmla="*/ 352 h 1039"/>
                <a:gd name="T26" fmla="*/ 1048 w 1143"/>
                <a:gd name="T27" fmla="*/ 352 h 1039"/>
                <a:gd name="T28" fmla="*/ 1048 w 1143"/>
                <a:gd name="T29" fmla="*/ 258 h 1039"/>
                <a:gd name="T30" fmla="*/ 572 w 1143"/>
                <a:gd name="T31" fmla="*/ 0 h 1039"/>
                <a:gd name="T32" fmla="*/ 95 w 1143"/>
                <a:gd name="T33" fmla="*/ 238 h 1039"/>
                <a:gd name="T34" fmla="*/ 1048 w 1143"/>
                <a:gd name="T35" fmla="*/ 238 h 1039"/>
                <a:gd name="T36" fmla="*/ 572 w 1143"/>
                <a:gd name="T37" fmla="*/ 0 h 1039"/>
                <a:gd name="T38" fmla="*/ 285 w 1143"/>
                <a:gd name="T39" fmla="*/ 372 h 1039"/>
                <a:gd name="T40" fmla="*/ 171 w 1143"/>
                <a:gd name="T41" fmla="*/ 372 h 1039"/>
                <a:gd name="T42" fmla="*/ 171 w 1143"/>
                <a:gd name="T43" fmla="*/ 810 h 1039"/>
                <a:gd name="T44" fmla="*/ 285 w 1143"/>
                <a:gd name="T45" fmla="*/ 810 h 1039"/>
                <a:gd name="T46" fmla="*/ 285 w 1143"/>
                <a:gd name="T47" fmla="*/ 372 h 1039"/>
                <a:gd name="T48" fmla="*/ 972 w 1143"/>
                <a:gd name="T49" fmla="*/ 372 h 1039"/>
                <a:gd name="T50" fmla="*/ 858 w 1143"/>
                <a:gd name="T51" fmla="*/ 372 h 1039"/>
                <a:gd name="T52" fmla="*/ 858 w 1143"/>
                <a:gd name="T53" fmla="*/ 810 h 1039"/>
                <a:gd name="T54" fmla="*/ 972 w 1143"/>
                <a:gd name="T55" fmla="*/ 810 h 1039"/>
                <a:gd name="T56" fmla="*/ 972 w 1143"/>
                <a:gd name="T57" fmla="*/ 372 h 1039"/>
                <a:gd name="T58" fmla="*/ 743 w 1143"/>
                <a:gd name="T59" fmla="*/ 372 h 1039"/>
                <a:gd name="T60" fmla="*/ 629 w 1143"/>
                <a:gd name="T61" fmla="*/ 372 h 1039"/>
                <a:gd name="T62" fmla="*/ 629 w 1143"/>
                <a:gd name="T63" fmla="*/ 810 h 1039"/>
                <a:gd name="T64" fmla="*/ 743 w 1143"/>
                <a:gd name="T65" fmla="*/ 810 h 1039"/>
                <a:gd name="T66" fmla="*/ 743 w 1143"/>
                <a:gd name="T67" fmla="*/ 372 h 1039"/>
                <a:gd name="T68" fmla="*/ 514 w 1143"/>
                <a:gd name="T69" fmla="*/ 372 h 1039"/>
                <a:gd name="T70" fmla="*/ 400 w 1143"/>
                <a:gd name="T71" fmla="*/ 372 h 1039"/>
                <a:gd name="T72" fmla="*/ 400 w 1143"/>
                <a:gd name="T73" fmla="*/ 810 h 1039"/>
                <a:gd name="T74" fmla="*/ 514 w 1143"/>
                <a:gd name="T75" fmla="*/ 810 h 1039"/>
                <a:gd name="T76" fmla="*/ 514 w 1143"/>
                <a:gd name="T77" fmla="*/ 372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43" h="1039">
                  <a:moveTo>
                    <a:pt x="1143" y="1039"/>
                  </a:moveTo>
                  <a:lnTo>
                    <a:pt x="0" y="1039"/>
                  </a:lnTo>
                  <a:lnTo>
                    <a:pt x="0" y="944"/>
                  </a:lnTo>
                  <a:lnTo>
                    <a:pt x="1143" y="944"/>
                  </a:lnTo>
                  <a:lnTo>
                    <a:pt x="1143" y="1039"/>
                  </a:lnTo>
                  <a:close/>
                  <a:moveTo>
                    <a:pt x="1048" y="829"/>
                  </a:moveTo>
                  <a:lnTo>
                    <a:pt x="95" y="829"/>
                  </a:lnTo>
                  <a:lnTo>
                    <a:pt x="95" y="924"/>
                  </a:lnTo>
                  <a:lnTo>
                    <a:pt x="1048" y="924"/>
                  </a:lnTo>
                  <a:lnTo>
                    <a:pt x="1048" y="829"/>
                  </a:lnTo>
                  <a:close/>
                  <a:moveTo>
                    <a:pt x="1048" y="258"/>
                  </a:moveTo>
                  <a:lnTo>
                    <a:pt x="95" y="258"/>
                  </a:lnTo>
                  <a:lnTo>
                    <a:pt x="95" y="352"/>
                  </a:lnTo>
                  <a:lnTo>
                    <a:pt x="1048" y="352"/>
                  </a:lnTo>
                  <a:lnTo>
                    <a:pt x="1048" y="258"/>
                  </a:lnTo>
                  <a:close/>
                  <a:moveTo>
                    <a:pt x="572" y="0"/>
                  </a:moveTo>
                  <a:lnTo>
                    <a:pt x="95" y="238"/>
                  </a:lnTo>
                  <a:lnTo>
                    <a:pt x="1048" y="238"/>
                  </a:lnTo>
                  <a:lnTo>
                    <a:pt x="572" y="0"/>
                  </a:lnTo>
                  <a:close/>
                  <a:moveTo>
                    <a:pt x="285" y="372"/>
                  </a:moveTo>
                  <a:lnTo>
                    <a:pt x="171" y="372"/>
                  </a:lnTo>
                  <a:lnTo>
                    <a:pt x="171" y="810"/>
                  </a:lnTo>
                  <a:lnTo>
                    <a:pt x="285" y="810"/>
                  </a:lnTo>
                  <a:lnTo>
                    <a:pt x="285" y="372"/>
                  </a:lnTo>
                  <a:close/>
                  <a:moveTo>
                    <a:pt x="972" y="372"/>
                  </a:moveTo>
                  <a:lnTo>
                    <a:pt x="858" y="372"/>
                  </a:lnTo>
                  <a:lnTo>
                    <a:pt x="858" y="810"/>
                  </a:lnTo>
                  <a:lnTo>
                    <a:pt x="972" y="810"/>
                  </a:lnTo>
                  <a:lnTo>
                    <a:pt x="972" y="372"/>
                  </a:lnTo>
                  <a:close/>
                  <a:moveTo>
                    <a:pt x="743" y="372"/>
                  </a:moveTo>
                  <a:lnTo>
                    <a:pt x="629" y="372"/>
                  </a:lnTo>
                  <a:lnTo>
                    <a:pt x="629" y="810"/>
                  </a:lnTo>
                  <a:lnTo>
                    <a:pt x="743" y="810"/>
                  </a:lnTo>
                  <a:lnTo>
                    <a:pt x="743" y="372"/>
                  </a:lnTo>
                  <a:close/>
                  <a:moveTo>
                    <a:pt x="514" y="372"/>
                  </a:moveTo>
                  <a:lnTo>
                    <a:pt x="400" y="372"/>
                  </a:lnTo>
                  <a:lnTo>
                    <a:pt x="400" y="810"/>
                  </a:lnTo>
                  <a:lnTo>
                    <a:pt x="514" y="810"/>
                  </a:lnTo>
                  <a:lnTo>
                    <a:pt x="514" y="3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solidFill>
                  <a:srgbClr val="2387AA"/>
                </a:solidFill>
              </a:endParaRPr>
            </a:p>
          </p:txBody>
        </p:sp>
        <p:sp>
          <p:nvSpPr>
            <p:cNvPr id="114" name="TextBox 10">
              <a:extLst>
                <a:ext uri="{FF2B5EF4-FFF2-40B4-BE49-F238E27FC236}">
                  <a16:creationId xmlns:a16="http://schemas.microsoft.com/office/drawing/2014/main" id="{497D83B0-02A0-42D4-A002-57FBF06465AA}"/>
                </a:ext>
              </a:extLst>
            </p:cNvPr>
            <p:cNvSpPr txBox="1"/>
            <p:nvPr/>
          </p:nvSpPr>
          <p:spPr>
            <a:xfrm>
              <a:off x="5082513" y="4191310"/>
              <a:ext cx="1533191" cy="296478"/>
            </a:xfrm>
            <a:prstGeom prst="rect">
              <a:avLst/>
            </a:prstGeom>
            <a:noFill/>
          </p:spPr>
          <p:txBody>
            <a:bodyPr wrap="square" lIns="108000" tIns="54000" rIns="108000" bIns="54000" rtlCol="0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Siemens Authority</a:t>
              </a:r>
            </a:p>
          </p:txBody>
        </p:sp>
        <p:pic>
          <p:nvPicPr>
            <p:cNvPr id="70" name="Grafik 69">
              <a:extLst>
                <a:ext uri="{FF2B5EF4-FFF2-40B4-BE49-F238E27FC236}">
                  <a16:creationId xmlns:a16="http://schemas.microsoft.com/office/drawing/2014/main" id="{6FDF05B5-CD89-4C62-8FE5-5EFAF94F1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6222" y="3490113"/>
              <a:ext cx="1224000" cy="771550"/>
            </a:xfrm>
            <a:prstGeom prst="rect">
              <a:avLst/>
            </a:prstGeom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4B590BC9-1BAB-4AF9-81D9-451559901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7156" y="3464357"/>
              <a:ext cx="907317" cy="741771"/>
            </a:xfrm>
            <a:prstGeom prst="rect">
              <a:avLst/>
            </a:prstGeom>
          </p:spPr>
        </p:pic>
        <p:sp>
          <p:nvSpPr>
            <p:cNvPr id="126" name="Pfeil: nach oben gebogen 125">
              <a:extLst>
                <a:ext uri="{FF2B5EF4-FFF2-40B4-BE49-F238E27FC236}">
                  <a16:creationId xmlns:a16="http://schemas.microsoft.com/office/drawing/2014/main" id="{D00DC5D4-B775-4AED-AE53-1695E0BA2C0C}"/>
                </a:ext>
              </a:extLst>
            </p:cNvPr>
            <p:cNvSpPr/>
            <p:nvPr/>
          </p:nvSpPr>
          <p:spPr>
            <a:xfrm rot="5400000">
              <a:off x="4887432" y="4326697"/>
              <a:ext cx="437889" cy="424591"/>
            </a:xfrm>
            <a:prstGeom prst="bent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sp>
          <p:nvSpPr>
            <p:cNvPr id="127" name="Pfeil: nach oben gebogen 126">
              <a:extLst>
                <a:ext uri="{FF2B5EF4-FFF2-40B4-BE49-F238E27FC236}">
                  <a16:creationId xmlns:a16="http://schemas.microsoft.com/office/drawing/2014/main" id="{CC9673DF-5627-4350-A778-EB1EB92D0AD9}"/>
                </a:ext>
              </a:extLst>
            </p:cNvPr>
            <p:cNvSpPr/>
            <p:nvPr/>
          </p:nvSpPr>
          <p:spPr>
            <a:xfrm rot="16200000" flipH="1">
              <a:off x="6340094" y="4321388"/>
              <a:ext cx="439200" cy="424591"/>
            </a:xfrm>
            <a:prstGeom prst="bent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EB7F9D9E-3401-4173-B0BC-080F8009E96C}"/>
                </a:ext>
              </a:extLst>
            </p:cNvPr>
            <p:cNvSpPr txBox="1"/>
            <p:nvPr/>
          </p:nvSpPr>
          <p:spPr>
            <a:xfrm>
              <a:off x="4215476" y="3079318"/>
              <a:ext cx="15415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“I </a:t>
              </a:r>
              <a:r>
                <a:rPr lang="en-US" sz="1200" i="1" u="sng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claim</a:t>
              </a: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being a legit </a:t>
              </a:r>
              <a:b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Siemens employee”</a:t>
              </a:r>
              <a:endParaRPr lang="en-US" sz="1200" i="1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pic>
          <p:nvPicPr>
            <p:cNvPr id="138" name="Grafik 137">
              <a:extLst>
                <a:ext uri="{FF2B5EF4-FFF2-40B4-BE49-F238E27FC236}">
                  <a16:creationId xmlns:a16="http://schemas.microsoft.com/office/drawing/2014/main" id="{4EC0900F-AAE7-451D-BB43-6555F1C51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83914" y="4695701"/>
              <a:ext cx="447667" cy="447667"/>
            </a:xfrm>
            <a:prstGeom prst="rect">
              <a:avLst/>
            </a:prstGeom>
          </p:spPr>
        </p:pic>
        <p:pic>
          <p:nvPicPr>
            <p:cNvPr id="139" name="Grafik 138">
              <a:extLst>
                <a:ext uri="{FF2B5EF4-FFF2-40B4-BE49-F238E27FC236}">
                  <a16:creationId xmlns:a16="http://schemas.microsoft.com/office/drawing/2014/main" id="{C84DBFE5-8924-486F-AC78-183D8A70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80027" y="4695701"/>
              <a:ext cx="447667" cy="447667"/>
            </a:xfrm>
            <a:prstGeom prst="rect">
              <a:avLst/>
            </a:prstGeom>
          </p:spPr>
        </p:pic>
        <p:cxnSp>
          <p:nvCxnSpPr>
            <p:cNvPr id="140" name="Straight Arrow Connector 51">
              <a:extLst>
                <a:ext uri="{FF2B5EF4-FFF2-40B4-BE49-F238E27FC236}">
                  <a16:creationId xmlns:a16="http://schemas.microsoft.com/office/drawing/2014/main" id="{021066A0-AF10-42E8-9882-CC04351C2270}"/>
                </a:ext>
              </a:extLst>
            </p:cNvPr>
            <p:cNvCxnSpPr/>
            <p:nvPr/>
          </p:nvCxnSpPr>
          <p:spPr bwMode="auto">
            <a:xfrm>
              <a:off x="5687398" y="5099967"/>
              <a:ext cx="0" cy="291707"/>
            </a:xfrm>
            <a:prstGeom prst="straightConnector1">
              <a:avLst/>
            </a:prstGeom>
            <a:solidFill>
              <a:schemeClr val="tx2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Arrow Connector 51">
              <a:extLst>
                <a:ext uri="{FF2B5EF4-FFF2-40B4-BE49-F238E27FC236}">
                  <a16:creationId xmlns:a16="http://schemas.microsoft.com/office/drawing/2014/main" id="{3D36ADC0-024F-4317-A3DE-94F0716A0377}"/>
                </a:ext>
              </a:extLst>
            </p:cNvPr>
            <p:cNvCxnSpPr/>
            <p:nvPr/>
          </p:nvCxnSpPr>
          <p:spPr bwMode="auto">
            <a:xfrm>
              <a:off x="5976461" y="5099967"/>
              <a:ext cx="0" cy="291707"/>
            </a:xfrm>
            <a:prstGeom prst="straightConnector1">
              <a:avLst/>
            </a:prstGeom>
            <a:solidFill>
              <a:schemeClr val="tx2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08DD23F2-A2B0-472C-9AD3-6FFAB4CBC7D0}"/>
                </a:ext>
              </a:extLst>
            </p:cNvPr>
            <p:cNvSpPr txBox="1"/>
            <p:nvPr/>
          </p:nvSpPr>
          <p:spPr>
            <a:xfrm>
              <a:off x="4072876" y="6219484"/>
              <a:ext cx="33752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“I </a:t>
              </a:r>
              <a:r>
                <a:rPr lang="en-US" sz="1400" i="1" u="sng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can proof</a:t>
              </a:r>
              <a:r>
                <a:rPr lang="en-US" sz="14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being John Doe at Siemens”</a:t>
              </a:r>
              <a:endParaRPr lang="en-US" sz="1400" i="1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3B4AB225-290C-41C7-BECD-A3266716498D}"/>
                </a:ext>
              </a:extLst>
            </p:cNvPr>
            <p:cNvSpPr txBox="1"/>
            <p:nvPr/>
          </p:nvSpPr>
          <p:spPr>
            <a:xfrm>
              <a:off x="5922125" y="3079318"/>
              <a:ext cx="11692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“I </a:t>
              </a:r>
              <a:r>
                <a:rPr lang="en-US" sz="1200" i="1" u="sng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claim</a:t>
              </a: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being </a:t>
              </a:r>
              <a:b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John Doe”</a:t>
              </a:r>
              <a:endParaRPr lang="en-US" sz="1200" i="1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44" name="Textfeld 143">
              <a:extLst>
                <a:ext uri="{FF2B5EF4-FFF2-40B4-BE49-F238E27FC236}">
                  <a16:creationId xmlns:a16="http://schemas.microsoft.com/office/drawing/2014/main" id="{593F1350-CFC7-4A55-81BF-4A4C4A8A1D05}"/>
                </a:ext>
              </a:extLst>
            </p:cNvPr>
            <p:cNvSpPr txBox="1"/>
            <p:nvPr/>
          </p:nvSpPr>
          <p:spPr>
            <a:xfrm>
              <a:off x="4585462" y="4646870"/>
              <a:ext cx="60793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check</a:t>
              </a:r>
              <a:endParaRPr lang="en-US" sz="1200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45" name="Textfeld 144">
              <a:extLst>
                <a:ext uri="{FF2B5EF4-FFF2-40B4-BE49-F238E27FC236}">
                  <a16:creationId xmlns:a16="http://schemas.microsoft.com/office/drawing/2014/main" id="{B6EED840-A408-4DBE-9A52-DEDD71F1CF88}"/>
                </a:ext>
              </a:extLst>
            </p:cNvPr>
            <p:cNvSpPr txBox="1"/>
            <p:nvPr/>
          </p:nvSpPr>
          <p:spPr>
            <a:xfrm>
              <a:off x="6535510" y="4646870"/>
              <a:ext cx="60793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check</a:t>
              </a:r>
              <a:endParaRPr lang="en-US" sz="1200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50" name="Textfeld 149">
              <a:extLst>
                <a:ext uri="{FF2B5EF4-FFF2-40B4-BE49-F238E27FC236}">
                  <a16:creationId xmlns:a16="http://schemas.microsoft.com/office/drawing/2014/main" id="{0B3AF510-22DB-4402-B723-E96E898521A2}"/>
                </a:ext>
              </a:extLst>
            </p:cNvPr>
            <p:cNvSpPr txBox="1"/>
            <p:nvPr/>
          </p:nvSpPr>
          <p:spPr>
            <a:xfrm>
              <a:off x="6138410" y="5109881"/>
              <a:ext cx="7995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certify</a:t>
              </a:r>
              <a:endParaRPr lang="en-US" sz="1200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FFDAEBFC-3B86-4545-9CDF-3B09753D791E}"/>
                </a:ext>
              </a:extLst>
            </p:cNvPr>
            <p:cNvSpPr txBox="1"/>
            <p:nvPr/>
          </p:nvSpPr>
          <p:spPr>
            <a:xfrm>
              <a:off x="4994109" y="5109881"/>
              <a:ext cx="7995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certify</a:t>
              </a:r>
              <a:endParaRPr lang="en-US" sz="1200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pic>
          <p:nvPicPr>
            <p:cNvPr id="178" name="Grafik 177">
              <a:extLst>
                <a:ext uri="{FF2B5EF4-FFF2-40B4-BE49-F238E27FC236}">
                  <a16:creationId xmlns:a16="http://schemas.microsoft.com/office/drawing/2014/main" id="{F9CD41E6-2C2B-48AF-A5D3-87F2C1F89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2551" y="5368330"/>
              <a:ext cx="270299" cy="253963"/>
            </a:xfrm>
            <a:prstGeom prst="roundRect">
              <a:avLst/>
            </a:prstGeom>
          </p:spPr>
        </p:pic>
        <p:pic>
          <p:nvPicPr>
            <p:cNvPr id="179" name="Grafik 178">
              <a:extLst>
                <a:ext uri="{FF2B5EF4-FFF2-40B4-BE49-F238E27FC236}">
                  <a16:creationId xmlns:a16="http://schemas.microsoft.com/office/drawing/2014/main" id="{0AB92232-0C64-433A-B754-59CAAFC5E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7121" y="5372705"/>
              <a:ext cx="265265" cy="2437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051232-071C-4830-8EBA-E03ACBBE4FCD}"/>
              </a:ext>
            </a:extLst>
          </p:cNvPr>
          <p:cNvGrpSpPr/>
          <p:nvPr/>
        </p:nvGrpSpPr>
        <p:grpSpPr>
          <a:xfrm>
            <a:off x="663768" y="2622900"/>
            <a:ext cx="3684452" cy="3888000"/>
            <a:chOff x="355415" y="2639261"/>
            <a:chExt cx="3684452" cy="3888000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EDE74671-F9BA-4D70-8884-EB8DFC13908D}"/>
                </a:ext>
              </a:extLst>
            </p:cNvPr>
            <p:cNvSpPr txBox="1">
              <a:spLocks/>
            </p:cNvSpPr>
            <p:nvPr/>
          </p:nvSpPr>
          <p:spPr>
            <a:xfrm>
              <a:off x="421786" y="2639261"/>
              <a:ext cx="3312000" cy="3888000"/>
            </a:xfrm>
            <a:prstGeom prst="rect">
              <a:avLst/>
            </a:prstGeom>
            <a:gradFill>
              <a:gsLst>
                <a:gs pos="0">
                  <a:srgbClr val="50BEBE">
                    <a:alpha val="85000"/>
                  </a:srgbClr>
                </a:gs>
                <a:gs pos="83000">
                  <a:srgbClr val="0099B0">
                    <a:alpha val="74000"/>
                  </a:srgbClr>
                </a:gs>
                <a:gs pos="50000">
                  <a:srgbClr val="009999">
                    <a:alpha val="83000"/>
                  </a:srgbClr>
                </a:gs>
                <a:gs pos="100000">
                  <a:srgbClr val="0099CB">
                    <a:alpha val="81000"/>
                  </a:srgbClr>
                </a:gs>
              </a:gsLst>
              <a:lin ang="0" scaled="1"/>
            </a:gradFill>
          </p:spPr>
          <p:txBody>
            <a:bodyPr/>
            <a:lstStyle>
              <a:lvl1pPr marL="0" indent="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None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179388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358775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38163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717550" indent="-177800"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tabLst/>
                <a:defRPr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12207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6779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21351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2592388" indent="-188913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Char char="§"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  <a:p>
              <a:pPr>
                <a:buClr>
                  <a:srgbClr val="879BAA"/>
                </a:buClr>
                <a:defRPr/>
              </a:pPr>
              <a:endParaRPr lang="en-US" sz="2000" kern="0">
                <a:solidFill>
                  <a:srgbClr val="000000"/>
                </a:solidFill>
              </a:endParaRPr>
            </a:p>
          </p:txBody>
        </p:sp>
        <p:sp>
          <p:nvSpPr>
            <p:cNvPr id="152" name="TextBox 10">
              <a:extLst>
                <a:ext uri="{FF2B5EF4-FFF2-40B4-BE49-F238E27FC236}">
                  <a16:creationId xmlns:a16="http://schemas.microsoft.com/office/drawing/2014/main" id="{DE61FA5E-1059-461D-AF49-B9E51B772B3D}"/>
                </a:ext>
              </a:extLst>
            </p:cNvPr>
            <p:cNvSpPr txBox="1"/>
            <p:nvPr/>
          </p:nvSpPr>
          <p:spPr>
            <a:xfrm>
              <a:off x="428349" y="2673651"/>
              <a:ext cx="3226044" cy="424590"/>
            </a:xfrm>
            <a:prstGeom prst="rect">
              <a:avLst/>
            </a:prstGeom>
            <a:noFill/>
          </p:spPr>
          <p:txBody>
            <a:bodyPr wrap="square" lIns="108000" tIns="54000" rIns="108000" bIns="54000" rtlCol="0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en-US" sz="2000" kern="0">
                  <a:solidFill>
                    <a:srgbClr val="FFFFFF"/>
                  </a:solidFill>
                  <a:latin typeface="Siemens Sans Global"/>
                  <a:ea typeface="+mn-ea"/>
                  <a:cs typeface="Arial" pitchFamily="34" charset="0"/>
                </a:rPr>
                <a:t>BACnet/SC</a:t>
              </a:r>
            </a:p>
          </p:txBody>
        </p:sp>
        <p:sp>
          <p:nvSpPr>
            <p:cNvPr id="153" name="Oval 28">
              <a:extLst>
                <a:ext uri="{FF2B5EF4-FFF2-40B4-BE49-F238E27FC236}">
                  <a16:creationId xmlns:a16="http://schemas.microsoft.com/office/drawing/2014/main" id="{7B09ED5B-B555-4AF4-A95F-85C649A63EBB}"/>
                </a:ext>
              </a:extLst>
            </p:cNvPr>
            <p:cNvSpPr/>
            <p:nvPr/>
          </p:nvSpPr>
          <p:spPr>
            <a:xfrm>
              <a:off x="928107" y="3533529"/>
              <a:ext cx="564929" cy="559621"/>
            </a:xfrm>
            <a:prstGeom prst="ellipse">
              <a:avLst/>
            </a:prstGeom>
            <a:solidFill>
              <a:srgbClr val="92D050"/>
            </a:solidFill>
            <a:ln w="15875" cap="flat" cmpd="sng" algn="ctr">
              <a:noFill/>
              <a:prstDash val="solid"/>
            </a:ln>
            <a:effectLst/>
          </p:spPr>
          <p:txBody>
            <a:bodyPr lIns="0" tIns="35989" rIns="0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kern="0">
                <a:solidFill>
                  <a:prstClr val="white"/>
                </a:solidFill>
                <a:latin typeface="Siemens Sans Black" pitchFamily="2" charset="0"/>
              </a:endParaRPr>
            </a:p>
          </p:txBody>
        </p:sp>
        <p:sp>
          <p:nvSpPr>
            <p:cNvPr id="154" name="Textfeld 153">
              <a:extLst>
                <a:ext uri="{FF2B5EF4-FFF2-40B4-BE49-F238E27FC236}">
                  <a16:creationId xmlns:a16="http://schemas.microsoft.com/office/drawing/2014/main" id="{D2DFBFF8-E403-4761-8412-11D0028F55A0}"/>
                </a:ext>
              </a:extLst>
            </p:cNvPr>
            <p:cNvSpPr txBox="1"/>
            <p:nvPr/>
          </p:nvSpPr>
          <p:spPr>
            <a:xfrm>
              <a:off x="539109" y="3079318"/>
              <a:ext cx="16216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“I </a:t>
              </a:r>
              <a:r>
                <a:rPr lang="en-US" sz="1200" i="1" u="sng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claim</a:t>
              </a: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being a legit </a:t>
              </a:r>
              <a:b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device of this project”</a:t>
              </a:r>
              <a:endParaRPr lang="en-US" sz="1200" i="1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55" name="Textfeld 154">
              <a:extLst>
                <a:ext uri="{FF2B5EF4-FFF2-40B4-BE49-F238E27FC236}">
                  <a16:creationId xmlns:a16="http://schemas.microsoft.com/office/drawing/2014/main" id="{481DEA2C-34B5-4C02-A6AE-48CABBCC7EFC}"/>
                </a:ext>
              </a:extLst>
            </p:cNvPr>
            <p:cNvSpPr txBox="1"/>
            <p:nvPr/>
          </p:nvSpPr>
          <p:spPr>
            <a:xfrm>
              <a:off x="2325874" y="3079318"/>
              <a:ext cx="11692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“I </a:t>
              </a:r>
              <a:r>
                <a:rPr lang="en-US" sz="1200" i="1" u="sng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claim</a:t>
              </a: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being </a:t>
              </a:r>
              <a:b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en-US" sz="12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Node #42”</a:t>
              </a:r>
              <a:endParaRPr lang="en-US" sz="1200" i="1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56" name="Rechteck: abgerundete Ecken 155">
              <a:extLst>
                <a:ext uri="{FF2B5EF4-FFF2-40B4-BE49-F238E27FC236}">
                  <a16:creationId xmlns:a16="http://schemas.microsoft.com/office/drawing/2014/main" id="{53F905E7-C5B1-4A87-AB04-B5C97A7B6BA8}"/>
                </a:ext>
              </a:extLst>
            </p:cNvPr>
            <p:cNvSpPr/>
            <p:nvPr/>
          </p:nvSpPr>
          <p:spPr>
            <a:xfrm>
              <a:off x="1323223" y="5432021"/>
              <a:ext cx="377041" cy="354516"/>
            </a:xfrm>
            <a:prstGeom prst="round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pic>
          <p:nvPicPr>
            <p:cNvPr id="157" name="Grafik 156">
              <a:extLst>
                <a:ext uri="{FF2B5EF4-FFF2-40B4-BE49-F238E27FC236}">
                  <a16:creationId xmlns:a16="http://schemas.microsoft.com/office/drawing/2014/main" id="{00337493-CAF1-4E5A-8D60-2D0423C52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1313789" y="5497421"/>
              <a:ext cx="396000" cy="396000"/>
            </a:xfrm>
            <a:prstGeom prst="rect">
              <a:avLst/>
            </a:prstGeom>
          </p:spPr>
        </p:pic>
        <p:sp>
          <p:nvSpPr>
            <p:cNvPr id="160" name="Textfeld 159">
              <a:extLst>
                <a:ext uri="{FF2B5EF4-FFF2-40B4-BE49-F238E27FC236}">
                  <a16:creationId xmlns:a16="http://schemas.microsoft.com/office/drawing/2014/main" id="{B452A5BB-ED72-4F7D-A470-24B922A1811E}"/>
                </a:ext>
              </a:extLst>
            </p:cNvPr>
            <p:cNvSpPr txBox="1"/>
            <p:nvPr/>
          </p:nvSpPr>
          <p:spPr>
            <a:xfrm>
              <a:off x="1341510" y="5399922"/>
              <a:ext cx="346817" cy="157735"/>
            </a:xfrm>
            <a:prstGeom prst="rect">
              <a:avLst/>
            </a:prstGeom>
            <a:noFill/>
          </p:spPr>
          <p:txBody>
            <a:bodyPr wrap="none" lIns="36000" tIns="0" rIns="36000" bIns="0" rtlCol="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Siemens Sans Glob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Root</a:t>
              </a:r>
            </a:p>
          </p:txBody>
        </p:sp>
        <p:sp>
          <p:nvSpPr>
            <p:cNvPr id="162" name="Oval 28">
              <a:extLst>
                <a:ext uri="{FF2B5EF4-FFF2-40B4-BE49-F238E27FC236}">
                  <a16:creationId xmlns:a16="http://schemas.microsoft.com/office/drawing/2014/main" id="{6FA9C1AE-9B6F-48F8-95E3-4BFF1FE70D5F}"/>
                </a:ext>
              </a:extLst>
            </p:cNvPr>
            <p:cNvSpPr/>
            <p:nvPr/>
          </p:nvSpPr>
          <p:spPr>
            <a:xfrm>
              <a:off x="2707608" y="3533528"/>
              <a:ext cx="564929" cy="559621"/>
            </a:xfrm>
            <a:prstGeom prst="ellips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35989" rIns="0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solidFill>
                    <a:prstClr val="white"/>
                  </a:solidFill>
                  <a:latin typeface="Siemens Sans Black" pitchFamily="2" charset="0"/>
                </a:rPr>
                <a:t>Node 42</a:t>
              </a:r>
            </a:p>
          </p:txBody>
        </p:sp>
        <p:sp>
          <p:nvSpPr>
            <p:cNvPr id="164" name="Freeform 137">
              <a:extLst>
                <a:ext uri="{FF2B5EF4-FFF2-40B4-BE49-F238E27FC236}">
                  <a16:creationId xmlns:a16="http://schemas.microsoft.com/office/drawing/2014/main" id="{BE2BC41F-9778-482A-8C57-B88FF1D9102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749844" y="4417568"/>
              <a:ext cx="726862" cy="660727"/>
            </a:xfrm>
            <a:custGeom>
              <a:avLst/>
              <a:gdLst>
                <a:gd name="T0" fmla="*/ 1143 w 1143"/>
                <a:gd name="T1" fmla="*/ 1039 h 1039"/>
                <a:gd name="T2" fmla="*/ 0 w 1143"/>
                <a:gd name="T3" fmla="*/ 1039 h 1039"/>
                <a:gd name="T4" fmla="*/ 0 w 1143"/>
                <a:gd name="T5" fmla="*/ 944 h 1039"/>
                <a:gd name="T6" fmla="*/ 1143 w 1143"/>
                <a:gd name="T7" fmla="*/ 944 h 1039"/>
                <a:gd name="T8" fmla="*/ 1143 w 1143"/>
                <a:gd name="T9" fmla="*/ 1039 h 1039"/>
                <a:gd name="T10" fmla="*/ 1048 w 1143"/>
                <a:gd name="T11" fmla="*/ 829 h 1039"/>
                <a:gd name="T12" fmla="*/ 95 w 1143"/>
                <a:gd name="T13" fmla="*/ 829 h 1039"/>
                <a:gd name="T14" fmla="*/ 95 w 1143"/>
                <a:gd name="T15" fmla="*/ 924 h 1039"/>
                <a:gd name="T16" fmla="*/ 1048 w 1143"/>
                <a:gd name="T17" fmla="*/ 924 h 1039"/>
                <a:gd name="T18" fmla="*/ 1048 w 1143"/>
                <a:gd name="T19" fmla="*/ 829 h 1039"/>
                <a:gd name="T20" fmla="*/ 1048 w 1143"/>
                <a:gd name="T21" fmla="*/ 258 h 1039"/>
                <a:gd name="T22" fmla="*/ 95 w 1143"/>
                <a:gd name="T23" fmla="*/ 258 h 1039"/>
                <a:gd name="T24" fmla="*/ 95 w 1143"/>
                <a:gd name="T25" fmla="*/ 352 h 1039"/>
                <a:gd name="T26" fmla="*/ 1048 w 1143"/>
                <a:gd name="T27" fmla="*/ 352 h 1039"/>
                <a:gd name="T28" fmla="*/ 1048 w 1143"/>
                <a:gd name="T29" fmla="*/ 258 h 1039"/>
                <a:gd name="T30" fmla="*/ 572 w 1143"/>
                <a:gd name="T31" fmla="*/ 0 h 1039"/>
                <a:gd name="T32" fmla="*/ 95 w 1143"/>
                <a:gd name="T33" fmla="*/ 238 h 1039"/>
                <a:gd name="T34" fmla="*/ 1048 w 1143"/>
                <a:gd name="T35" fmla="*/ 238 h 1039"/>
                <a:gd name="T36" fmla="*/ 572 w 1143"/>
                <a:gd name="T37" fmla="*/ 0 h 1039"/>
                <a:gd name="T38" fmla="*/ 285 w 1143"/>
                <a:gd name="T39" fmla="*/ 372 h 1039"/>
                <a:gd name="T40" fmla="*/ 171 w 1143"/>
                <a:gd name="T41" fmla="*/ 372 h 1039"/>
                <a:gd name="T42" fmla="*/ 171 w 1143"/>
                <a:gd name="T43" fmla="*/ 810 h 1039"/>
                <a:gd name="T44" fmla="*/ 285 w 1143"/>
                <a:gd name="T45" fmla="*/ 810 h 1039"/>
                <a:gd name="T46" fmla="*/ 285 w 1143"/>
                <a:gd name="T47" fmla="*/ 372 h 1039"/>
                <a:gd name="T48" fmla="*/ 972 w 1143"/>
                <a:gd name="T49" fmla="*/ 372 h 1039"/>
                <a:gd name="T50" fmla="*/ 858 w 1143"/>
                <a:gd name="T51" fmla="*/ 372 h 1039"/>
                <a:gd name="T52" fmla="*/ 858 w 1143"/>
                <a:gd name="T53" fmla="*/ 810 h 1039"/>
                <a:gd name="T54" fmla="*/ 972 w 1143"/>
                <a:gd name="T55" fmla="*/ 810 h 1039"/>
                <a:gd name="T56" fmla="*/ 972 w 1143"/>
                <a:gd name="T57" fmla="*/ 372 h 1039"/>
                <a:gd name="T58" fmla="*/ 743 w 1143"/>
                <a:gd name="T59" fmla="*/ 372 h 1039"/>
                <a:gd name="T60" fmla="*/ 629 w 1143"/>
                <a:gd name="T61" fmla="*/ 372 h 1039"/>
                <a:gd name="T62" fmla="*/ 629 w 1143"/>
                <a:gd name="T63" fmla="*/ 810 h 1039"/>
                <a:gd name="T64" fmla="*/ 743 w 1143"/>
                <a:gd name="T65" fmla="*/ 810 h 1039"/>
                <a:gd name="T66" fmla="*/ 743 w 1143"/>
                <a:gd name="T67" fmla="*/ 372 h 1039"/>
                <a:gd name="T68" fmla="*/ 514 w 1143"/>
                <a:gd name="T69" fmla="*/ 372 h 1039"/>
                <a:gd name="T70" fmla="*/ 400 w 1143"/>
                <a:gd name="T71" fmla="*/ 372 h 1039"/>
                <a:gd name="T72" fmla="*/ 400 w 1143"/>
                <a:gd name="T73" fmla="*/ 810 h 1039"/>
                <a:gd name="T74" fmla="*/ 514 w 1143"/>
                <a:gd name="T75" fmla="*/ 810 h 1039"/>
                <a:gd name="T76" fmla="*/ 514 w 1143"/>
                <a:gd name="T77" fmla="*/ 372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43" h="1039">
                  <a:moveTo>
                    <a:pt x="1143" y="1039"/>
                  </a:moveTo>
                  <a:lnTo>
                    <a:pt x="0" y="1039"/>
                  </a:lnTo>
                  <a:lnTo>
                    <a:pt x="0" y="944"/>
                  </a:lnTo>
                  <a:lnTo>
                    <a:pt x="1143" y="944"/>
                  </a:lnTo>
                  <a:lnTo>
                    <a:pt x="1143" y="1039"/>
                  </a:lnTo>
                  <a:close/>
                  <a:moveTo>
                    <a:pt x="1048" y="829"/>
                  </a:moveTo>
                  <a:lnTo>
                    <a:pt x="95" y="829"/>
                  </a:lnTo>
                  <a:lnTo>
                    <a:pt x="95" y="924"/>
                  </a:lnTo>
                  <a:lnTo>
                    <a:pt x="1048" y="924"/>
                  </a:lnTo>
                  <a:lnTo>
                    <a:pt x="1048" y="829"/>
                  </a:lnTo>
                  <a:close/>
                  <a:moveTo>
                    <a:pt x="1048" y="258"/>
                  </a:moveTo>
                  <a:lnTo>
                    <a:pt x="95" y="258"/>
                  </a:lnTo>
                  <a:lnTo>
                    <a:pt x="95" y="352"/>
                  </a:lnTo>
                  <a:lnTo>
                    <a:pt x="1048" y="352"/>
                  </a:lnTo>
                  <a:lnTo>
                    <a:pt x="1048" y="258"/>
                  </a:lnTo>
                  <a:close/>
                  <a:moveTo>
                    <a:pt x="572" y="0"/>
                  </a:moveTo>
                  <a:lnTo>
                    <a:pt x="95" y="238"/>
                  </a:lnTo>
                  <a:lnTo>
                    <a:pt x="1048" y="238"/>
                  </a:lnTo>
                  <a:lnTo>
                    <a:pt x="572" y="0"/>
                  </a:lnTo>
                  <a:close/>
                  <a:moveTo>
                    <a:pt x="285" y="372"/>
                  </a:moveTo>
                  <a:lnTo>
                    <a:pt x="171" y="372"/>
                  </a:lnTo>
                  <a:lnTo>
                    <a:pt x="171" y="810"/>
                  </a:lnTo>
                  <a:lnTo>
                    <a:pt x="285" y="810"/>
                  </a:lnTo>
                  <a:lnTo>
                    <a:pt x="285" y="372"/>
                  </a:lnTo>
                  <a:close/>
                  <a:moveTo>
                    <a:pt x="972" y="372"/>
                  </a:moveTo>
                  <a:lnTo>
                    <a:pt x="858" y="372"/>
                  </a:lnTo>
                  <a:lnTo>
                    <a:pt x="858" y="810"/>
                  </a:lnTo>
                  <a:lnTo>
                    <a:pt x="972" y="810"/>
                  </a:lnTo>
                  <a:lnTo>
                    <a:pt x="972" y="372"/>
                  </a:lnTo>
                  <a:close/>
                  <a:moveTo>
                    <a:pt x="743" y="372"/>
                  </a:moveTo>
                  <a:lnTo>
                    <a:pt x="629" y="372"/>
                  </a:lnTo>
                  <a:lnTo>
                    <a:pt x="629" y="810"/>
                  </a:lnTo>
                  <a:lnTo>
                    <a:pt x="743" y="810"/>
                  </a:lnTo>
                  <a:lnTo>
                    <a:pt x="743" y="372"/>
                  </a:lnTo>
                  <a:close/>
                  <a:moveTo>
                    <a:pt x="514" y="372"/>
                  </a:moveTo>
                  <a:lnTo>
                    <a:pt x="400" y="372"/>
                  </a:lnTo>
                  <a:lnTo>
                    <a:pt x="400" y="810"/>
                  </a:lnTo>
                  <a:lnTo>
                    <a:pt x="514" y="810"/>
                  </a:lnTo>
                  <a:lnTo>
                    <a:pt x="514" y="3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solidFill>
                  <a:srgbClr val="2387AA"/>
                </a:solidFill>
              </a:endParaRPr>
            </a:p>
          </p:txBody>
        </p:sp>
        <p:sp>
          <p:nvSpPr>
            <p:cNvPr id="165" name="TextBox 10">
              <a:extLst>
                <a:ext uri="{FF2B5EF4-FFF2-40B4-BE49-F238E27FC236}">
                  <a16:creationId xmlns:a16="http://schemas.microsoft.com/office/drawing/2014/main" id="{1765407F-68D5-4180-A3F4-217170EBEFB4}"/>
                </a:ext>
              </a:extLst>
            </p:cNvPr>
            <p:cNvSpPr txBox="1"/>
            <p:nvPr/>
          </p:nvSpPr>
          <p:spPr>
            <a:xfrm>
              <a:off x="1349813" y="4191310"/>
              <a:ext cx="1501044" cy="296478"/>
            </a:xfrm>
            <a:prstGeom prst="rect">
              <a:avLst/>
            </a:prstGeom>
            <a:noFill/>
          </p:spPr>
          <p:txBody>
            <a:bodyPr wrap="square" lIns="108000" tIns="54000" rIns="108000" bIns="54000" rtlCol="0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879BAA"/>
                </a:buClr>
                <a:defRPr/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Project’s CA</a:t>
              </a:r>
            </a:p>
          </p:txBody>
        </p:sp>
        <p:sp>
          <p:nvSpPr>
            <p:cNvPr id="166" name="Pfeil: nach oben gebogen 165">
              <a:extLst>
                <a:ext uri="{FF2B5EF4-FFF2-40B4-BE49-F238E27FC236}">
                  <a16:creationId xmlns:a16="http://schemas.microsoft.com/office/drawing/2014/main" id="{CB09F98C-80E8-48AD-AD44-BC5ADEA91F7F}"/>
                </a:ext>
              </a:extLst>
            </p:cNvPr>
            <p:cNvSpPr/>
            <p:nvPr/>
          </p:nvSpPr>
          <p:spPr>
            <a:xfrm rot="5400000">
              <a:off x="1154731" y="4326697"/>
              <a:ext cx="437889" cy="424591"/>
            </a:xfrm>
            <a:prstGeom prst="bent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sp>
          <p:nvSpPr>
            <p:cNvPr id="167" name="Pfeil: nach oben gebogen 166">
              <a:extLst>
                <a:ext uri="{FF2B5EF4-FFF2-40B4-BE49-F238E27FC236}">
                  <a16:creationId xmlns:a16="http://schemas.microsoft.com/office/drawing/2014/main" id="{FAB85D40-56DB-41AF-8977-2808B0474F3F}"/>
                </a:ext>
              </a:extLst>
            </p:cNvPr>
            <p:cNvSpPr/>
            <p:nvPr/>
          </p:nvSpPr>
          <p:spPr>
            <a:xfrm rot="16200000" flipH="1">
              <a:off x="2607393" y="4321388"/>
              <a:ext cx="439200" cy="424591"/>
            </a:xfrm>
            <a:prstGeom prst="bentUp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pic>
          <p:nvPicPr>
            <p:cNvPr id="168" name="Grafik 167">
              <a:extLst>
                <a:ext uri="{FF2B5EF4-FFF2-40B4-BE49-F238E27FC236}">
                  <a16:creationId xmlns:a16="http://schemas.microsoft.com/office/drawing/2014/main" id="{30BB92F5-1DE9-4548-BD8A-A64123A95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1213" y="4695701"/>
              <a:ext cx="447667" cy="447667"/>
            </a:xfrm>
            <a:prstGeom prst="rect">
              <a:avLst/>
            </a:prstGeom>
          </p:spPr>
        </p:pic>
        <p:pic>
          <p:nvPicPr>
            <p:cNvPr id="169" name="Grafik 168">
              <a:extLst>
                <a:ext uri="{FF2B5EF4-FFF2-40B4-BE49-F238E27FC236}">
                  <a16:creationId xmlns:a16="http://schemas.microsoft.com/office/drawing/2014/main" id="{AAA69539-A4C0-4EA4-B401-07A9F5CC4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47326" y="4695701"/>
              <a:ext cx="447667" cy="447667"/>
            </a:xfrm>
            <a:prstGeom prst="rect">
              <a:avLst/>
            </a:prstGeom>
          </p:spPr>
        </p:pic>
        <p:cxnSp>
          <p:nvCxnSpPr>
            <p:cNvPr id="170" name="Straight Arrow Connector 51">
              <a:extLst>
                <a:ext uri="{FF2B5EF4-FFF2-40B4-BE49-F238E27FC236}">
                  <a16:creationId xmlns:a16="http://schemas.microsoft.com/office/drawing/2014/main" id="{241774FA-E824-4C56-BCD0-E0600BA59A4D}"/>
                </a:ext>
              </a:extLst>
            </p:cNvPr>
            <p:cNvCxnSpPr/>
            <p:nvPr/>
          </p:nvCxnSpPr>
          <p:spPr bwMode="auto">
            <a:xfrm>
              <a:off x="1954697" y="5099967"/>
              <a:ext cx="0" cy="291707"/>
            </a:xfrm>
            <a:prstGeom prst="straightConnector1">
              <a:avLst/>
            </a:prstGeom>
            <a:solidFill>
              <a:schemeClr val="tx2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" name="Straight Arrow Connector 51">
              <a:extLst>
                <a:ext uri="{FF2B5EF4-FFF2-40B4-BE49-F238E27FC236}">
                  <a16:creationId xmlns:a16="http://schemas.microsoft.com/office/drawing/2014/main" id="{B37B0442-8AA2-4AC8-9023-98BE67AC5D49}"/>
                </a:ext>
              </a:extLst>
            </p:cNvPr>
            <p:cNvCxnSpPr/>
            <p:nvPr/>
          </p:nvCxnSpPr>
          <p:spPr bwMode="auto">
            <a:xfrm>
              <a:off x="2243760" y="5099967"/>
              <a:ext cx="0" cy="291707"/>
            </a:xfrm>
            <a:prstGeom prst="straightConnector1">
              <a:avLst/>
            </a:prstGeom>
            <a:solidFill>
              <a:schemeClr val="tx2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2" name="Textfeld 171">
              <a:extLst>
                <a:ext uri="{FF2B5EF4-FFF2-40B4-BE49-F238E27FC236}">
                  <a16:creationId xmlns:a16="http://schemas.microsoft.com/office/drawing/2014/main" id="{1E9647F3-6740-4C71-98DF-BE3BCA2B4ABE}"/>
                </a:ext>
              </a:extLst>
            </p:cNvPr>
            <p:cNvSpPr txBox="1"/>
            <p:nvPr/>
          </p:nvSpPr>
          <p:spPr>
            <a:xfrm>
              <a:off x="355415" y="6219484"/>
              <a:ext cx="368445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“I </a:t>
              </a:r>
              <a:r>
                <a:rPr lang="en-US" sz="1400" i="1" u="sng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can proof</a:t>
              </a:r>
              <a:r>
                <a:rPr lang="en-US" sz="1400" i="1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being Node 42 of this project”</a:t>
              </a:r>
              <a:endParaRPr lang="en-US" sz="1400" i="1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73" name="Textfeld 172">
              <a:extLst>
                <a:ext uri="{FF2B5EF4-FFF2-40B4-BE49-F238E27FC236}">
                  <a16:creationId xmlns:a16="http://schemas.microsoft.com/office/drawing/2014/main" id="{4F3A10ED-0A5D-4243-9278-55645EDE06D9}"/>
                </a:ext>
              </a:extLst>
            </p:cNvPr>
            <p:cNvSpPr txBox="1"/>
            <p:nvPr/>
          </p:nvSpPr>
          <p:spPr>
            <a:xfrm>
              <a:off x="852761" y="4646870"/>
              <a:ext cx="60793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check</a:t>
              </a:r>
              <a:endParaRPr lang="en-US" sz="1200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74" name="Textfeld 173">
              <a:extLst>
                <a:ext uri="{FF2B5EF4-FFF2-40B4-BE49-F238E27FC236}">
                  <a16:creationId xmlns:a16="http://schemas.microsoft.com/office/drawing/2014/main" id="{61525FE3-522D-4146-9920-26D0FCF9552D}"/>
                </a:ext>
              </a:extLst>
            </p:cNvPr>
            <p:cNvSpPr txBox="1"/>
            <p:nvPr/>
          </p:nvSpPr>
          <p:spPr>
            <a:xfrm>
              <a:off x="2802809" y="4646870"/>
              <a:ext cx="60793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check</a:t>
              </a:r>
              <a:endParaRPr lang="en-US" sz="1200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75" name="Textfeld 174">
              <a:extLst>
                <a:ext uri="{FF2B5EF4-FFF2-40B4-BE49-F238E27FC236}">
                  <a16:creationId xmlns:a16="http://schemas.microsoft.com/office/drawing/2014/main" id="{6BF09124-4594-4952-873B-AD70891D233B}"/>
                </a:ext>
              </a:extLst>
            </p:cNvPr>
            <p:cNvSpPr txBox="1"/>
            <p:nvPr/>
          </p:nvSpPr>
          <p:spPr>
            <a:xfrm>
              <a:off x="2405709" y="5109881"/>
              <a:ext cx="7995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certify</a:t>
              </a:r>
              <a:endParaRPr lang="en-US" sz="1200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76" name="Textfeld 175">
              <a:extLst>
                <a:ext uri="{FF2B5EF4-FFF2-40B4-BE49-F238E27FC236}">
                  <a16:creationId xmlns:a16="http://schemas.microsoft.com/office/drawing/2014/main" id="{ABB0C447-8C8D-424A-88A2-D33961E3BD1F}"/>
                </a:ext>
              </a:extLst>
            </p:cNvPr>
            <p:cNvSpPr txBox="1"/>
            <p:nvPr/>
          </p:nvSpPr>
          <p:spPr>
            <a:xfrm>
              <a:off x="1261408" y="5109881"/>
              <a:ext cx="7995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white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certify</a:t>
              </a:r>
              <a:endParaRPr lang="en-US" sz="1200">
                <a:solidFill>
                  <a:prstClr val="white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177" name="Oval 28">
              <a:extLst>
                <a:ext uri="{FF2B5EF4-FFF2-40B4-BE49-F238E27FC236}">
                  <a16:creationId xmlns:a16="http://schemas.microsoft.com/office/drawing/2014/main" id="{C1277E1F-C4EF-4855-AFED-2819927B5015}"/>
                </a:ext>
              </a:extLst>
            </p:cNvPr>
            <p:cNvSpPr/>
            <p:nvPr/>
          </p:nvSpPr>
          <p:spPr>
            <a:xfrm>
              <a:off x="1817870" y="5503721"/>
              <a:ext cx="564929" cy="559621"/>
            </a:xfrm>
            <a:prstGeom prst="ellipse">
              <a:avLst/>
            </a:prstGeom>
            <a:solidFill>
              <a:srgbClr val="92D050"/>
            </a:solidFill>
            <a:ln w="15875" cap="flat" cmpd="sng" algn="ctr">
              <a:noFill/>
              <a:prstDash val="solid"/>
            </a:ln>
            <a:effectLst/>
          </p:spPr>
          <p:txBody>
            <a:bodyPr lIns="0" tIns="35989" rIns="0" bIns="35989" rtlCol="0" anchor="ctr"/>
            <a:lstStyle/>
            <a:p>
              <a:pPr algn="ctr" defTabSz="91412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solidFill>
                    <a:prstClr val="white"/>
                  </a:solidFill>
                  <a:latin typeface="Siemens Sans Black" pitchFamily="2" charset="0"/>
                </a:rPr>
                <a:t>Node 42</a:t>
              </a:r>
            </a:p>
          </p:txBody>
        </p:sp>
        <p:sp>
          <p:nvSpPr>
            <p:cNvPr id="180" name="Rechteck: abgerundete Ecken 179">
              <a:extLst>
                <a:ext uri="{FF2B5EF4-FFF2-40B4-BE49-F238E27FC236}">
                  <a16:creationId xmlns:a16="http://schemas.microsoft.com/office/drawing/2014/main" id="{CD5F5B3E-C23A-4C4A-8410-989088B8FACD}"/>
                </a:ext>
              </a:extLst>
            </p:cNvPr>
            <p:cNvSpPr/>
            <p:nvPr/>
          </p:nvSpPr>
          <p:spPr>
            <a:xfrm>
              <a:off x="2494200" y="5432021"/>
              <a:ext cx="377041" cy="354516"/>
            </a:xfrm>
            <a:prstGeom prst="round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sp>
          <p:nvSpPr>
            <p:cNvPr id="182" name="Textfeld 181">
              <a:extLst>
                <a:ext uri="{FF2B5EF4-FFF2-40B4-BE49-F238E27FC236}">
                  <a16:creationId xmlns:a16="http://schemas.microsoft.com/office/drawing/2014/main" id="{CF072B2D-E0DE-4929-A9E1-F838195B0B65}"/>
                </a:ext>
              </a:extLst>
            </p:cNvPr>
            <p:cNvSpPr txBox="1"/>
            <p:nvPr/>
          </p:nvSpPr>
          <p:spPr>
            <a:xfrm>
              <a:off x="2512487" y="5399922"/>
              <a:ext cx="324375" cy="157735"/>
            </a:xfrm>
            <a:prstGeom prst="rect">
              <a:avLst/>
            </a:prstGeom>
            <a:noFill/>
          </p:spPr>
          <p:txBody>
            <a:bodyPr wrap="none" lIns="36000" tIns="0" rIns="36000" bIns="0" rtlCol="0" anchor="t" anchorCtr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Siemens Sans Glob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op</a:t>
              </a:r>
              <a:r>
                <a:rPr lang="en-US" sz="1000" b="1" baseline="-25000">
                  <a:solidFill>
                    <a:srgbClr val="000000"/>
                  </a:solidFill>
                  <a:latin typeface="Siemens Sans Glob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42</a:t>
              </a:r>
              <a:endParaRPr lang="en-US" sz="1000" b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183" name="Grafik 182">
              <a:extLst>
                <a:ext uri="{FF2B5EF4-FFF2-40B4-BE49-F238E27FC236}">
                  <a16:creationId xmlns:a16="http://schemas.microsoft.com/office/drawing/2014/main" id="{244A0FF9-D34E-46D4-B425-3FF0E3DA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487663" y="5501799"/>
              <a:ext cx="396000" cy="396000"/>
            </a:xfrm>
            <a:prstGeom prst="rect">
              <a:avLst/>
            </a:prstGeom>
          </p:spPr>
        </p:pic>
      </p:grpSp>
      <p:sp>
        <p:nvSpPr>
          <p:cNvPr id="185" name="TextBox 8">
            <a:extLst>
              <a:ext uri="{FF2B5EF4-FFF2-40B4-BE49-F238E27FC236}">
                <a16:creationId xmlns:a16="http://schemas.microsoft.com/office/drawing/2014/main" id="{7B59ADB0-AF16-47C4-B03B-C7AD0BAB0CB8}"/>
              </a:ext>
            </a:extLst>
          </p:cNvPr>
          <p:cNvSpPr txBox="1"/>
          <p:nvPr/>
        </p:nvSpPr>
        <p:spPr>
          <a:xfrm>
            <a:off x="8089003" y="2697106"/>
            <a:ext cx="4106172" cy="3682840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CA is a trusted entity in a project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Issues (common) root certificate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Issues (individual) operational certificates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There is exactly one such CA in a project → Needs alignment !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Certificates are mandatory for /SC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Needed initially to E&amp;C a site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Need renewals over site lifetime</a:t>
            </a:r>
          </a:p>
          <a:p>
            <a:pPr marL="742950" lvl="1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SzPct val="70000"/>
              <a:buFont typeface="Courier New" panose="02070309020205020404" pitchFamily="49" charset="0"/>
              <a:buChar char="o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Use IT-best practice (“X509.v3”, “TLS1.3”, “WebSockets”, ..)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081D9652-1D9B-4B1A-AD9B-4C2E61A2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26" y="817191"/>
            <a:ext cx="9863997" cy="576000"/>
          </a:xfr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BACnet/SC Essentials</a:t>
            </a:r>
            <a:b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</a:br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Certification Authorities (“CA”)</a:t>
            </a:r>
            <a:endParaRPr lang="de-CH" sz="280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66" name="Rectangle 6">
            <a:extLst>
              <a:ext uri="{FF2B5EF4-FFF2-40B4-BE49-F238E27FC236}">
                <a16:creationId xmlns:a16="http://schemas.microsoft.com/office/drawing/2014/main" id="{8339EC44-DDD3-4160-A541-0AD06408CAA3}"/>
              </a:ext>
            </a:extLst>
          </p:cNvPr>
          <p:cNvSpPr/>
          <p:nvPr/>
        </p:nvSpPr>
        <p:spPr bwMode="auto">
          <a:xfrm>
            <a:off x="8124079" y="1940285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Take-Aways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7" name="Graphic 66" descr="Teacher with solid fill">
            <a:extLst>
              <a:ext uri="{FF2B5EF4-FFF2-40B4-BE49-F238E27FC236}">
                <a16:creationId xmlns:a16="http://schemas.microsoft.com/office/drawing/2014/main" id="{C6C46B03-E9C0-4820-BFB4-E60AFC1F5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22257" y="1827446"/>
            <a:ext cx="805339" cy="805339"/>
          </a:xfrm>
          <a:prstGeom prst="rect">
            <a:avLst/>
          </a:prstGeom>
        </p:spPr>
      </p:pic>
      <p:pic>
        <p:nvPicPr>
          <p:cNvPr id="10" name="Graphic 9" descr="Diploma roll with solid fill">
            <a:extLst>
              <a:ext uri="{FF2B5EF4-FFF2-40B4-BE49-F238E27FC236}">
                <a16:creationId xmlns:a16="http://schemas.microsoft.com/office/drawing/2014/main" id="{B9298DAF-B180-494A-9B16-44543172B2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15148" y="7594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80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DE74671-F9BA-4D70-8884-EB8DFC13908D}"/>
              </a:ext>
            </a:extLst>
          </p:cNvPr>
          <p:cNvSpPr txBox="1">
            <a:spLocks/>
          </p:cNvSpPr>
          <p:nvPr/>
        </p:nvSpPr>
        <p:spPr>
          <a:xfrm>
            <a:off x="625845" y="2309061"/>
            <a:ext cx="3240000" cy="4091739"/>
          </a:xfrm>
          <a:prstGeom prst="rect">
            <a:avLst/>
          </a:prstGeom>
          <a:gradFill>
            <a:gsLst>
              <a:gs pos="0">
                <a:srgbClr val="50BEBE">
                  <a:alpha val="85000"/>
                </a:srgbClr>
              </a:gs>
              <a:gs pos="83000">
                <a:srgbClr val="0099B0">
                  <a:alpha val="74000"/>
                </a:srgbClr>
              </a:gs>
              <a:gs pos="50000">
                <a:srgbClr val="009999">
                  <a:alpha val="83000"/>
                </a:srgbClr>
              </a:gs>
              <a:gs pos="100000">
                <a:srgbClr val="0099CB">
                  <a:alpha val="81000"/>
                </a:srgbClr>
              </a:gs>
            </a:gsLst>
            <a:lin ang="0" scaled="1"/>
          </a:gradFill>
        </p:spPr>
        <p:txBody>
          <a:bodyPr/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B053DA-E679-4DBE-9204-965324CFCB1B}"/>
              </a:ext>
            </a:extLst>
          </p:cNvPr>
          <p:cNvSpPr txBox="1">
            <a:spLocks/>
          </p:cNvSpPr>
          <p:nvPr/>
        </p:nvSpPr>
        <p:spPr>
          <a:xfrm>
            <a:off x="8292998" y="2324758"/>
            <a:ext cx="3240000" cy="4076040"/>
          </a:xfrm>
          <a:prstGeom prst="rect">
            <a:avLst/>
          </a:prstGeom>
          <a:solidFill>
            <a:srgbClr val="005F87"/>
          </a:solidFill>
        </p:spPr>
        <p:txBody>
          <a:bodyPr/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FFFFFF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FFFFFF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FFFFFF"/>
              </a:solidFill>
            </a:endParaRPr>
          </a:p>
          <a:p>
            <a:pPr marL="182563">
              <a:lnSpc>
                <a:spcPct val="100000"/>
              </a:lnSpc>
              <a:spcBef>
                <a:spcPts val="600"/>
              </a:spcBef>
              <a:buClr>
                <a:srgbClr val="879BAA"/>
              </a:buClr>
              <a:defRPr/>
            </a:pPr>
            <a:endParaRPr lang="en-US" sz="2000" kern="0">
              <a:solidFill>
                <a:srgbClr val="FFFFFF"/>
              </a:solidFill>
            </a:endParaRPr>
          </a:p>
          <a:p>
            <a:pPr marL="182563">
              <a:lnSpc>
                <a:spcPct val="100000"/>
              </a:lnSpc>
              <a:spcBef>
                <a:spcPts val="600"/>
              </a:spcBef>
              <a:buClr>
                <a:srgbClr val="879BAA"/>
              </a:buClr>
              <a:defRPr/>
            </a:pPr>
            <a:endParaRPr lang="en-US" sz="2000" kern="0">
              <a:solidFill>
                <a:srgbClr val="FFFFFF"/>
              </a:solidFill>
            </a:endParaRPr>
          </a:p>
          <a:p>
            <a:pPr marL="182563">
              <a:lnSpc>
                <a:spcPct val="100000"/>
              </a:lnSpc>
              <a:spcBef>
                <a:spcPts val="600"/>
              </a:spcBef>
              <a:buClr>
                <a:srgbClr val="879BAA"/>
              </a:buClr>
              <a:defRPr/>
            </a:pPr>
            <a:endParaRPr lang="en-US" sz="2000" kern="0">
              <a:solidFill>
                <a:srgbClr val="FFFFFF"/>
              </a:solidFill>
            </a:endParaRPr>
          </a:p>
        </p:txBody>
      </p:sp>
      <p:sp>
        <p:nvSpPr>
          <p:cNvPr id="8" name="Freeform 137">
            <a:extLst>
              <a:ext uri="{FF2B5EF4-FFF2-40B4-BE49-F238E27FC236}">
                <a16:creationId xmlns:a16="http://schemas.microsoft.com/office/drawing/2014/main" id="{1861A16E-0D38-4087-8D20-3BD4CDFEF2D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435259" y="2893583"/>
            <a:ext cx="907317" cy="824763"/>
          </a:xfrm>
          <a:custGeom>
            <a:avLst/>
            <a:gdLst>
              <a:gd name="T0" fmla="*/ 1143 w 1143"/>
              <a:gd name="T1" fmla="*/ 1039 h 1039"/>
              <a:gd name="T2" fmla="*/ 0 w 1143"/>
              <a:gd name="T3" fmla="*/ 1039 h 1039"/>
              <a:gd name="T4" fmla="*/ 0 w 1143"/>
              <a:gd name="T5" fmla="*/ 944 h 1039"/>
              <a:gd name="T6" fmla="*/ 1143 w 1143"/>
              <a:gd name="T7" fmla="*/ 944 h 1039"/>
              <a:gd name="T8" fmla="*/ 1143 w 1143"/>
              <a:gd name="T9" fmla="*/ 1039 h 1039"/>
              <a:gd name="T10" fmla="*/ 1048 w 1143"/>
              <a:gd name="T11" fmla="*/ 829 h 1039"/>
              <a:gd name="T12" fmla="*/ 95 w 1143"/>
              <a:gd name="T13" fmla="*/ 829 h 1039"/>
              <a:gd name="T14" fmla="*/ 95 w 1143"/>
              <a:gd name="T15" fmla="*/ 924 h 1039"/>
              <a:gd name="T16" fmla="*/ 1048 w 1143"/>
              <a:gd name="T17" fmla="*/ 924 h 1039"/>
              <a:gd name="T18" fmla="*/ 1048 w 1143"/>
              <a:gd name="T19" fmla="*/ 829 h 1039"/>
              <a:gd name="T20" fmla="*/ 1048 w 1143"/>
              <a:gd name="T21" fmla="*/ 258 h 1039"/>
              <a:gd name="T22" fmla="*/ 95 w 1143"/>
              <a:gd name="T23" fmla="*/ 258 h 1039"/>
              <a:gd name="T24" fmla="*/ 95 w 1143"/>
              <a:gd name="T25" fmla="*/ 352 h 1039"/>
              <a:gd name="T26" fmla="*/ 1048 w 1143"/>
              <a:gd name="T27" fmla="*/ 352 h 1039"/>
              <a:gd name="T28" fmla="*/ 1048 w 1143"/>
              <a:gd name="T29" fmla="*/ 258 h 1039"/>
              <a:gd name="T30" fmla="*/ 572 w 1143"/>
              <a:gd name="T31" fmla="*/ 0 h 1039"/>
              <a:gd name="T32" fmla="*/ 95 w 1143"/>
              <a:gd name="T33" fmla="*/ 238 h 1039"/>
              <a:gd name="T34" fmla="*/ 1048 w 1143"/>
              <a:gd name="T35" fmla="*/ 238 h 1039"/>
              <a:gd name="T36" fmla="*/ 572 w 1143"/>
              <a:gd name="T37" fmla="*/ 0 h 1039"/>
              <a:gd name="T38" fmla="*/ 285 w 1143"/>
              <a:gd name="T39" fmla="*/ 372 h 1039"/>
              <a:gd name="T40" fmla="*/ 171 w 1143"/>
              <a:gd name="T41" fmla="*/ 372 h 1039"/>
              <a:gd name="T42" fmla="*/ 171 w 1143"/>
              <a:gd name="T43" fmla="*/ 810 h 1039"/>
              <a:gd name="T44" fmla="*/ 285 w 1143"/>
              <a:gd name="T45" fmla="*/ 810 h 1039"/>
              <a:gd name="T46" fmla="*/ 285 w 1143"/>
              <a:gd name="T47" fmla="*/ 372 h 1039"/>
              <a:gd name="T48" fmla="*/ 972 w 1143"/>
              <a:gd name="T49" fmla="*/ 372 h 1039"/>
              <a:gd name="T50" fmla="*/ 858 w 1143"/>
              <a:gd name="T51" fmla="*/ 372 h 1039"/>
              <a:gd name="T52" fmla="*/ 858 w 1143"/>
              <a:gd name="T53" fmla="*/ 810 h 1039"/>
              <a:gd name="T54" fmla="*/ 972 w 1143"/>
              <a:gd name="T55" fmla="*/ 810 h 1039"/>
              <a:gd name="T56" fmla="*/ 972 w 1143"/>
              <a:gd name="T57" fmla="*/ 372 h 1039"/>
              <a:gd name="T58" fmla="*/ 743 w 1143"/>
              <a:gd name="T59" fmla="*/ 372 h 1039"/>
              <a:gd name="T60" fmla="*/ 629 w 1143"/>
              <a:gd name="T61" fmla="*/ 372 h 1039"/>
              <a:gd name="T62" fmla="*/ 629 w 1143"/>
              <a:gd name="T63" fmla="*/ 810 h 1039"/>
              <a:gd name="T64" fmla="*/ 743 w 1143"/>
              <a:gd name="T65" fmla="*/ 810 h 1039"/>
              <a:gd name="T66" fmla="*/ 743 w 1143"/>
              <a:gd name="T67" fmla="*/ 372 h 1039"/>
              <a:gd name="T68" fmla="*/ 514 w 1143"/>
              <a:gd name="T69" fmla="*/ 372 h 1039"/>
              <a:gd name="T70" fmla="*/ 400 w 1143"/>
              <a:gd name="T71" fmla="*/ 372 h 1039"/>
              <a:gd name="T72" fmla="*/ 400 w 1143"/>
              <a:gd name="T73" fmla="*/ 810 h 1039"/>
              <a:gd name="T74" fmla="*/ 514 w 1143"/>
              <a:gd name="T75" fmla="*/ 810 h 1039"/>
              <a:gd name="T76" fmla="*/ 514 w 1143"/>
              <a:gd name="T77" fmla="*/ 372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3" h="1039">
                <a:moveTo>
                  <a:pt x="1143" y="1039"/>
                </a:moveTo>
                <a:lnTo>
                  <a:pt x="0" y="1039"/>
                </a:lnTo>
                <a:lnTo>
                  <a:pt x="0" y="944"/>
                </a:lnTo>
                <a:lnTo>
                  <a:pt x="1143" y="944"/>
                </a:lnTo>
                <a:lnTo>
                  <a:pt x="1143" y="1039"/>
                </a:lnTo>
                <a:close/>
                <a:moveTo>
                  <a:pt x="1048" y="829"/>
                </a:moveTo>
                <a:lnTo>
                  <a:pt x="95" y="829"/>
                </a:lnTo>
                <a:lnTo>
                  <a:pt x="95" y="924"/>
                </a:lnTo>
                <a:lnTo>
                  <a:pt x="1048" y="924"/>
                </a:lnTo>
                <a:lnTo>
                  <a:pt x="1048" y="829"/>
                </a:lnTo>
                <a:close/>
                <a:moveTo>
                  <a:pt x="1048" y="258"/>
                </a:moveTo>
                <a:lnTo>
                  <a:pt x="95" y="258"/>
                </a:lnTo>
                <a:lnTo>
                  <a:pt x="95" y="352"/>
                </a:lnTo>
                <a:lnTo>
                  <a:pt x="1048" y="352"/>
                </a:lnTo>
                <a:lnTo>
                  <a:pt x="1048" y="258"/>
                </a:lnTo>
                <a:close/>
                <a:moveTo>
                  <a:pt x="572" y="0"/>
                </a:moveTo>
                <a:lnTo>
                  <a:pt x="95" y="238"/>
                </a:lnTo>
                <a:lnTo>
                  <a:pt x="1048" y="238"/>
                </a:lnTo>
                <a:lnTo>
                  <a:pt x="572" y="0"/>
                </a:lnTo>
                <a:close/>
                <a:moveTo>
                  <a:pt x="285" y="372"/>
                </a:moveTo>
                <a:lnTo>
                  <a:pt x="171" y="372"/>
                </a:lnTo>
                <a:lnTo>
                  <a:pt x="171" y="810"/>
                </a:lnTo>
                <a:lnTo>
                  <a:pt x="285" y="810"/>
                </a:lnTo>
                <a:lnTo>
                  <a:pt x="285" y="372"/>
                </a:lnTo>
                <a:close/>
                <a:moveTo>
                  <a:pt x="972" y="372"/>
                </a:moveTo>
                <a:lnTo>
                  <a:pt x="858" y="372"/>
                </a:lnTo>
                <a:lnTo>
                  <a:pt x="858" y="810"/>
                </a:lnTo>
                <a:lnTo>
                  <a:pt x="972" y="810"/>
                </a:lnTo>
                <a:lnTo>
                  <a:pt x="972" y="372"/>
                </a:lnTo>
                <a:close/>
                <a:moveTo>
                  <a:pt x="743" y="372"/>
                </a:moveTo>
                <a:lnTo>
                  <a:pt x="629" y="372"/>
                </a:lnTo>
                <a:lnTo>
                  <a:pt x="629" y="810"/>
                </a:lnTo>
                <a:lnTo>
                  <a:pt x="743" y="810"/>
                </a:lnTo>
                <a:lnTo>
                  <a:pt x="743" y="372"/>
                </a:lnTo>
                <a:close/>
                <a:moveTo>
                  <a:pt x="514" y="372"/>
                </a:moveTo>
                <a:lnTo>
                  <a:pt x="400" y="372"/>
                </a:lnTo>
                <a:lnTo>
                  <a:pt x="400" y="810"/>
                </a:lnTo>
                <a:lnTo>
                  <a:pt x="514" y="810"/>
                </a:lnTo>
                <a:lnTo>
                  <a:pt x="514" y="3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solidFill>
                <a:srgbClr val="2387A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BF5B9-2605-4A5B-BA6D-87B61F5BFD10}"/>
              </a:ext>
            </a:extLst>
          </p:cNvPr>
          <p:cNvSpPr txBox="1"/>
          <p:nvPr/>
        </p:nvSpPr>
        <p:spPr>
          <a:xfrm>
            <a:off x="639801" y="2332374"/>
            <a:ext cx="3226044" cy="430681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2000" kern="0">
                <a:solidFill>
                  <a:srgbClr val="FFFFFF"/>
                </a:solidFill>
                <a:latin typeface="Siemens Sans Global"/>
                <a:ea typeface="+mn-ea"/>
                <a:cs typeface="Arial" pitchFamily="34" charset="0"/>
              </a:rPr>
              <a:t>ABT Site is the Signing CA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46EB10A-F895-4A2F-A4E3-39CB8B4A7342}"/>
              </a:ext>
            </a:extLst>
          </p:cNvPr>
          <p:cNvSpPr/>
          <p:nvPr/>
        </p:nvSpPr>
        <p:spPr bwMode="auto">
          <a:xfrm>
            <a:off x="639801" y="1604817"/>
            <a:ext cx="3240000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algn="ctr"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Single Vendor Case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C48F663-E9E4-40E4-BF07-6BB7AF8DDBDC}"/>
              </a:ext>
            </a:extLst>
          </p:cNvPr>
          <p:cNvSpPr txBox="1"/>
          <p:nvPr/>
        </p:nvSpPr>
        <p:spPr>
          <a:xfrm>
            <a:off x="792395" y="4513183"/>
            <a:ext cx="3226044" cy="1450434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Certificates handled all by (and within) ABT Site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“Self-signed” certificates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Very easy workflows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E58D30-3307-4714-A1E2-939A522F4B05}"/>
              </a:ext>
            </a:extLst>
          </p:cNvPr>
          <p:cNvSpPr txBox="1">
            <a:spLocks/>
          </p:cNvSpPr>
          <p:nvPr/>
        </p:nvSpPr>
        <p:spPr>
          <a:xfrm>
            <a:off x="4427682" y="2324758"/>
            <a:ext cx="3240000" cy="4076041"/>
          </a:xfrm>
          <a:prstGeom prst="rect">
            <a:avLst/>
          </a:prstGeom>
          <a:gradFill>
            <a:gsLst>
              <a:gs pos="0">
                <a:srgbClr val="007FAE"/>
              </a:gs>
              <a:gs pos="100000">
                <a:srgbClr val="005F87"/>
              </a:gs>
            </a:gsLst>
            <a:lin ang="0" scaled="1"/>
          </a:gradFill>
        </p:spPr>
        <p:txBody>
          <a:bodyPr/>
          <a:lstStyle>
            <a:lvl1pPr marL="0" indent="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388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17550" indent="-1778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207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16779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1351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592388" indent="-18891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Char char="§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  <a:p>
            <a:pPr>
              <a:buClr>
                <a:srgbClr val="879BAA"/>
              </a:buClr>
              <a:defRPr/>
            </a:pPr>
            <a:endParaRPr lang="en-US" sz="2000" kern="0">
              <a:solidFill>
                <a:srgbClr val="000000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A289882-B128-4B3E-A9BF-5FEDB778C00C}"/>
              </a:ext>
            </a:extLst>
          </p:cNvPr>
          <p:cNvSpPr/>
          <p:nvPr/>
        </p:nvSpPr>
        <p:spPr bwMode="auto">
          <a:xfrm>
            <a:off x="4479175" y="1617275"/>
            <a:ext cx="3240000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algn="ctr"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Multi Vendor Case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C557F566-9DD8-4766-835D-79651B3669F1}"/>
              </a:ext>
            </a:extLst>
          </p:cNvPr>
          <p:cNvSpPr/>
          <p:nvPr/>
        </p:nvSpPr>
        <p:spPr bwMode="auto">
          <a:xfrm>
            <a:off x="8392547" y="1632544"/>
            <a:ext cx="3040903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algn="ctr"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Customer IT Case 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33B5CB11-8B64-47A9-A186-26281A741243}"/>
              </a:ext>
            </a:extLst>
          </p:cNvPr>
          <p:cNvSpPr txBox="1"/>
          <p:nvPr/>
        </p:nvSpPr>
        <p:spPr>
          <a:xfrm>
            <a:off x="4364438" y="2335986"/>
            <a:ext cx="3226044" cy="424590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2000" kern="0">
                <a:solidFill>
                  <a:srgbClr val="FFFFFF"/>
                </a:solidFill>
                <a:latin typeface="Siemens Sans Global"/>
                <a:ea typeface="+mn-ea"/>
                <a:cs typeface="Arial" pitchFamily="34" charset="0"/>
              </a:rPr>
              <a:t>3</a:t>
            </a:r>
            <a:r>
              <a:rPr lang="en-US" sz="2000" kern="0" baseline="30000">
                <a:solidFill>
                  <a:srgbClr val="FFFFFF"/>
                </a:solidFill>
                <a:latin typeface="Siemens Sans Global"/>
                <a:ea typeface="+mn-ea"/>
                <a:cs typeface="Arial" pitchFamily="34" charset="0"/>
              </a:rPr>
              <a:t>rd</a:t>
            </a:r>
            <a:r>
              <a:rPr lang="en-US" sz="2000" kern="0">
                <a:solidFill>
                  <a:srgbClr val="FFFFFF"/>
                </a:solidFill>
                <a:latin typeface="Siemens Sans Global"/>
                <a:ea typeface="+mn-ea"/>
                <a:cs typeface="Arial" pitchFamily="34" charset="0"/>
              </a:rPr>
              <a:t> party tool is CA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81D58E33-0107-4E72-9541-B34FE2634E3A}"/>
              </a:ext>
            </a:extLst>
          </p:cNvPr>
          <p:cNvSpPr txBox="1"/>
          <p:nvPr/>
        </p:nvSpPr>
        <p:spPr>
          <a:xfrm>
            <a:off x="4574485" y="4513184"/>
            <a:ext cx="3226044" cy="1738205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ABT creates operational certificates for our equipment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en-US" sz="1700" baseline="300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rd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party creates root certif. and signs operational certif. 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Export / import per files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187B92EB-6FDE-433C-851A-094E846EB8DE}"/>
              </a:ext>
            </a:extLst>
          </p:cNvPr>
          <p:cNvGrpSpPr/>
          <p:nvPr/>
        </p:nvGrpSpPr>
        <p:grpSpPr>
          <a:xfrm>
            <a:off x="1803839" y="2782586"/>
            <a:ext cx="1057688" cy="1057688"/>
            <a:chOff x="1800664" y="3115024"/>
            <a:chExt cx="1057688" cy="1057688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99E204CD-85DA-4C04-AC0C-3EA6598309B9}"/>
                </a:ext>
              </a:extLst>
            </p:cNvPr>
            <p:cNvSpPr/>
            <p:nvPr/>
          </p:nvSpPr>
          <p:spPr>
            <a:xfrm>
              <a:off x="1969478" y="3338009"/>
              <a:ext cx="720000" cy="39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pic>
          <p:nvPicPr>
            <p:cNvPr id="7" name="Picture 3" descr="D:\MP 10\MP übergreifend\Infografiken-Icons\Icons_Dateien\Icons vom Sektor nach Themen\General\GLOBAL_IMG_HIGHRES_RGB_DOWNLOAD\General_Computer_Laptop.png">
              <a:extLst>
                <a:ext uri="{FF2B5EF4-FFF2-40B4-BE49-F238E27FC236}">
                  <a16:creationId xmlns:a16="http://schemas.microsoft.com/office/drawing/2014/main" id="{E1B089CB-63B2-47CF-B7EC-64E5D4728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664" y="3115024"/>
              <a:ext cx="1057688" cy="1057688"/>
            </a:xfrm>
            <a:prstGeom prst="rect">
              <a:avLst/>
            </a:prstGeom>
            <a:noFill/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F2A2F491-F847-48A2-A4EB-8DA06B514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306258" y="3445232"/>
              <a:ext cx="396000" cy="396000"/>
            </a:xfrm>
            <a:prstGeom prst="rect">
              <a:avLst/>
            </a:prstGeom>
          </p:spPr>
        </p:pic>
      </p:grpSp>
      <p:sp>
        <p:nvSpPr>
          <p:cNvPr id="51" name="Rechteck 50">
            <a:extLst>
              <a:ext uri="{FF2B5EF4-FFF2-40B4-BE49-F238E27FC236}">
                <a16:creationId xmlns:a16="http://schemas.microsoft.com/office/drawing/2014/main" id="{53FA056E-8E52-4AE7-BAF2-D94638425038}"/>
              </a:ext>
            </a:extLst>
          </p:cNvPr>
          <p:cNvSpPr/>
          <p:nvPr/>
        </p:nvSpPr>
        <p:spPr>
          <a:xfrm>
            <a:off x="4940329" y="3005571"/>
            <a:ext cx="720000" cy="39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52" name="Picture 3" descr="D:\MP 10\MP übergreifend\Infografiken-Icons\Icons_Dateien\Icons vom Sektor nach Themen\General\GLOBAL_IMG_HIGHRES_RGB_DOWNLOAD\General_Computer_Laptop.png">
            <a:extLst>
              <a:ext uri="{FF2B5EF4-FFF2-40B4-BE49-F238E27FC236}">
                <a16:creationId xmlns:a16="http://schemas.microsoft.com/office/drawing/2014/main" id="{30AA3583-0166-469F-B672-AB3125CD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71515" y="2782586"/>
            <a:ext cx="1057688" cy="1057688"/>
          </a:xfrm>
          <a:prstGeom prst="rect">
            <a:avLst/>
          </a:prstGeom>
          <a:noFill/>
        </p:spPr>
      </p:pic>
      <p:cxnSp>
        <p:nvCxnSpPr>
          <p:cNvPr id="55" name="Straight Arrow Connector 51">
            <a:extLst>
              <a:ext uri="{FF2B5EF4-FFF2-40B4-BE49-F238E27FC236}">
                <a16:creationId xmlns:a16="http://schemas.microsoft.com/office/drawing/2014/main" id="{DA9D8103-2EBF-437B-8E97-947859D03C5D}"/>
              </a:ext>
            </a:extLst>
          </p:cNvPr>
          <p:cNvCxnSpPr/>
          <p:nvPr/>
        </p:nvCxnSpPr>
        <p:spPr bwMode="auto">
          <a:xfrm>
            <a:off x="5306952" y="3676855"/>
            <a:ext cx="0" cy="291707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Rechteck 56">
            <a:extLst>
              <a:ext uri="{FF2B5EF4-FFF2-40B4-BE49-F238E27FC236}">
                <a16:creationId xmlns:a16="http://schemas.microsoft.com/office/drawing/2014/main" id="{D435411E-D8A1-4CA0-843B-EDCA0A7C5BF7}"/>
              </a:ext>
            </a:extLst>
          </p:cNvPr>
          <p:cNvSpPr/>
          <p:nvPr/>
        </p:nvSpPr>
        <p:spPr>
          <a:xfrm>
            <a:off x="6401109" y="3005571"/>
            <a:ext cx="720000" cy="39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58" name="Picture 3" descr="D:\MP 10\MP übergreifend\Infografiken-Icons\Icons_Dateien\Icons vom Sektor nach Themen\General\GLOBAL_IMG_HIGHRES_RGB_DOWNLOAD\General_Computer_Laptop.png">
            <a:extLst>
              <a:ext uri="{FF2B5EF4-FFF2-40B4-BE49-F238E27FC236}">
                <a16:creationId xmlns:a16="http://schemas.microsoft.com/office/drawing/2014/main" id="{D716FEBC-281B-4BAA-923D-6724C65B8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32443" y="2782586"/>
            <a:ext cx="1057688" cy="1057688"/>
          </a:xfrm>
          <a:prstGeom prst="rect">
            <a:avLst/>
          </a:prstGeom>
          <a:noFill/>
        </p:spPr>
      </p:pic>
      <p:cxnSp>
        <p:nvCxnSpPr>
          <p:cNvPr id="66" name="Straight Arrow Connector 51">
            <a:extLst>
              <a:ext uri="{FF2B5EF4-FFF2-40B4-BE49-F238E27FC236}">
                <a16:creationId xmlns:a16="http://schemas.microsoft.com/office/drawing/2014/main" id="{D21CC3B6-DA69-4817-B82E-BDF98230D503}"/>
              </a:ext>
            </a:extLst>
          </p:cNvPr>
          <p:cNvCxnSpPr/>
          <p:nvPr/>
        </p:nvCxnSpPr>
        <p:spPr bwMode="auto">
          <a:xfrm>
            <a:off x="6748472" y="3676855"/>
            <a:ext cx="0" cy="291707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51">
            <a:extLst>
              <a:ext uri="{FF2B5EF4-FFF2-40B4-BE49-F238E27FC236}">
                <a16:creationId xmlns:a16="http://schemas.microsoft.com/office/drawing/2014/main" id="{FD259973-93BC-44F1-8395-8FE57C835E00}"/>
              </a:ext>
            </a:extLst>
          </p:cNvPr>
          <p:cNvCxnSpPr/>
          <p:nvPr/>
        </p:nvCxnSpPr>
        <p:spPr bwMode="auto">
          <a:xfrm flipH="1">
            <a:off x="5880270" y="3112794"/>
            <a:ext cx="325884" cy="0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51">
            <a:extLst>
              <a:ext uri="{FF2B5EF4-FFF2-40B4-BE49-F238E27FC236}">
                <a16:creationId xmlns:a16="http://schemas.microsoft.com/office/drawing/2014/main" id="{93910E38-6BF2-46CC-8BEB-43EB1082AED1}"/>
              </a:ext>
            </a:extLst>
          </p:cNvPr>
          <p:cNvCxnSpPr/>
          <p:nvPr/>
        </p:nvCxnSpPr>
        <p:spPr bwMode="auto">
          <a:xfrm>
            <a:off x="5909859" y="3338271"/>
            <a:ext cx="324000" cy="0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4" name="Grafik 73">
            <a:extLst>
              <a:ext uri="{FF2B5EF4-FFF2-40B4-BE49-F238E27FC236}">
                <a16:creationId xmlns:a16="http://schemas.microsoft.com/office/drawing/2014/main" id="{5B6DE3D2-5353-4F6F-97DE-3AB3201AE0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690916" y="3433952"/>
            <a:ext cx="396000" cy="396000"/>
          </a:xfrm>
          <a:prstGeom prst="rect">
            <a:avLst/>
          </a:prstGeom>
        </p:spPr>
      </p:pic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981FCE9C-2EE7-45CD-9D41-9371DA4263E2}"/>
              </a:ext>
            </a:extLst>
          </p:cNvPr>
          <p:cNvGrpSpPr/>
          <p:nvPr/>
        </p:nvGrpSpPr>
        <p:grpSpPr>
          <a:xfrm>
            <a:off x="10607290" y="2868530"/>
            <a:ext cx="864669" cy="971744"/>
            <a:chOff x="1800664" y="3115024"/>
            <a:chExt cx="1057688" cy="1057688"/>
          </a:xfrm>
        </p:grpSpPr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44D8DA8C-C721-4354-9273-CDC47649D758}"/>
                </a:ext>
              </a:extLst>
            </p:cNvPr>
            <p:cNvSpPr/>
            <p:nvPr/>
          </p:nvSpPr>
          <p:spPr>
            <a:xfrm>
              <a:off x="1969478" y="3338009"/>
              <a:ext cx="720000" cy="39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pic>
          <p:nvPicPr>
            <p:cNvPr id="78" name="Picture 3" descr="D:\MP 10\MP übergreifend\Infografiken-Icons\Icons_Dateien\Icons vom Sektor nach Themen\General\GLOBAL_IMG_HIGHRES_RGB_DOWNLOAD\General_Computer_Laptop.png">
              <a:extLst>
                <a:ext uri="{FF2B5EF4-FFF2-40B4-BE49-F238E27FC236}">
                  <a16:creationId xmlns:a16="http://schemas.microsoft.com/office/drawing/2014/main" id="{4AB9689E-4842-4A63-99CC-072909CA1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664" y="3115024"/>
              <a:ext cx="1057688" cy="1057688"/>
            </a:xfrm>
            <a:prstGeom prst="rect">
              <a:avLst/>
            </a:prstGeom>
            <a:noFill/>
          </p:spPr>
        </p:pic>
      </p:grpSp>
      <p:cxnSp>
        <p:nvCxnSpPr>
          <p:cNvPr id="84" name="Straight Arrow Connector 51">
            <a:extLst>
              <a:ext uri="{FF2B5EF4-FFF2-40B4-BE49-F238E27FC236}">
                <a16:creationId xmlns:a16="http://schemas.microsoft.com/office/drawing/2014/main" id="{B3250B08-4077-4296-B27C-8EE7C457C319}"/>
              </a:ext>
            </a:extLst>
          </p:cNvPr>
          <p:cNvCxnSpPr/>
          <p:nvPr/>
        </p:nvCxnSpPr>
        <p:spPr bwMode="auto">
          <a:xfrm>
            <a:off x="11046092" y="3676855"/>
            <a:ext cx="0" cy="291707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Straight Arrow Connector 51">
            <a:extLst>
              <a:ext uri="{FF2B5EF4-FFF2-40B4-BE49-F238E27FC236}">
                <a16:creationId xmlns:a16="http://schemas.microsoft.com/office/drawing/2014/main" id="{316E736A-E508-4F6C-8364-0DAB51261A47}"/>
              </a:ext>
            </a:extLst>
          </p:cNvPr>
          <p:cNvCxnSpPr/>
          <p:nvPr/>
        </p:nvCxnSpPr>
        <p:spPr bwMode="auto">
          <a:xfrm flipH="1">
            <a:off x="10308722" y="3112794"/>
            <a:ext cx="325884" cy="0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Arrow Connector 51">
            <a:extLst>
              <a:ext uri="{FF2B5EF4-FFF2-40B4-BE49-F238E27FC236}">
                <a16:creationId xmlns:a16="http://schemas.microsoft.com/office/drawing/2014/main" id="{4104C30A-9B1B-4F42-9833-BB3D9536755E}"/>
              </a:ext>
            </a:extLst>
          </p:cNvPr>
          <p:cNvCxnSpPr/>
          <p:nvPr/>
        </p:nvCxnSpPr>
        <p:spPr bwMode="auto">
          <a:xfrm>
            <a:off x="10338311" y="3338271"/>
            <a:ext cx="324000" cy="0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90539076-AB14-48BB-B43F-346ADDE1D1ED}"/>
              </a:ext>
            </a:extLst>
          </p:cNvPr>
          <p:cNvGrpSpPr/>
          <p:nvPr/>
        </p:nvGrpSpPr>
        <p:grpSpPr>
          <a:xfrm>
            <a:off x="8347968" y="2868530"/>
            <a:ext cx="864669" cy="971744"/>
            <a:chOff x="1800664" y="3115024"/>
            <a:chExt cx="1057688" cy="1057688"/>
          </a:xfrm>
        </p:grpSpPr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5AB2B872-D818-4DC4-9EFF-3362E70FB3CB}"/>
                </a:ext>
              </a:extLst>
            </p:cNvPr>
            <p:cNvSpPr/>
            <p:nvPr/>
          </p:nvSpPr>
          <p:spPr>
            <a:xfrm>
              <a:off x="1969478" y="3338009"/>
              <a:ext cx="720000" cy="39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Siemens Sans Global"/>
              </a:endParaRPr>
            </a:p>
          </p:txBody>
        </p:sp>
        <p:pic>
          <p:nvPicPr>
            <p:cNvPr id="89" name="Picture 3" descr="D:\MP 10\MP übergreifend\Infografiken-Icons\Icons_Dateien\Icons vom Sektor nach Themen\General\GLOBAL_IMG_HIGHRES_RGB_DOWNLOAD\General_Computer_Laptop.png">
              <a:extLst>
                <a:ext uri="{FF2B5EF4-FFF2-40B4-BE49-F238E27FC236}">
                  <a16:creationId xmlns:a16="http://schemas.microsoft.com/office/drawing/2014/main" id="{5AF21A27-EECE-446D-9EE7-729E7985C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664" y="3115024"/>
              <a:ext cx="1057688" cy="1057688"/>
            </a:xfrm>
            <a:prstGeom prst="rect">
              <a:avLst/>
            </a:prstGeom>
            <a:noFill/>
          </p:spPr>
        </p:pic>
      </p:grpSp>
      <p:cxnSp>
        <p:nvCxnSpPr>
          <p:cNvPr id="95" name="Straight Arrow Connector 51">
            <a:extLst>
              <a:ext uri="{FF2B5EF4-FFF2-40B4-BE49-F238E27FC236}">
                <a16:creationId xmlns:a16="http://schemas.microsoft.com/office/drawing/2014/main" id="{70067F8E-0F8B-4066-A7CF-B2D9F2FFF4D2}"/>
              </a:ext>
            </a:extLst>
          </p:cNvPr>
          <p:cNvCxnSpPr/>
          <p:nvPr/>
        </p:nvCxnSpPr>
        <p:spPr bwMode="auto">
          <a:xfrm>
            <a:off x="8786770" y="3676855"/>
            <a:ext cx="0" cy="291707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51">
            <a:extLst>
              <a:ext uri="{FF2B5EF4-FFF2-40B4-BE49-F238E27FC236}">
                <a16:creationId xmlns:a16="http://schemas.microsoft.com/office/drawing/2014/main" id="{42CAFF88-4CC6-4171-838A-801356F94537}"/>
              </a:ext>
            </a:extLst>
          </p:cNvPr>
          <p:cNvCxnSpPr/>
          <p:nvPr/>
        </p:nvCxnSpPr>
        <p:spPr bwMode="auto">
          <a:xfrm flipH="1">
            <a:off x="9135363" y="3112794"/>
            <a:ext cx="325884" cy="0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51">
            <a:extLst>
              <a:ext uri="{FF2B5EF4-FFF2-40B4-BE49-F238E27FC236}">
                <a16:creationId xmlns:a16="http://schemas.microsoft.com/office/drawing/2014/main" id="{B5330037-3A07-41F0-B448-AE281156BE23}"/>
              </a:ext>
            </a:extLst>
          </p:cNvPr>
          <p:cNvCxnSpPr/>
          <p:nvPr/>
        </p:nvCxnSpPr>
        <p:spPr bwMode="auto">
          <a:xfrm>
            <a:off x="9164952" y="3338271"/>
            <a:ext cx="324000" cy="0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8" name="TextBox 8">
            <a:extLst>
              <a:ext uri="{FF2B5EF4-FFF2-40B4-BE49-F238E27FC236}">
                <a16:creationId xmlns:a16="http://schemas.microsoft.com/office/drawing/2014/main" id="{27E3E747-5F1F-4962-9072-4ADA51778959}"/>
              </a:ext>
            </a:extLst>
          </p:cNvPr>
          <p:cNvSpPr txBox="1"/>
          <p:nvPr/>
        </p:nvSpPr>
        <p:spPr>
          <a:xfrm>
            <a:off x="8418687" y="4553954"/>
            <a:ext cx="3226044" cy="1661261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Vendor tools interact with customer’s CA on a file basis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IT-signed certificates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Difficult at E&amp;C times, tedious at O&amp;M times..</a:t>
            </a:r>
          </a:p>
        </p:txBody>
      </p:sp>
      <p:sp>
        <p:nvSpPr>
          <p:cNvPr id="101" name="TextBox 10">
            <a:extLst>
              <a:ext uri="{FF2B5EF4-FFF2-40B4-BE49-F238E27FC236}">
                <a16:creationId xmlns:a16="http://schemas.microsoft.com/office/drawing/2014/main" id="{3B3377AE-FB01-4E75-8423-2F98A9B2733C}"/>
              </a:ext>
            </a:extLst>
          </p:cNvPr>
          <p:cNvSpPr txBox="1"/>
          <p:nvPr/>
        </p:nvSpPr>
        <p:spPr>
          <a:xfrm>
            <a:off x="1890367" y="2945257"/>
            <a:ext cx="869646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ABT Site</a:t>
            </a:r>
          </a:p>
        </p:txBody>
      </p:sp>
      <p:sp>
        <p:nvSpPr>
          <p:cNvPr id="102" name="TextBox 10">
            <a:extLst>
              <a:ext uri="{FF2B5EF4-FFF2-40B4-BE49-F238E27FC236}">
                <a16:creationId xmlns:a16="http://schemas.microsoft.com/office/drawing/2014/main" id="{8CD0140B-8425-4C44-8CD8-68DDBC1D0346}"/>
              </a:ext>
            </a:extLst>
          </p:cNvPr>
          <p:cNvSpPr txBox="1"/>
          <p:nvPr/>
        </p:nvSpPr>
        <p:spPr>
          <a:xfrm>
            <a:off x="4860818" y="2945257"/>
            <a:ext cx="869646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ABT Site</a:t>
            </a:r>
          </a:p>
        </p:txBody>
      </p:sp>
      <p:sp>
        <p:nvSpPr>
          <p:cNvPr id="103" name="Freeform 137">
            <a:extLst>
              <a:ext uri="{FF2B5EF4-FFF2-40B4-BE49-F238E27FC236}">
                <a16:creationId xmlns:a16="http://schemas.microsoft.com/office/drawing/2014/main" id="{178C3965-FC19-4E8E-BF17-20FA0C7FD58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54973" y="3067453"/>
            <a:ext cx="331468" cy="301309"/>
          </a:xfrm>
          <a:custGeom>
            <a:avLst/>
            <a:gdLst>
              <a:gd name="T0" fmla="*/ 1143 w 1143"/>
              <a:gd name="T1" fmla="*/ 1039 h 1039"/>
              <a:gd name="T2" fmla="*/ 0 w 1143"/>
              <a:gd name="T3" fmla="*/ 1039 h 1039"/>
              <a:gd name="T4" fmla="*/ 0 w 1143"/>
              <a:gd name="T5" fmla="*/ 944 h 1039"/>
              <a:gd name="T6" fmla="*/ 1143 w 1143"/>
              <a:gd name="T7" fmla="*/ 944 h 1039"/>
              <a:gd name="T8" fmla="*/ 1143 w 1143"/>
              <a:gd name="T9" fmla="*/ 1039 h 1039"/>
              <a:gd name="T10" fmla="*/ 1048 w 1143"/>
              <a:gd name="T11" fmla="*/ 829 h 1039"/>
              <a:gd name="T12" fmla="*/ 95 w 1143"/>
              <a:gd name="T13" fmla="*/ 829 h 1039"/>
              <a:gd name="T14" fmla="*/ 95 w 1143"/>
              <a:gd name="T15" fmla="*/ 924 h 1039"/>
              <a:gd name="T16" fmla="*/ 1048 w 1143"/>
              <a:gd name="T17" fmla="*/ 924 h 1039"/>
              <a:gd name="T18" fmla="*/ 1048 w 1143"/>
              <a:gd name="T19" fmla="*/ 829 h 1039"/>
              <a:gd name="T20" fmla="*/ 1048 w 1143"/>
              <a:gd name="T21" fmla="*/ 258 h 1039"/>
              <a:gd name="T22" fmla="*/ 95 w 1143"/>
              <a:gd name="T23" fmla="*/ 258 h 1039"/>
              <a:gd name="T24" fmla="*/ 95 w 1143"/>
              <a:gd name="T25" fmla="*/ 352 h 1039"/>
              <a:gd name="T26" fmla="*/ 1048 w 1143"/>
              <a:gd name="T27" fmla="*/ 352 h 1039"/>
              <a:gd name="T28" fmla="*/ 1048 w 1143"/>
              <a:gd name="T29" fmla="*/ 258 h 1039"/>
              <a:gd name="T30" fmla="*/ 572 w 1143"/>
              <a:gd name="T31" fmla="*/ 0 h 1039"/>
              <a:gd name="T32" fmla="*/ 95 w 1143"/>
              <a:gd name="T33" fmla="*/ 238 h 1039"/>
              <a:gd name="T34" fmla="*/ 1048 w 1143"/>
              <a:gd name="T35" fmla="*/ 238 h 1039"/>
              <a:gd name="T36" fmla="*/ 572 w 1143"/>
              <a:gd name="T37" fmla="*/ 0 h 1039"/>
              <a:gd name="T38" fmla="*/ 285 w 1143"/>
              <a:gd name="T39" fmla="*/ 372 h 1039"/>
              <a:gd name="T40" fmla="*/ 171 w 1143"/>
              <a:gd name="T41" fmla="*/ 372 h 1039"/>
              <a:gd name="T42" fmla="*/ 171 w 1143"/>
              <a:gd name="T43" fmla="*/ 810 h 1039"/>
              <a:gd name="T44" fmla="*/ 285 w 1143"/>
              <a:gd name="T45" fmla="*/ 810 h 1039"/>
              <a:gd name="T46" fmla="*/ 285 w 1143"/>
              <a:gd name="T47" fmla="*/ 372 h 1039"/>
              <a:gd name="T48" fmla="*/ 972 w 1143"/>
              <a:gd name="T49" fmla="*/ 372 h 1039"/>
              <a:gd name="T50" fmla="*/ 858 w 1143"/>
              <a:gd name="T51" fmla="*/ 372 h 1039"/>
              <a:gd name="T52" fmla="*/ 858 w 1143"/>
              <a:gd name="T53" fmla="*/ 810 h 1039"/>
              <a:gd name="T54" fmla="*/ 972 w 1143"/>
              <a:gd name="T55" fmla="*/ 810 h 1039"/>
              <a:gd name="T56" fmla="*/ 972 w 1143"/>
              <a:gd name="T57" fmla="*/ 372 h 1039"/>
              <a:gd name="T58" fmla="*/ 743 w 1143"/>
              <a:gd name="T59" fmla="*/ 372 h 1039"/>
              <a:gd name="T60" fmla="*/ 629 w 1143"/>
              <a:gd name="T61" fmla="*/ 372 h 1039"/>
              <a:gd name="T62" fmla="*/ 629 w 1143"/>
              <a:gd name="T63" fmla="*/ 810 h 1039"/>
              <a:gd name="T64" fmla="*/ 743 w 1143"/>
              <a:gd name="T65" fmla="*/ 810 h 1039"/>
              <a:gd name="T66" fmla="*/ 743 w 1143"/>
              <a:gd name="T67" fmla="*/ 372 h 1039"/>
              <a:gd name="T68" fmla="*/ 514 w 1143"/>
              <a:gd name="T69" fmla="*/ 372 h 1039"/>
              <a:gd name="T70" fmla="*/ 400 w 1143"/>
              <a:gd name="T71" fmla="*/ 372 h 1039"/>
              <a:gd name="T72" fmla="*/ 400 w 1143"/>
              <a:gd name="T73" fmla="*/ 810 h 1039"/>
              <a:gd name="T74" fmla="*/ 514 w 1143"/>
              <a:gd name="T75" fmla="*/ 810 h 1039"/>
              <a:gd name="T76" fmla="*/ 514 w 1143"/>
              <a:gd name="T77" fmla="*/ 372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3" h="1039">
                <a:moveTo>
                  <a:pt x="1143" y="1039"/>
                </a:moveTo>
                <a:lnTo>
                  <a:pt x="0" y="1039"/>
                </a:lnTo>
                <a:lnTo>
                  <a:pt x="0" y="944"/>
                </a:lnTo>
                <a:lnTo>
                  <a:pt x="1143" y="944"/>
                </a:lnTo>
                <a:lnTo>
                  <a:pt x="1143" y="1039"/>
                </a:lnTo>
                <a:close/>
                <a:moveTo>
                  <a:pt x="1048" y="829"/>
                </a:moveTo>
                <a:lnTo>
                  <a:pt x="95" y="829"/>
                </a:lnTo>
                <a:lnTo>
                  <a:pt x="95" y="924"/>
                </a:lnTo>
                <a:lnTo>
                  <a:pt x="1048" y="924"/>
                </a:lnTo>
                <a:lnTo>
                  <a:pt x="1048" y="829"/>
                </a:lnTo>
                <a:close/>
                <a:moveTo>
                  <a:pt x="1048" y="258"/>
                </a:moveTo>
                <a:lnTo>
                  <a:pt x="95" y="258"/>
                </a:lnTo>
                <a:lnTo>
                  <a:pt x="95" y="352"/>
                </a:lnTo>
                <a:lnTo>
                  <a:pt x="1048" y="352"/>
                </a:lnTo>
                <a:lnTo>
                  <a:pt x="1048" y="258"/>
                </a:lnTo>
                <a:close/>
                <a:moveTo>
                  <a:pt x="572" y="0"/>
                </a:moveTo>
                <a:lnTo>
                  <a:pt x="95" y="238"/>
                </a:lnTo>
                <a:lnTo>
                  <a:pt x="1048" y="238"/>
                </a:lnTo>
                <a:lnTo>
                  <a:pt x="572" y="0"/>
                </a:lnTo>
                <a:close/>
                <a:moveTo>
                  <a:pt x="285" y="372"/>
                </a:moveTo>
                <a:lnTo>
                  <a:pt x="171" y="372"/>
                </a:lnTo>
                <a:lnTo>
                  <a:pt x="171" y="810"/>
                </a:lnTo>
                <a:lnTo>
                  <a:pt x="285" y="810"/>
                </a:lnTo>
                <a:lnTo>
                  <a:pt x="285" y="372"/>
                </a:lnTo>
                <a:close/>
                <a:moveTo>
                  <a:pt x="972" y="372"/>
                </a:moveTo>
                <a:lnTo>
                  <a:pt x="858" y="372"/>
                </a:lnTo>
                <a:lnTo>
                  <a:pt x="858" y="810"/>
                </a:lnTo>
                <a:lnTo>
                  <a:pt x="972" y="810"/>
                </a:lnTo>
                <a:lnTo>
                  <a:pt x="972" y="372"/>
                </a:lnTo>
                <a:close/>
                <a:moveTo>
                  <a:pt x="743" y="372"/>
                </a:moveTo>
                <a:lnTo>
                  <a:pt x="629" y="372"/>
                </a:lnTo>
                <a:lnTo>
                  <a:pt x="629" y="810"/>
                </a:lnTo>
                <a:lnTo>
                  <a:pt x="743" y="810"/>
                </a:lnTo>
                <a:lnTo>
                  <a:pt x="743" y="372"/>
                </a:lnTo>
                <a:close/>
                <a:moveTo>
                  <a:pt x="514" y="372"/>
                </a:moveTo>
                <a:lnTo>
                  <a:pt x="400" y="372"/>
                </a:lnTo>
                <a:lnTo>
                  <a:pt x="400" y="810"/>
                </a:lnTo>
                <a:lnTo>
                  <a:pt x="514" y="810"/>
                </a:lnTo>
                <a:lnTo>
                  <a:pt x="514" y="3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solidFill>
                <a:srgbClr val="2387AA"/>
              </a:solidFill>
            </a:endParaRPr>
          </a:p>
        </p:txBody>
      </p:sp>
      <p:sp>
        <p:nvSpPr>
          <p:cNvPr id="104" name="TextBox 10">
            <a:extLst>
              <a:ext uri="{FF2B5EF4-FFF2-40B4-BE49-F238E27FC236}">
                <a16:creationId xmlns:a16="http://schemas.microsoft.com/office/drawing/2014/main" id="{DB7653A9-811C-45C9-B336-17A69ED9C525}"/>
              </a:ext>
            </a:extLst>
          </p:cNvPr>
          <p:cNvSpPr txBox="1"/>
          <p:nvPr/>
        </p:nvSpPr>
        <p:spPr>
          <a:xfrm>
            <a:off x="6326286" y="2945257"/>
            <a:ext cx="869646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en-US" sz="1200" b="1" baseline="3000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rd</a:t>
            </a:r>
            <a:r>
              <a:rPr lang="en-US" sz="1200" b="1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tool</a:t>
            </a:r>
          </a:p>
        </p:txBody>
      </p:sp>
      <p:sp>
        <p:nvSpPr>
          <p:cNvPr id="105" name="Freeform 137">
            <a:extLst>
              <a:ext uri="{FF2B5EF4-FFF2-40B4-BE49-F238E27FC236}">
                <a16:creationId xmlns:a16="http://schemas.microsoft.com/office/drawing/2014/main" id="{8D3DE54F-1125-4830-9D98-E40E49E948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39508" y="3067453"/>
            <a:ext cx="331468" cy="301309"/>
          </a:xfrm>
          <a:custGeom>
            <a:avLst/>
            <a:gdLst>
              <a:gd name="T0" fmla="*/ 1143 w 1143"/>
              <a:gd name="T1" fmla="*/ 1039 h 1039"/>
              <a:gd name="T2" fmla="*/ 0 w 1143"/>
              <a:gd name="T3" fmla="*/ 1039 h 1039"/>
              <a:gd name="T4" fmla="*/ 0 w 1143"/>
              <a:gd name="T5" fmla="*/ 944 h 1039"/>
              <a:gd name="T6" fmla="*/ 1143 w 1143"/>
              <a:gd name="T7" fmla="*/ 944 h 1039"/>
              <a:gd name="T8" fmla="*/ 1143 w 1143"/>
              <a:gd name="T9" fmla="*/ 1039 h 1039"/>
              <a:gd name="T10" fmla="*/ 1048 w 1143"/>
              <a:gd name="T11" fmla="*/ 829 h 1039"/>
              <a:gd name="T12" fmla="*/ 95 w 1143"/>
              <a:gd name="T13" fmla="*/ 829 h 1039"/>
              <a:gd name="T14" fmla="*/ 95 w 1143"/>
              <a:gd name="T15" fmla="*/ 924 h 1039"/>
              <a:gd name="T16" fmla="*/ 1048 w 1143"/>
              <a:gd name="T17" fmla="*/ 924 h 1039"/>
              <a:gd name="T18" fmla="*/ 1048 w 1143"/>
              <a:gd name="T19" fmla="*/ 829 h 1039"/>
              <a:gd name="T20" fmla="*/ 1048 w 1143"/>
              <a:gd name="T21" fmla="*/ 258 h 1039"/>
              <a:gd name="T22" fmla="*/ 95 w 1143"/>
              <a:gd name="T23" fmla="*/ 258 h 1039"/>
              <a:gd name="T24" fmla="*/ 95 w 1143"/>
              <a:gd name="T25" fmla="*/ 352 h 1039"/>
              <a:gd name="T26" fmla="*/ 1048 w 1143"/>
              <a:gd name="T27" fmla="*/ 352 h 1039"/>
              <a:gd name="T28" fmla="*/ 1048 w 1143"/>
              <a:gd name="T29" fmla="*/ 258 h 1039"/>
              <a:gd name="T30" fmla="*/ 572 w 1143"/>
              <a:gd name="T31" fmla="*/ 0 h 1039"/>
              <a:gd name="T32" fmla="*/ 95 w 1143"/>
              <a:gd name="T33" fmla="*/ 238 h 1039"/>
              <a:gd name="T34" fmla="*/ 1048 w 1143"/>
              <a:gd name="T35" fmla="*/ 238 h 1039"/>
              <a:gd name="T36" fmla="*/ 572 w 1143"/>
              <a:gd name="T37" fmla="*/ 0 h 1039"/>
              <a:gd name="T38" fmla="*/ 285 w 1143"/>
              <a:gd name="T39" fmla="*/ 372 h 1039"/>
              <a:gd name="T40" fmla="*/ 171 w 1143"/>
              <a:gd name="T41" fmla="*/ 372 h 1039"/>
              <a:gd name="T42" fmla="*/ 171 w 1143"/>
              <a:gd name="T43" fmla="*/ 810 h 1039"/>
              <a:gd name="T44" fmla="*/ 285 w 1143"/>
              <a:gd name="T45" fmla="*/ 810 h 1039"/>
              <a:gd name="T46" fmla="*/ 285 w 1143"/>
              <a:gd name="T47" fmla="*/ 372 h 1039"/>
              <a:gd name="T48" fmla="*/ 972 w 1143"/>
              <a:gd name="T49" fmla="*/ 372 h 1039"/>
              <a:gd name="T50" fmla="*/ 858 w 1143"/>
              <a:gd name="T51" fmla="*/ 372 h 1039"/>
              <a:gd name="T52" fmla="*/ 858 w 1143"/>
              <a:gd name="T53" fmla="*/ 810 h 1039"/>
              <a:gd name="T54" fmla="*/ 972 w 1143"/>
              <a:gd name="T55" fmla="*/ 810 h 1039"/>
              <a:gd name="T56" fmla="*/ 972 w 1143"/>
              <a:gd name="T57" fmla="*/ 372 h 1039"/>
              <a:gd name="T58" fmla="*/ 743 w 1143"/>
              <a:gd name="T59" fmla="*/ 372 h 1039"/>
              <a:gd name="T60" fmla="*/ 629 w 1143"/>
              <a:gd name="T61" fmla="*/ 372 h 1039"/>
              <a:gd name="T62" fmla="*/ 629 w 1143"/>
              <a:gd name="T63" fmla="*/ 810 h 1039"/>
              <a:gd name="T64" fmla="*/ 743 w 1143"/>
              <a:gd name="T65" fmla="*/ 810 h 1039"/>
              <a:gd name="T66" fmla="*/ 743 w 1143"/>
              <a:gd name="T67" fmla="*/ 372 h 1039"/>
              <a:gd name="T68" fmla="*/ 514 w 1143"/>
              <a:gd name="T69" fmla="*/ 372 h 1039"/>
              <a:gd name="T70" fmla="*/ 400 w 1143"/>
              <a:gd name="T71" fmla="*/ 372 h 1039"/>
              <a:gd name="T72" fmla="*/ 400 w 1143"/>
              <a:gd name="T73" fmla="*/ 810 h 1039"/>
              <a:gd name="T74" fmla="*/ 514 w 1143"/>
              <a:gd name="T75" fmla="*/ 810 h 1039"/>
              <a:gd name="T76" fmla="*/ 514 w 1143"/>
              <a:gd name="T77" fmla="*/ 372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43" h="1039">
                <a:moveTo>
                  <a:pt x="1143" y="1039"/>
                </a:moveTo>
                <a:lnTo>
                  <a:pt x="0" y="1039"/>
                </a:lnTo>
                <a:lnTo>
                  <a:pt x="0" y="944"/>
                </a:lnTo>
                <a:lnTo>
                  <a:pt x="1143" y="944"/>
                </a:lnTo>
                <a:lnTo>
                  <a:pt x="1143" y="1039"/>
                </a:lnTo>
                <a:close/>
                <a:moveTo>
                  <a:pt x="1048" y="829"/>
                </a:moveTo>
                <a:lnTo>
                  <a:pt x="95" y="829"/>
                </a:lnTo>
                <a:lnTo>
                  <a:pt x="95" y="924"/>
                </a:lnTo>
                <a:lnTo>
                  <a:pt x="1048" y="924"/>
                </a:lnTo>
                <a:lnTo>
                  <a:pt x="1048" y="829"/>
                </a:lnTo>
                <a:close/>
                <a:moveTo>
                  <a:pt x="1048" y="258"/>
                </a:moveTo>
                <a:lnTo>
                  <a:pt x="95" y="258"/>
                </a:lnTo>
                <a:lnTo>
                  <a:pt x="95" y="352"/>
                </a:lnTo>
                <a:lnTo>
                  <a:pt x="1048" y="352"/>
                </a:lnTo>
                <a:lnTo>
                  <a:pt x="1048" y="258"/>
                </a:lnTo>
                <a:close/>
                <a:moveTo>
                  <a:pt x="572" y="0"/>
                </a:moveTo>
                <a:lnTo>
                  <a:pt x="95" y="238"/>
                </a:lnTo>
                <a:lnTo>
                  <a:pt x="1048" y="238"/>
                </a:lnTo>
                <a:lnTo>
                  <a:pt x="572" y="0"/>
                </a:lnTo>
                <a:close/>
                <a:moveTo>
                  <a:pt x="285" y="372"/>
                </a:moveTo>
                <a:lnTo>
                  <a:pt x="171" y="372"/>
                </a:lnTo>
                <a:lnTo>
                  <a:pt x="171" y="810"/>
                </a:lnTo>
                <a:lnTo>
                  <a:pt x="285" y="810"/>
                </a:lnTo>
                <a:lnTo>
                  <a:pt x="285" y="372"/>
                </a:lnTo>
                <a:close/>
                <a:moveTo>
                  <a:pt x="972" y="372"/>
                </a:moveTo>
                <a:lnTo>
                  <a:pt x="858" y="372"/>
                </a:lnTo>
                <a:lnTo>
                  <a:pt x="858" y="810"/>
                </a:lnTo>
                <a:lnTo>
                  <a:pt x="972" y="810"/>
                </a:lnTo>
                <a:lnTo>
                  <a:pt x="972" y="372"/>
                </a:lnTo>
                <a:close/>
                <a:moveTo>
                  <a:pt x="743" y="372"/>
                </a:moveTo>
                <a:lnTo>
                  <a:pt x="629" y="372"/>
                </a:lnTo>
                <a:lnTo>
                  <a:pt x="629" y="810"/>
                </a:lnTo>
                <a:lnTo>
                  <a:pt x="743" y="810"/>
                </a:lnTo>
                <a:lnTo>
                  <a:pt x="743" y="372"/>
                </a:lnTo>
                <a:close/>
                <a:moveTo>
                  <a:pt x="514" y="372"/>
                </a:moveTo>
                <a:lnTo>
                  <a:pt x="400" y="372"/>
                </a:lnTo>
                <a:lnTo>
                  <a:pt x="400" y="810"/>
                </a:lnTo>
                <a:lnTo>
                  <a:pt x="514" y="810"/>
                </a:lnTo>
                <a:lnTo>
                  <a:pt x="514" y="3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solidFill>
                <a:srgbClr val="2387AA"/>
              </a:solidFill>
            </a:endParaRP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6251D053-9E55-40AD-99D1-966D652EFD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399696" y="3115607"/>
            <a:ext cx="396000" cy="396000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BB680CF0-2650-4A45-982F-7AC113647C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972653" y="3110385"/>
            <a:ext cx="396000" cy="396000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ED3E64AC-9CF3-4A6E-AC4F-60E2C2AA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296138" y="3113198"/>
            <a:ext cx="396000" cy="396000"/>
          </a:xfrm>
          <a:prstGeom prst="rect">
            <a:avLst/>
          </a:prstGeom>
        </p:spPr>
      </p:pic>
      <p:pic>
        <p:nvPicPr>
          <p:cNvPr id="108" name="Grafik 107">
            <a:extLst>
              <a:ext uri="{FF2B5EF4-FFF2-40B4-BE49-F238E27FC236}">
                <a16:creationId xmlns:a16="http://schemas.microsoft.com/office/drawing/2014/main" id="{62F91764-2B34-4A8E-BD77-339A2974003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54464" y="3401571"/>
            <a:ext cx="396000" cy="396000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85826A15-D8DB-45D5-B3B3-7D6709F0F85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677160" y="2718340"/>
            <a:ext cx="396000" cy="396000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C902AEFC-3479-4569-9E51-ED7966276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010376" y="2722746"/>
            <a:ext cx="396000" cy="396000"/>
          </a:xfrm>
          <a:prstGeom prst="rect">
            <a:avLst/>
          </a:prstGeom>
        </p:spPr>
      </p:pic>
      <p:sp>
        <p:nvSpPr>
          <p:cNvPr id="111" name="TextBox 10">
            <a:extLst>
              <a:ext uri="{FF2B5EF4-FFF2-40B4-BE49-F238E27FC236}">
                <a16:creationId xmlns:a16="http://schemas.microsoft.com/office/drawing/2014/main" id="{2DBAD69D-47B1-4C6A-91A7-E5C700AACF80}"/>
              </a:ext>
            </a:extLst>
          </p:cNvPr>
          <p:cNvSpPr txBox="1"/>
          <p:nvPr/>
        </p:nvSpPr>
        <p:spPr>
          <a:xfrm>
            <a:off x="8332505" y="2334497"/>
            <a:ext cx="3226044" cy="424590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2000" kern="0">
                <a:solidFill>
                  <a:srgbClr val="FFFFFF"/>
                </a:solidFill>
                <a:latin typeface="Siemens Sans Global"/>
                <a:ea typeface="+mn-ea"/>
                <a:cs typeface="Arial" pitchFamily="34" charset="0"/>
              </a:rPr>
              <a:t>End-customer’s own CA</a:t>
            </a:r>
          </a:p>
        </p:txBody>
      </p:sp>
      <p:sp>
        <p:nvSpPr>
          <p:cNvPr id="112" name="TextBox 10">
            <a:extLst>
              <a:ext uri="{FF2B5EF4-FFF2-40B4-BE49-F238E27FC236}">
                <a16:creationId xmlns:a16="http://schemas.microsoft.com/office/drawing/2014/main" id="{9BCA1493-6C94-4EDA-A692-FA0F62C41311}"/>
              </a:ext>
            </a:extLst>
          </p:cNvPr>
          <p:cNvSpPr txBox="1"/>
          <p:nvPr/>
        </p:nvSpPr>
        <p:spPr>
          <a:xfrm>
            <a:off x="8351141" y="2987930"/>
            <a:ext cx="869646" cy="280833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ABT Site</a:t>
            </a:r>
          </a:p>
        </p:txBody>
      </p:sp>
      <p:sp>
        <p:nvSpPr>
          <p:cNvPr id="113" name="TextBox 10">
            <a:extLst>
              <a:ext uri="{FF2B5EF4-FFF2-40B4-BE49-F238E27FC236}">
                <a16:creationId xmlns:a16="http://schemas.microsoft.com/office/drawing/2014/main" id="{AB30CF0A-B237-46F6-B04A-2515F422F0DF}"/>
              </a:ext>
            </a:extLst>
          </p:cNvPr>
          <p:cNvSpPr txBox="1"/>
          <p:nvPr/>
        </p:nvSpPr>
        <p:spPr>
          <a:xfrm>
            <a:off x="10572513" y="2987929"/>
            <a:ext cx="869646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lang="en-US" sz="1200" b="1" baseline="3000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rd</a:t>
            </a:r>
            <a:r>
              <a:rPr lang="en-US" sz="1200" b="1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tool</a:t>
            </a:r>
          </a:p>
        </p:txBody>
      </p:sp>
      <p:pic>
        <p:nvPicPr>
          <p:cNvPr id="115" name="Grafik 114">
            <a:extLst>
              <a:ext uri="{FF2B5EF4-FFF2-40B4-BE49-F238E27FC236}">
                <a16:creationId xmlns:a16="http://schemas.microsoft.com/office/drawing/2014/main" id="{D76B0545-1B6F-4CA6-98F3-545390537E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719720" y="3153057"/>
            <a:ext cx="396000" cy="396000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AE5C42EB-A0A6-4072-8FDF-CAD780CF45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980491" y="3153057"/>
            <a:ext cx="396000" cy="396000"/>
          </a:xfrm>
          <a:prstGeom prst="rect">
            <a:avLst/>
          </a:prstGeom>
        </p:spPr>
      </p:pic>
      <p:sp>
        <p:nvSpPr>
          <p:cNvPr id="119" name="Oval 26">
            <a:extLst>
              <a:ext uri="{FF2B5EF4-FFF2-40B4-BE49-F238E27FC236}">
                <a16:creationId xmlns:a16="http://schemas.microsoft.com/office/drawing/2014/main" id="{AA1AB627-A0AF-495B-B546-A4F1BE7F1C30}"/>
              </a:ext>
            </a:extLst>
          </p:cNvPr>
          <p:cNvSpPr>
            <a:spLocks noChangeAspect="1"/>
          </p:cNvSpPr>
          <p:nvPr/>
        </p:nvSpPr>
        <p:spPr>
          <a:xfrm>
            <a:off x="2318970" y="3936129"/>
            <a:ext cx="540000" cy="539998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Node x</a:t>
            </a:r>
          </a:p>
        </p:txBody>
      </p:sp>
      <p:cxnSp>
        <p:nvCxnSpPr>
          <p:cNvPr id="40" name="Straight Arrow Connector 51">
            <a:extLst>
              <a:ext uri="{FF2B5EF4-FFF2-40B4-BE49-F238E27FC236}">
                <a16:creationId xmlns:a16="http://schemas.microsoft.com/office/drawing/2014/main" id="{80187CFB-EFAA-47E5-8E70-7170521D5101}"/>
              </a:ext>
            </a:extLst>
          </p:cNvPr>
          <p:cNvCxnSpPr/>
          <p:nvPr/>
        </p:nvCxnSpPr>
        <p:spPr bwMode="auto">
          <a:xfrm>
            <a:off x="2074065" y="3676855"/>
            <a:ext cx="0" cy="291707"/>
          </a:xfrm>
          <a:prstGeom prst="straightConnector1">
            <a:avLst/>
          </a:prstGeom>
          <a:solidFill>
            <a:schemeClr val="tx2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46E4C05-1B18-456F-8D5B-9E4FBFA16590}"/>
              </a:ext>
            </a:extLst>
          </p:cNvPr>
          <p:cNvSpPr/>
          <p:nvPr/>
        </p:nvSpPr>
        <p:spPr>
          <a:xfrm>
            <a:off x="1697025" y="4014727"/>
            <a:ext cx="690625" cy="354516"/>
          </a:xfrm>
          <a:prstGeom prst="round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181B8CC3-DC9C-4602-BAC9-E8D360F50F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678065" y="4080127"/>
            <a:ext cx="396000" cy="396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94DD2A5C-A60F-40C8-93B3-CC9C225ADE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21335" y="4080127"/>
            <a:ext cx="396000" cy="396000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707E7FA2-8886-4CEE-9552-35AE813C9285}"/>
              </a:ext>
            </a:extLst>
          </p:cNvPr>
          <p:cNvSpPr txBox="1"/>
          <p:nvPr/>
        </p:nvSpPr>
        <p:spPr>
          <a:xfrm>
            <a:off x="2111676" y="3968561"/>
            <a:ext cx="28269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op</a:t>
            </a:r>
            <a:r>
              <a:rPr lang="en-US" sz="1000" b="1" baseline="-25000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endParaRPr lang="en-US" sz="1000" b="1">
              <a:solidFill>
                <a:srgbClr val="000000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C489604-F094-4723-B7F8-B20D69439730}"/>
              </a:ext>
            </a:extLst>
          </p:cNvPr>
          <p:cNvSpPr txBox="1"/>
          <p:nvPr/>
        </p:nvSpPr>
        <p:spPr>
          <a:xfrm>
            <a:off x="1715312" y="3982629"/>
            <a:ext cx="34681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Root</a:t>
            </a:r>
          </a:p>
        </p:txBody>
      </p:sp>
      <p:sp>
        <p:nvSpPr>
          <p:cNvPr id="120" name="Oval 26">
            <a:extLst>
              <a:ext uri="{FF2B5EF4-FFF2-40B4-BE49-F238E27FC236}">
                <a16:creationId xmlns:a16="http://schemas.microsoft.com/office/drawing/2014/main" id="{EE27A76E-3FEC-4247-BF0D-5CB50A5E7FCD}"/>
              </a:ext>
            </a:extLst>
          </p:cNvPr>
          <p:cNvSpPr>
            <a:spLocks noChangeAspect="1"/>
          </p:cNvSpPr>
          <p:nvPr/>
        </p:nvSpPr>
        <p:spPr>
          <a:xfrm>
            <a:off x="7034359" y="3936129"/>
            <a:ext cx="540000" cy="539998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Node y</a:t>
            </a:r>
          </a:p>
        </p:txBody>
      </p:sp>
      <p:sp>
        <p:nvSpPr>
          <p:cNvPr id="61" name="Rechteck: abgerundete Ecken 60">
            <a:extLst>
              <a:ext uri="{FF2B5EF4-FFF2-40B4-BE49-F238E27FC236}">
                <a16:creationId xmlns:a16="http://schemas.microsoft.com/office/drawing/2014/main" id="{1B3710F4-4082-4D34-A4B1-228E52D0A185}"/>
              </a:ext>
            </a:extLst>
          </p:cNvPr>
          <p:cNvSpPr/>
          <p:nvPr/>
        </p:nvSpPr>
        <p:spPr>
          <a:xfrm>
            <a:off x="6406344" y="4014727"/>
            <a:ext cx="690625" cy="354516"/>
          </a:xfrm>
          <a:prstGeom prst="round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EF6245E2-EC98-46B6-993E-988D8FC0E5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387384" y="4080127"/>
            <a:ext cx="396000" cy="3960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8E9C79A5-C96C-41A6-A3C4-4EDD3456D2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730654" y="4080127"/>
            <a:ext cx="396000" cy="396000"/>
          </a:xfrm>
          <a:prstGeom prst="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AF77CB12-AF84-4A77-850A-91412BB7F46B}"/>
              </a:ext>
            </a:extLst>
          </p:cNvPr>
          <p:cNvSpPr txBox="1"/>
          <p:nvPr/>
        </p:nvSpPr>
        <p:spPr>
          <a:xfrm>
            <a:off x="6820995" y="3968561"/>
            <a:ext cx="28269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op</a:t>
            </a:r>
            <a:r>
              <a:rPr lang="en-US" sz="1000" b="1" baseline="-25000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Y</a:t>
            </a:r>
            <a:endParaRPr lang="en-US" sz="1000" b="1">
              <a:solidFill>
                <a:srgbClr val="000000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737DC2EE-A69B-4ABE-A6C9-4FC685290064}"/>
              </a:ext>
            </a:extLst>
          </p:cNvPr>
          <p:cNvSpPr txBox="1"/>
          <p:nvPr/>
        </p:nvSpPr>
        <p:spPr>
          <a:xfrm>
            <a:off x="6424631" y="3982629"/>
            <a:ext cx="34681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Root</a:t>
            </a:r>
          </a:p>
        </p:txBody>
      </p:sp>
      <p:sp>
        <p:nvSpPr>
          <p:cNvPr id="121" name="Oval 26">
            <a:extLst>
              <a:ext uri="{FF2B5EF4-FFF2-40B4-BE49-F238E27FC236}">
                <a16:creationId xmlns:a16="http://schemas.microsoft.com/office/drawing/2014/main" id="{C2949AEF-7316-4245-A46E-E10405107AB7}"/>
              </a:ext>
            </a:extLst>
          </p:cNvPr>
          <p:cNvSpPr>
            <a:spLocks noChangeAspect="1"/>
          </p:cNvSpPr>
          <p:nvPr/>
        </p:nvSpPr>
        <p:spPr>
          <a:xfrm>
            <a:off x="5592573" y="3936129"/>
            <a:ext cx="540000" cy="539998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Node x</a:t>
            </a: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74F5EA14-9E78-4BAB-971F-73C2412DAD13}"/>
              </a:ext>
            </a:extLst>
          </p:cNvPr>
          <p:cNvSpPr/>
          <p:nvPr/>
        </p:nvSpPr>
        <p:spPr>
          <a:xfrm>
            <a:off x="4964558" y="4014727"/>
            <a:ext cx="690625" cy="354516"/>
          </a:xfrm>
          <a:prstGeom prst="round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646A8524-7273-439A-8409-8EF699DC77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945598" y="4080127"/>
            <a:ext cx="396000" cy="396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B8E614A8-9498-45F4-B51E-2D30B2E1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288868" y="4080127"/>
            <a:ext cx="396000" cy="396000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CBB8C9BB-64EE-4E99-97F9-F1A9E7A0555B}"/>
              </a:ext>
            </a:extLst>
          </p:cNvPr>
          <p:cNvSpPr txBox="1"/>
          <p:nvPr/>
        </p:nvSpPr>
        <p:spPr>
          <a:xfrm>
            <a:off x="5379209" y="3968561"/>
            <a:ext cx="28269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op</a:t>
            </a:r>
            <a:r>
              <a:rPr lang="en-US" sz="1000" b="1" baseline="-25000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endParaRPr lang="en-US" sz="1000" b="1">
              <a:solidFill>
                <a:srgbClr val="000000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9DB60793-678A-438E-86DC-042D83D1BD99}"/>
              </a:ext>
            </a:extLst>
          </p:cNvPr>
          <p:cNvSpPr txBox="1"/>
          <p:nvPr/>
        </p:nvSpPr>
        <p:spPr>
          <a:xfrm>
            <a:off x="4982845" y="3982629"/>
            <a:ext cx="34681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Root</a:t>
            </a:r>
          </a:p>
        </p:txBody>
      </p:sp>
      <p:sp>
        <p:nvSpPr>
          <p:cNvPr id="122" name="Oval 26">
            <a:extLst>
              <a:ext uri="{FF2B5EF4-FFF2-40B4-BE49-F238E27FC236}">
                <a16:creationId xmlns:a16="http://schemas.microsoft.com/office/drawing/2014/main" id="{C5A0DF4A-487A-438E-96B6-C0EF3BC7C4CF}"/>
              </a:ext>
            </a:extLst>
          </p:cNvPr>
          <p:cNvSpPr>
            <a:spLocks noChangeAspect="1"/>
          </p:cNvSpPr>
          <p:nvPr/>
        </p:nvSpPr>
        <p:spPr>
          <a:xfrm>
            <a:off x="9070682" y="3936129"/>
            <a:ext cx="540000" cy="539998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Node x</a:t>
            </a:r>
          </a:p>
        </p:txBody>
      </p:sp>
      <p:sp>
        <p:nvSpPr>
          <p:cNvPr id="90" name="Rechteck: abgerundete Ecken 89">
            <a:extLst>
              <a:ext uri="{FF2B5EF4-FFF2-40B4-BE49-F238E27FC236}">
                <a16:creationId xmlns:a16="http://schemas.microsoft.com/office/drawing/2014/main" id="{48097445-C664-4DCD-97E4-83FDBDE3BDB1}"/>
              </a:ext>
            </a:extLst>
          </p:cNvPr>
          <p:cNvSpPr/>
          <p:nvPr/>
        </p:nvSpPr>
        <p:spPr>
          <a:xfrm>
            <a:off x="8444642" y="4014727"/>
            <a:ext cx="690625" cy="354516"/>
          </a:xfrm>
          <a:prstGeom prst="round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B834F216-60D2-4DC1-89D0-05DC0C6123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425682" y="4080127"/>
            <a:ext cx="396000" cy="39600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CCC18460-D284-4D08-81AE-053A0DEA18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768952" y="4080127"/>
            <a:ext cx="396000" cy="396000"/>
          </a:xfrm>
          <a:prstGeom prst="rect">
            <a:avLst/>
          </a:prstGeom>
        </p:spPr>
      </p:pic>
      <p:sp>
        <p:nvSpPr>
          <p:cNvPr id="93" name="Textfeld 92">
            <a:extLst>
              <a:ext uri="{FF2B5EF4-FFF2-40B4-BE49-F238E27FC236}">
                <a16:creationId xmlns:a16="http://schemas.microsoft.com/office/drawing/2014/main" id="{38650B06-771A-4C72-AD1D-5BB3D0E062D6}"/>
              </a:ext>
            </a:extLst>
          </p:cNvPr>
          <p:cNvSpPr txBox="1"/>
          <p:nvPr/>
        </p:nvSpPr>
        <p:spPr>
          <a:xfrm>
            <a:off x="8859293" y="3968561"/>
            <a:ext cx="28269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op</a:t>
            </a:r>
            <a:r>
              <a:rPr lang="en-US" sz="1000" b="1" baseline="-25000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endParaRPr lang="en-US" sz="1000" b="1">
              <a:solidFill>
                <a:srgbClr val="000000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4EF59700-956F-4E6F-81A8-652C35C64847}"/>
              </a:ext>
            </a:extLst>
          </p:cNvPr>
          <p:cNvSpPr txBox="1"/>
          <p:nvPr/>
        </p:nvSpPr>
        <p:spPr>
          <a:xfrm>
            <a:off x="8462929" y="3982629"/>
            <a:ext cx="34681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Root</a:t>
            </a:r>
          </a:p>
        </p:txBody>
      </p:sp>
      <p:sp>
        <p:nvSpPr>
          <p:cNvPr id="123" name="Oval 26">
            <a:extLst>
              <a:ext uri="{FF2B5EF4-FFF2-40B4-BE49-F238E27FC236}">
                <a16:creationId xmlns:a16="http://schemas.microsoft.com/office/drawing/2014/main" id="{CF4DC35D-F75D-47DC-9DCC-3F323A02B3F9}"/>
              </a:ext>
            </a:extLst>
          </p:cNvPr>
          <p:cNvSpPr>
            <a:spLocks noChangeAspect="1"/>
          </p:cNvSpPr>
          <p:nvPr/>
        </p:nvSpPr>
        <p:spPr>
          <a:xfrm>
            <a:off x="10235270" y="3936129"/>
            <a:ext cx="540000" cy="539998"/>
          </a:xfrm>
          <a:prstGeom prst="ellipse">
            <a:avLst/>
          </a:prstGeom>
          <a:gradFill>
            <a:gsLst>
              <a:gs pos="0">
                <a:srgbClr val="92D050"/>
              </a:gs>
              <a:gs pos="33000">
                <a:srgbClr val="92D050"/>
              </a:gs>
              <a:gs pos="100000">
                <a:srgbClr val="92D050"/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>
                <a:solidFill>
                  <a:prstClr val="white"/>
                </a:solidFill>
                <a:latin typeface="Siemens Sans Black" pitchFamily="2" charset="0"/>
              </a:rPr>
              <a:t>Node y</a:t>
            </a:r>
          </a:p>
        </p:txBody>
      </p:sp>
      <p:sp>
        <p:nvSpPr>
          <p:cNvPr id="79" name="Rechteck: abgerundete Ecken 78">
            <a:extLst>
              <a:ext uri="{FF2B5EF4-FFF2-40B4-BE49-F238E27FC236}">
                <a16:creationId xmlns:a16="http://schemas.microsoft.com/office/drawing/2014/main" id="{D9B31111-66D4-4D11-91C2-F57D286E0140}"/>
              </a:ext>
            </a:extLst>
          </p:cNvPr>
          <p:cNvSpPr/>
          <p:nvPr/>
        </p:nvSpPr>
        <p:spPr>
          <a:xfrm>
            <a:off x="10703964" y="4014727"/>
            <a:ext cx="690625" cy="354516"/>
          </a:xfrm>
          <a:prstGeom prst="round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80" name="Grafik 79">
            <a:extLst>
              <a:ext uri="{FF2B5EF4-FFF2-40B4-BE49-F238E27FC236}">
                <a16:creationId xmlns:a16="http://schemas.microsoft.com/office/drawing/2014/main" id="{BADF8AA1-9040-4C72-9F5E-E654063C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685004" y="4080127"/>
            <a:ext cx="396000" cy="396000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5449CF90-846B-4B01-97FB-A0A45DC41B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028274" y="4080127"/>
            <a:ext cx="396000" cy="396000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778EC8F3-1F96-4A5E-BEA8-3CF3E45602A1}"/>
              </a:ext>
            </a:extLst>
          </p:cNvPr>
          <p:cNvSpPr txBox="1"/>
          <p:nvPr/>
        </p:nvSpPr>
        <p:spPr>
          <a:xfrm>
            <a:off x="11118615" y="3968561"/>
            <a:ext cx="28269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op</a:t>
            </a:r>
            <a:r>
              <a:rPr lang="en-US" sz="1000" b="1" baseline="-25000" err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Y</a:t>
            </a:r>
            <a:endParaRPr lang="en-US" sz="1000" b="1">
              <a:solidFill>
                <a:srgbClr val="000000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603F6B6E-F346-4CCC-9B57-8D61DCD88D47}"/>
              </a:ext>
            </a:extLst>
          </p:cNvPr>
          <p:cNvSpPr txBox="1"/>
          <p:nvPr/>
        </p:nvSpPr>
        <p:spPr>
          <a:xfrm>
            <a:off x="10722251" y="3982629"/>
            <a:ext cx="346817" cy="157735"/>
          </a:xfrm>
          <a:prstGeom prst="rect">
            <a:avLst/>
          </a:prstGeom>
          <a:noFill/>
        </p:spPr>
        <p:txBody>
          <a:bodyPr wrap="none" lIns="36000" tIns="0" rIns="36000" bIns="0" rtlCol="0" anchor="t" anchorCtr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srgbClr val="000000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Root</a:t>
            </a:r>
          </a:p>
        </p:txBody>
      </p:sp>
      <p:pic>
        <p:nvPicPr>
          <p:cNvPr id="124" name="Grafik 123">
            <a:extLst>
              <a:ext uri="{FF2B5EF4-FFF2-40B4-BE49-F238E27FC236}">
                <a16:creationId xmlns:a16="http://schemas.microsoft.com/office/drawing/2014/main" id="{8C3BD253-19A0-4316-9F4E-3CEE4408A1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3587" y="3401571"/>
            <a:ext cx="396000" cy="396000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3739CE4B-3157-4EF5-9E0A-992ADA9CFD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946283" y="2718340"/>
            <a:ext cx="396000" cy="396000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4013FF4B-82C9-4208-B75B-4160FB050E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279499" y="2722746"/>
            <a:ext cx="396000" cy="3960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4E72337F-1E5F-47AF-8956-9916E4B35B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306895" y="3401571"/>
            <a:ext cx="396000" cy="396000"/>
          </a:xfrm>
          <a:prstGeom prst="rect">
            <a:avLst/>
          </a:prstGeom>
        </p:spPr>
      </p:pic>
      <p:pic>
        <p:nvPicPr>
          <p:cNvPr id="128" name="Grafik 127">
            <a:extLst>
              <a:ext uri="{FF2B5EF4-FFF2-40B4-BE49-F238E27FC236}">
                <a16:creationId xmlns:a16="http://schemas.microsoft.com/office/drawing/2014/main" id="{61ACA3AC-C41D-4D3B-891F-DDD189CBB1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129591" y="2718340"/>
            <a:ext cx="396000" cy="396000"/>
          </a:xfrm>
          <a:prstGeom prst="rect">
            <a:avLst/>
          </a:prstGeom>
        </p:spPr>
      </p:pic>
      <p:pic>
        <p:nvPicPr>
          <p:cNvPr id="129" name="Grafik 128">
            <a:extLst>
              <a:ext uri="{FF2B5EF4-FFF2-40B4-BE49-F238E27FC236}">
                <a16:creationId xmlns:a16="http://schemas.microsoft.com/office/drawing/2014/main" id="{E1D34A7C-5361-495F-9CD1-A1E2963507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462807" y="2722746"/>
            <a:ext cx="396000" cy="396000"/>
          </a:xfrm>
          <a:prstGeom prst="rect">
            <a:avLst/>
          </a:prstGeom>
        </p:spPr>
      </p:pic>
      <p:sp>
        <p:nvSpPr>
          <p:cNvPr id="114" name="Title 1">
            <a:extLst>
              <a:ext uri="{FF2B5EF4-FFF2-40B4-BE49-F238E27FC236}">
                <a16:creationId xmlns:a16="http://schemas.microsoft.com/office/drawing/2014/main" id="{160F38CD-1CA4-46DE-B3B4-011E5C33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26" y="817191"/>
            <a:ext cx="9863997" cy="576000"/>
          </a:xfr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BACnet/SC Essentials</a:t>
            </a:r>
            <a:b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</a:br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Certification Authorities (“CA”)</a:t>
            </a:r>
            <a:endParaRPr lang="de-CH" sz="280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pic>
        <p:nvPicPr>
          <p:cNvPr id="117" name="Graphic 116" descr="Diploma roll with solid fill">
            <a:extLst>
              <a:ext uri="{FF2B5EF4-FFF2-40B4-BE49-F238E27FC236}">
                <a16:creationId xmlns:a16="http://schemas.microsoft.com/office/drawing/2014/main" id="{24F8BDDC-8967-488D-9530-B220F2DEE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5148" y="7594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53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8">
            <a:extLst>
              <a:ext uri="{FF2B5EF4-FFF2-40B4-BE49-F238E27FC236}">
                <a16:creationId xmlns:a16="http://schemas.microsoft.com/office/drawing/2014/main" id="{CA253660-9288-4EA2-86C8-F5746F1211FF}"/>
              </a:ext>
            </a:extLst>
          </p:cNvPr>
          <p:cNvSpPr txBox="1"/>
          <p:nvPr/>
        </p:nvSpPr>
        <p:spPr>
          <a:xfrm>
            <a:off x="7726367" y="2694719"/>
            <a:ext cx="4555495" cy="2357093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/SC will come step-wise into projects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/SC will come step-wise into portfolio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“/SC ready” means: You can upgrade to /SC by FW upgrade (and re-engineering)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Extension / migration will happen on a “per BACnet network” </a:t>
            </a:r>
            <a:r>
              <a:rPr lang="en-US" err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granularit</a:t>
            </a:r>
            <a:r>
              <a:rPr lang="de-CH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y</a:t>
            </a:r>
            <a:endParaRPr lang="en-US">
              <a:solidFill>
                <a:prstClr val="white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066EB76-B748-4B24-B435-97E0136BFAEB}"/>
              </a:ext>
            </a:extLst>
          </p:cNvPr>
          <p:cNvSpPr/>
          <p:nvPr/>
        </p:nvSpPr>
        <p:spPr bwMode="auto">
          <a:xfrm>
            <a:off x="547649" y="3680401"/>
            <a:ext cx="2651051" cy="2842072"/>
          </a:xfrm>
          <a:prstGeom prst="rect">
            <a:avLst/>
          </a:prstGeom>
          <a:solidFill>
            <a:srgbClr val="66667E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CA02A83-0A02-42CF-B922-7F38EC5FC6AD}"/>
              </a:ext>
            </a:extLst>
          </p:cNvPr>
          <p:cNvSpPr/>
          <p:nvPr/>
        </p:nvSpPr>
        <p:spPr bwMode="auto">
          <a:xfrm>
            <a:off x="688656" y="3997819"/>
            <a:ext cx="2396631" cy="682791"/>
          </a:xfrm>
          <a:prstGeom prst="rect">
            <a:avLst/>
          </a:prstGeom>
          <a:solidFill>
            <a:srgbClr val="CCCCD4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4B0CB13-11F7-449D-AF0E-790736DD1D72}"/>
              </a:ext>
            </a:extLst>
          </p:cNvPr>
          <p:cNvSpPr/>
          <p:nvPr/>
        </p:nvSpPr>
        <p:spPr bwMode="auto">
          <a:xfrm>
            <a:off x="547650" y="2212744"/>
            <a:ext cx="2651051" cy="1311349"/>
          </a:xfrm>
          <a:prstGeom prst="rect">
            <a:avLst/>
          </a:prstGeom>
          <a:solidFill>
            <a:srgbClr val="66667E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73F7457-E95C-4C38-A3EC-E6792B73C6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23" y="2603291"/>
            <a:ext cx="1895012" cy="719625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9BE2C1F1-86A5-4D81-B152-E144DD9C75C8}"/>
              </a:ext>
            </a:extLst>
          </p:cNvPr>
          <p:cNvSpPr txBox="1"/>
          <p:nvPr/>
        </p:nvSpPr>
        <p:spPr>
          <a:xfrm>
            <a:off x="482247" y="2172638"/>
            <a:ext cx="1601972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IT network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7804C7C-9BC0-44FA-8FF8-685B7C7197CC}"/>
              </a:ext>
            </a:extLst>
          </p:cNvPr>
          <p:cNvSpPr txBox="1"/>
          <p:nvPr/>
        </p:nvSpPr>
        <p:spPr>
          <a:xfrm>
            <a:off x="468853" y="3642304"/>
            <a:ext cx="1601972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OT network</a:t>
            </a:r>
          </a:p>
        </p:txBody>
      </p:sp>
      <p:pic>
        <p:nvPicPr>
          <p:cNvPr id="30" name="Picture 130">
            <a:extLst>
              <a:ext uri="{FF2B5EF4-FFF2-40B4-BE49-F238E27FC236}">
                <a16:creationId xmlns:a16="http://schemas.microsoft.com/office/drawing/2014/main" id="{1CBA01C4-0AC1-469C-9D10-40C874A166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230" y="4056817"/>
            <a:ext cx="652649" cy="564793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540EC660-09AE-4ED3-8987-A967E747F3EB}"/>
              </a:ext>
            </a:extLst>
          </p:cNvPr>
          <p:cNvSpPr/>
          <p:nvPr/>
        </p:nvSpPr>
        <p:spPr bwMode="auto">
          <a:xfrm>
            <a:off x="708627" y="4879210"/>
            <a:ext cx="2396631" cy="682791"/>
          </a:xfrm>
          <a:prstGeom prst="rect">
            <a:avLst/>
          </a:prstGeom>
          <a:solidFill>
            <a:srgbClr val="CCCCD4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E8FE79A-ACB7-4FAC-A675-D047CC93ED3B}"/>
              </a:ext>
            </a:extLst>
          </p:cNvPr>
          <p:cNvSpPr/>
          <p:nvPr/>
        </p:nvSpPr>
        <p:spPr bwMode="auto">
          <a:xfrm>
            <a:off x="708014" y="5700842"/>
            <a:ext cx="2396631" cy="682791"/>
          </a:xfrm>
          <a:prstGeom prst="rect">
            <a:avLst/>
          </a:prstGeom>
          <a:solidFill>
            <a:srgbClr val="CCCCD4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E38B0576-E508-4E86-9CEF-2E391A14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02" y="5741197"/>
            <a:ext cx="1051500" cy="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80281BD1-8275-476E-8166-CB0EAE0F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894" y="5741197"/>
            <a:ext cx="1051500" cy="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DD7A6AB-84D4-4487-99FE-252192F0AFDE}"/>
              </a:ext>
            </a:extLst>
          </p:cNvPr>
          <p:cNvCxnSpPr/>
          <p:nvPr/>
        </p:nvCxnSpPr>
        <p:spPr bwMode="auto">
          <a:xfrm>
            <a:off x="2413343" y="4339212"/>
            <a:ext cx="609600" cy="2"/>
          </a:xfrm>
          <a:prstGeom prst="line">
            <a:avLst/>
          </a:prstGeom>
          <a:solidFill>
            <a:schemeClr val="tx2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5D817A3-46B3-4204-BB22-A41C98164EC3}"/>
              </a:ext>
            </a:extLst>
          </p:cNvPr>
          <p:cNvCxnSpPr/>
          <p:nvPr/>
        </p:nvCxnSpPr>
        <p:spPr bwMode="auto">
          <a:xfrm>
            <a:off x="1194783" y="5220605"/>
            <a:ext cx="1834274" cy="0"/>
          </a:xfrm>
          <a:prstGeom prst="line">
            <a:avLst/>
          </a:prstGeom>
          <a:solidFill>
            <a:schemeClr val="tx2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402AB3FA-FF9E-47C2-89A6-61E7D0BC1568}"/>
              </a:ext>
            </a:extLst>
          </p:cNvPr>
          <p:cNvCxnSpPr/>
          <p:nvPr/>
        </p:nvCxnSpPr>
        <p:spPr bwMode="auto">
          <a:xfrm>
            <a:off x="2405723" y="6042236"/>
            <a:ext cx="628958" cy="0"/>
          </a:xfrm>
          <a:prstGeom prst="line">
            <a:avLst/>
          </a:prstGeom>
          <a:solidFill>
            <a:schemeClr val="tx2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E90D3645-2C02-441D-9CA2-03083A975717}"/>
              </a:ext>
            </a:extLst>
          </p:cNvPr>
          <p:cNvCxnSpPr/>
          <p:nvPr/>
        </p:nvCxnSpPr>
        <p:spPr bwMode="auto">
          <a:xfrm flipH="1" flipV="1">
            <a:off x="3022943" y="4339216"/>
            <a:ext cx="4450" cy="1704715"/>
          </a:xfrm>
          <a:prstGeom prst="line">
            <a:avLst/>
          </a:prstGeom>
          <a:solidFill>
            <a:schemeClr val="tx2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BE299949-0B3C-47F9-A873-2E0D9B230B7C}"/>
              </a:ext>
            </a:extLst>
          </p:cNvPr>
          <p:cNvCxnSpPr/>
          <p:nvPr/>
        </p:nvCxnSpPr>
        <p:spPr bwMode="auto">
          <a:xfrm>
            <a:off x="2316221" y="3495183"/>
            <a:ext cx="0" cy="465489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E8CA181A-C605-42CD-BECA-DBE643D43219}"/>
              </a:ext>
            </a:extLst>
          </p:cNvPr>
          <p:cNvSpPr txBox="1"/>
          <p:nvPr/>
        </p:nvSpPr>
        <p:spPr>
          <a:xfrm>
            <a:off x="460123" y="1753517"/>
            <a:ext cx="2803979" cy="424590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Brownfield scenario</a:t>
            </a:r>
          </a:p>
        </p:txBody>
      </p:sp>
      <p:sp>
        <p:nvSpPr>
          <p:cNvPr id="42" name="Oval 26">
            <a:extLst>
              <a:ext uri="{FF2B5EF4-FFF2-40B4-BE49-F238E27FC236}">
                <a16:creationId xmlns:a16="http://schemas.microsoft.com/office/drawing/2014/main" id="{86106E92-A727-467F-ACB7-01E4A7EE442C}"/>
              </a:ext>
            </a:extLst>
          </p:cNvPr>
          <p:cNvSpPr/>
          <p:nvPr/>
        </p:nvSpPr>
        <p:spPr>
          <a:xfrm>
            <a:off x="2149620" y="3095675"/>
            <a:ext cx="360000" cy="360000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prstClr val="white"/>
                </a:solidFill>
                <a:latin typeface="Candara"/>
              </a:rPr>
              <a:t>Node</a:t>
            </a:r>
          </a:p>
        </p:txBody>
      </p:sp>
      <p:sp>
        <p:nvSpPr>
          <p:cNvPr id="43" name="Oval 26">
            <a:extLst>
              <a:ext uri="{FF2B5EF4-FFF2-40B4-BE49-F238E27FC236}">
                <a16:creationId xmlns:a16="http://schemas.microsoft.com/office/drawing/2014/main" id="{0ECE1887-B058-43EC-8CAA-C480900E1344}"/>
              </a:ext>
            </a:extLst>
          </p:cNvPr>
          <p:cNvSpPr/>
          <p:nvPr/>
        </p:nvSpPr>
        <p:spPr>
          <a:xfrm>
            <a:off x="2144386" y="4002566"/>
            <a:ext cx="360000" cy="360000"/>
          </a:xfrm>
          <a:prstGeom prst="ellipse">
            <a:avLst/>
          </a:prstGeom>
          <a:solidFill>
            <a:srgbClr val="50BED7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prstClr val="white"/>
                </a:solidFill>
                <a:latin typeface="Candara"/>
              </a:rPr>
              <a:t>Hub</a:t>
            </a:r>
          </a:p>
        </p:txBody>
      </p:sp>
      <p:sp>
        <p:nvSpPr>
          <p:cNvPr id="44" name="Oval 26">
            <a:extLst>
              <a:ext uri="{FF2B5EF4-FFF2-40B4-BE49-F238E27FC236}">
                <a16:creationId xmlns:a16="http://schemas.microsoft.com/office/drawing/2014/main" id="{15A469B9-5E52-453D-BE41-A499E4A2EC40}"/>
              </a:ext>
            </a:extLst>
          </p:cNvPr>
          <p:cNvSpPr/>
          <p:nvPr/>
        </p:nvSpPr>
        <p:spPr>
          <a:xfrm>
            <a:off x="2489093" y="3994655"/>
            <a:ext cx="360000" cy="360000"/>
          </a:xfrm>
          <a:prstGeom prst="ellipse">
            <a:avLst/>
          </a:prstGeom>
          <a:solidFill>
            <a:srgbClr val="FFB900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kern="0">
                <a:solidFill>
                  <a:prstClr val="white"/>
                </a:solidFill>
                <a:latin typeface="Candara"/>
              </a:rPr>
              <a:t>IP/SC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kern="0">
                <a:solidFill>
                  <a:prstClr val="white"/>
                </a:solidFill>
                <a:latin typeface="Candara"/>
                <a:ea typeface="+mn-ea"/>
              </a:rPr>
              <a:t>Router</a:t>
            </a:r>
            <a:endParaRPr lang="en-US" sz="600" b="1" kern="0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45" name="Picture 130">
            <a:extLst>
              <a:ext uri="{FF2B5EF4-FFF2-40B4-BE49-F238E27FC236}">
                <a16:creationId xmlns:a16="http://schemas.microsoft.com/office/drawing/2014/main" id="{2AAC1E1B-B7BB-40F3-9CB2-A04313F2B1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13" y="4080170"/>
            <a:ext cx="652649" cy="564793"/>
          </a:xfrm>
          <a:prstGeom prst="rect">
            <a:avLst/>
          </a:prstGeom>
        </p:spPr>
      </p:pic>
      <p:sp>
        <p:nvSpPr>
          <p:cNvPr id="47" name="Oval 26">
            <a:extLst>
              <a:ext uri="{FF2B5EF4-FFF2-40B4-BE49-F238E27FC236}">
                <a16:creationId xmlns:a16="http://schemas.microsoft.com/office/drawing/2014/main" id="{D74EA8B8-F25A-4E5B-BDC6-405023963F5D}"/>
              </a:ext>
            </a:extLst>
          </p:cNvPr>
          <p:cNvSpPr/>
          <p:nvPr/>
        </p:nvSpPr>
        <p:spPr>
          <a:xfrm>
            <a:off x="1012858" y="3988652"/>
            <a:ext cx="360000" cy="360000"/>
          </a:xfrm>
          <a:prstGeom prst="ellipse">
            <a:avLst/>
          </a:prstGeom>
          <a:solidFill>
            <a:srgbClr val="A6B5BF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kern="0" err="1">
                <a:solidFill>
                  <a:prstClr val="white"/>
                </a:solidFill>
                <a:latin typeface="Candara"/>
              </a:rPr>
              <a:t>FailoverHub</a:t>
            </a:r>
            <a:endParaRPr lang="en-US" sz="600" b="1" kern="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8" name="Geschweifte Klammer rechts 47">
            <a:extLst>
              <a:ext uri="{FF2B5EF4-FFF2-40B4-BE49-F238E27FC236}">
                <a16:creationId xmlns:a16="http://schemas.microsoft.com/office/drawing/2014/main" id="{20C22FD6-B2F9-46C9-80B4-78E16F5A0708}"/>
              </a:ext>
            </a:extLst>
          </p:cNvPr>
          <p:cNvSpPr/>
          <p:nvPr/>
        </p:nvSpPr>
        <p:spPr bwMode="auto">
          <a:xfrm>
            <a:off x="3277915" y="2573675"/>
            <a:ext cx="219443" cy="1764000"/>
          </a:xfrm>
          <a:prstGeom prst="rightBrace">
            <a:avLst>
              <a:gd name="adj1" fmla="val 8333"/>
              <a:gd name="adj2" fmla="val 85661"/>
            </a:avLst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</p:txBody>
      </p:sp>
      <p:sp>
        <p:nvSpPr>
          <p:cNvPr id="49" name="Geschweifte Klammer rechts 48">
            <a:extLst>
              <a:ext uri="{FF2B5EF4-FFF2-40B4-BE49-F238E27FC236}">
                <a16:creationId xmlns:a16="http://schemas.microsoft.com/office/drawing/2014/main" id="{9460DD4F-F125-47B9-85BF-1AE712133A9A}"/>
              </a:ext>
            </a:extLst>
          </p:cNvPr>
          <p:cNvSpPr/>
          <p:nvPr/>
        </p:nvSpPr>
        <p:spPr bwMode="auto">
          <a:xfrm>
            <a:off x="3279559" y="4396165"/>
            <a:ext cx="188672" cy="2016000"/>
          </a:xfrm>
          <a:prstGeom prst="rightBrace">
            <a:avLst>
              <a:gd name="adj1" fmla="val 8333"/>
              <a:gd name="adj2" fmla="val 7976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EF23EE57-5FAE-4FD8-BC1E-F0A32424D23F}"/>
              </a:ext>
            </a:extLst>
          </p:cNvPr>
          <p:cNvSpPr txBox="1"/>
          <p:nvPr/>
        </p:nvSpPr>
        <p:spPr>
          <a:xfrm>
            <a:off x="3475480" y="3829229"/>
            <a:ext cx="852624" cy="566937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Secure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BACnet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83FDF1B-E8BF-4BD4-81A6-2A7296524703}"/>
              </a:ext>
            </a:extLst>
          </p:cNvPr>
          <p:cNvSpPr txBox="1"/>
          <p:nvPr/>
        </p:nvSpPr>
        <p:spPr>
          <a:xfrm>
            <a:off x="3434841" y="5638641"/>
            <a:ext cx="949201" cy="564629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Unsecure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BACnet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351D3EE7-1850-4ED1-A279-4826C29F0AFC}"/>
              </a:ext>
            </a:extLst>
          </p:cNvPr>
          <p:cNvSpPr txBox="1"/>
          <p:nvPr/>
        </p:nvSpPr>
        <p:spPr>
          <a:xfrm>
            <a:off x="714249" y="3235852"/>
            <a:ext cx="1601972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Desigo</a:t>
            </a:r>
            <a:r>
              <a:rPr lang="en-US" sz="12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 CC 5.1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177836C7-FA07-4DFC-AA63-F8A9AC77DBF0}"/>
              </a:ext>
            </a:extLst>
          </p:cNvPr>
          <p:cNvSpPr txBox="1"/>
          <p:nvPr/>
        </p:nvSpPr>
        <p:spPr>
          <a:xfrm>
            <a:off x="741080" y="4635564"/>
            <a:ext cx="813148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PXC5/7</a:t>
            </a:r>
          </a:p>
        </p:txBody>
      </p:sp>
      <p:sp>
        <p:nvSpPr>
          <p:cNvPr id="54" name="Oval 26">
            <a:extLst>
              <a:ext uri="{FF2B5EF4-FFF2-40B4-BE49-F238E27FC236}">
                <a16:creationId xmlns:a16="http://schemas.microsoft.com/office/drawing/2014/main" id="{7F8CDD9A-CA02-43A7-96E4-59C1423725BC}"/>
              </a:ext>
            </a:extLst>
          </p:cNvPr>
          <p:cNvSpPr/>
          <p:nvPr/>
        </p:nvSpPr>
        <p:spPr>
          <a:xfrm>
            <a:off x="1343701" y="5624241"/>
            <a:ext cx="360000" cy="360000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</a:rPr>
              <a:t>Non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  <a:ea typeface="+mn-ea"/>
              </a:rPr>
              <a:t>SC</a:t>
            </a:r>
          </a:p>
        </p:txBody>
      </p:sp>
      <p:sp>
        <p:nvSpPr>
          <p:cNvPr id="55" name="Oval 26">
            <a:extLst>
              <a:ext uri="{FF2B5EF4-FFF2-40B4-BE49-F238E27FC236}">
                <a16:creationId xmlns:a16="http://schemas.microsoft.com/office/drawing/2014/main" id="{0F00338E-0199-4595-B2D8-5A0E079B438F}"/>
              </a:ext>
            </a:extLst>
          </p:cNvPr>
          <p:cNvSpPr/>
          <p:nvPr/>
        </p:nvSpPr>
        <p:spPr>
          <a:xfrm>
            <a:off x="2211861" y="5623620"/>
            <a:ext cx="360000" cy="360000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</a:rPr>
              <a:t>Non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  <a:ea typeface="+mn-ea"/>
              </a:rPr>
              <a:t>SC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E38A6F2-DF48-4889-86AB-C6C71329B781}"/>
              </a:ext>
            </a:extLst>
          </p:cNvPr>
          <p:cNvSpPr txBox="1"/>
          <p:nvPr/>
        </p:nvSpPr>
        <p:spPr>
          <a:xfrm>
            <a:off x="1674273" y="4630845"/>
            <a:ext cx="829151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PXC5/7</a:t>
            </a:r>
          </a:p>
        </p:txBody>
      </p:sp>
      <p:pic>
        <p:nvPicPr>
          <p:cNvPr id="57" name="Picture 3" descr="C:\Users\tr1c2072\AppData\Local\Microsoft\Windows\Temporary Internet Files\Content.Outlook\UY73OYQP\TXIO.png">
            <a:extLst>
              <a:ext uri="{FF2B5EF4-FFF2-40B4-BE49-F238E27FC236}">
                <a16:creationId xmlns:a16="http://schemas.microsoft.com/office/drawing/2014/main" id="{C4724D55-A26A-4C1F-A882-4D1B83104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607" y="4934591"/>
            <a:ext cx="1979144" cy="485806"/>
          </a:xfrm>
          <a:prstGeom prst="rect">
            <a:avLst/>
          </a:prstGeom>
          <a:noFill/>
        </p:spPr>
      </p:pic>
      <p:sp>
        <p:nvSpPr>
          <p:cNvPr id="58" name="Oval 26">
            <a:extLst>
              <a:ext uri="{FF2B5EF4-FFF2-40B4-BE49-F238E27FC236}">
                <a16:creationId xmlns:a16="http://schemas.microsoft.com/office/drawing/2014/main" id="{0398F395-3193-41F8-BE6E-45A55BE3E263}"/>
              </a:ext>
            </a:extLst>
          </p:cNvPr>
          <p:cNvSpPr/>
          <p:nvPr/>
        </p:nvSpPr>
        <p:spPr>
          <a:xfrm>
            <a:off x="2659006" y="4765811"/>
            <a:ext cx="360000" cy="360000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</a:rPr>
              <a:t>Non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  <a:ea typeface="+mn-ea"/>
              </a:rPr>
              <a:t>SC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89354D06-C5B2-4DA5-9C63-23CFAACBAEDF}"/>
              </a:ext>
            </a:extLst>
          </p:cNvPr>
          <p:cNvSpPr/>
          <p:nvPr/>
        </p:nvSpPr>
        <p:spPr bwMode="auto">
          <a:xfrm>
            <a:off x="4548202" y="3680401"/>
            <a:ext cx="2651051" cy="2842072"/>
          </a:xfrm>
          <a:prstGeom prst="rect">
            <a:avLst/>
          </a:prstGeom>
          <a:solidFill>
            <a:srgbClr val="66667E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DF1D7575-EC1E-4D6C-864A-3C0CD1AAD86A}"/>
              </a:ext>
            </a:extLst>
          </p:cNvPr>
          <p:cNvSpPr/>
          <p:nvPr/>
        </p:nvSpPr>
        <p:spPr bwMode="auto">
          <a:xfrm>
            <a:off x="4689209" y="3997819"/>
            <a:ext cx="2396631" cy="682791"/>
          </a:xfrm>
          <a:prstGeom prst="rect">
            <a:avLst/>
          </a:prstGeom>
          <a:solidFill>
            <a:srgbClr val="CCCCD4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1836D3EE-E7EC-4D20-970B-7827229628AD}"/>
              </a:ext>
            </a:extLst>
          </p:cNvPr>
          <p:cNvSpPr/>
          <p:nvPr/>
        </p:nvSpPr>
        <p:spPr bwMode="auto">
          <a:xfrm>
            <a:off x="4548203" y="2212744"/>
            <a:ext cx="2651051" cy="1311349"/>
          </a:xfrm>
          <a:prstGeom prst="rect">
            <a:avLst/>
          </a:prstGeom>
          <a:solidFill>
            <a:srgbClr val="66667E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3D7F92C5-6084-4517-BBEE-83595BC9F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276" y="2603291"/>
            <a:ext cx="1895012" cy="719625"/>
          </a:xfrm>
          <a:prstGeom prst="rect">
            <a:avLst/>
          </a:prstGeom>
        </p:spPr>
      </p:pic>
      <p:sp>
        <p:nvSpPr>
          <p:cNvPr id="63" name="Textfeld 62">
            <a:extLst>
              <a:ext uri="{FF2B5EF4-FFF2-40B4-BE49-F238E27FC236}">
                <a16:creationId xmlns:a16="http://schemas.microsoft.com/office/drawing/2014/main" id="{60A71DFA-5232-43AE-B09D-C383EBE3BC13}"/>
              </a:ext>
            </a:extLst>
          </p:cNvPr>
          <p:cNvSpPr txBox="1"/>
          <p:nvPr/>
        </p:nvSpPr>
        <p:spPr>
          <a:xfrm>
            <a:off x="4475481" y="2164918"/>
            <a:ext cx="1601972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IT network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D59C0CE-72B5-4162-B8B2-64839054E906}"/>
              </a:ext>
            </a:extLst>
          </p:cNvPr>
          <p:cNvSpPr txBox="1"/>
          <p:nvPr/>
        </p:nvSpPr>
        <p:spPr>
          <a:xfrm>
            <a:off x="4465871" y="3636632"/>
            <a:ext cx="2276231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OT network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CA01D661-EA53-4E75-B312-19B9569321A8}"/>
              </a:ext>
            </a:extLst>
          </p:cNvPr>
          <p:cNvSpPr/>
          <p:nvPr/>
        </p:nvSpPr>
        <p:spPr bwMode="auto">
          <a:xfrm>
            <a:off x="4709180" y="4879210"/>
            <a:ext cx="2396631" cy="682791"/>
          </a:xfrm>
          <a:prstGeom prst="rect">
            <a:avLst/>
          </a:prstGeom>
          <a:solidFill>
            <a:srgbClr val="CCCCD4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A0486DF5-9209-4144-BD2E-1B11943BA9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180" y="4998027"/>
            <a:ext cx="682791" cy="480087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E30F62A5-4968-42D3-BD40-BB9F88190BB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06" y="5009235"/>
            <a:ext cx="666849" cy="468878"/>
          </a:xfrm>
          <a:prstGeom prst="rect">
            <a:avLst/>
          </a:prstGeom>
        </p:spPr>
      </p:pic>
      <p:sp>
        <p:nvSpPr>
          <p:cNvPr id="68" name="Rechteck 67">
            <a:extLst>
              <a:ext uri="{FF2B5EF4-FFF2-40B4-BE49-F238E27FC236}">
                <a16:creationId xmlns:a16="http://schemas.microsoft.com/office/drawing/2014/main" id="{7D4127F9-47CA-44BB-A075-79B82B3AD86F}"/>
              </a:ext>
            </a:extLst>
          </p:cNvPr>
          <p:cNvSpPr/>
          <p:nvPr/>
        </p:nvSpPr>
        <p:spPr bwMode="auto">
          <a:xfrm>
            <a:off x="4708567" y="5700842"/>
            <a:ext cx="2396631" cy="682791"/>
          </a:xfrm>
          <a:prstGeom prst="rect">
            <a:avLst/>
          </a:prstGeom>
          <a:solidFill>
            <a:srgbClr val="CCCCD4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E7356BA9-2C14-40DE-81E2-125D0F16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655" y="5741197"/>
            <a:ext cx="1051500" cy="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D719A7B6-42B0-4621-9F58-58C81BA0A9E1}"/>
              </a:ext>
            </a:extLst>
          </p:cNvPr>
          <p:cNvCxnSpPr>
            <a:stCxn id="70" idx="1"/>
          </p:cNvCxnSpPr>
          <p:nvPr/>
        </p:nvCxnSpPr>
        <p:spPr bwMode="auto">
          <a:xfrm flipV="1">
            <a:off x="5490447" y="6042237"/>
            <a:ext cx="1557600" cy="8277"/>
          </a:xfrm>
          <a:prstGeom prst="line">
            <a:avLst/>
          </a:prstGeom>
          <a:solidFill>
            <a:schemeClr val="tx2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Oval 26">
            <a:extLst>
              <a:ext uri="{FF2B5EF4-FFF2-40B4-BE49-F238E27FC236}">
                <a16:creationId xmlns:a16="http://schemas.microsoft.com/office/drawing/2014/main" id="{F61E95D5-2811-44C8-8C83-8BED9A425A29}"/>
              </a:ext>
            </a:extLst>
          </p:cNvPr>
          <p:cNvSpPr/>
          <p:nvPr/>
        </p:nvSpPr>
        <p:spPr>
          <a:xfrm>
            <a:off x="6361947" y="2974679"/>
            <a:ext cx="360000" cy="360000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prstClr val="white"/>
                </a:solidFill>
                <a:latin typeface="Candara"/>
              </a:rPr>
              <a:t>Node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DD707803-99AD-4214-BFB7-819199050006}"/>
              </a:ext>
            </a:extLst>
          </p:cNvPr>
          <p:cNvSpPr txBox="1"/>
          <p:nvPr/>
        </p:nvSpPr>
        <p:spPr>
          <a:xfrm>
            <a:off x="4453412" y="1756283"/>
            <a:ext cx="2651050" cy="424590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Greenfield scenario</a:t>
            </a:r>
          </a:p>
        </p:txBody>
      </p:sp>
      <p:pic>
        <p:nvPicPr>
          <p:cNvPr id="76" name="Grafik 15" descr="Ein Bild, das Text, Elektronik enthält.&#10;&#10;Beschreibung automatisch generiert.">
            <a:extLst>
              <a:ext uri="{FF2B5EF4-FFF2-40B4-BE49-F238E27FC236}">
                <a16:creationId xmlns:a16="http://schemas.microsoft.com/office/drawing/2014/main" id="{76B2105C-0242-44CF-9EA6-E94E5C45D7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46279">
            <a:off x="5497727" y="3905190"/>
            <a:ext cx="1190255" cy="836463"/>
          </a:xfrm>
          <a:prstGeom prst="rect">
            <a:avLst/>
          </a:prstGeom>
        </p:spPr>
      </p:pic>
      <p:pic>
        <p:nvPicPr>
          <p:cNvPr id="77" name="Grafik 15" descr="Ein Bild, das Text, Elektronik enthält.&#10;&#10;Beschreibung automatisch generiert.">
            <a:extLst>
              <a:ext uri="{FF2B5EF4-FFF2-40B4-BE49-F238E27FC236}">
                <a16:creationId xmlns:a16="http://schemas.microsoft.com/office/drawing/2014/main" id="{03557750-08CE-47E5-9275-0D0FAFE691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46279">
            <a:off x="4621849" y="3914405"/>
            <a:ext cx="1190255" cy="836463"/>
          </a:xfrm>
          <a:prstGeom prst="rect">
            <a:avLst/>
          </a:prstGeom>
        </p:spPr>
      </p:pic>
      <p:sp>
        <p:nvSpPr>
          <p:cNvPr id="78" name="Oval 26">
            <a:extLst>
              <a:ext uri="{FF2B5EF4-FFF2-40B4-BE49-F238E27FC236}">
                <a16:creationId xmlns:a16="http://schemas.microsoft.com/office/drawing/2014/main" id="{1E06257F-5E24-4F61-9D8C-66E206FE3F92}"/>
              </a:ext>
            </a:extLst>
          </p:cNvPr>
          <p:cNvSpPr/>
          <p:nvPr/>
        </p:nvSpPr>
        <p:spPr>
          <a:xfrm>
            <a:off x="5307150" y="4004536"/>
            <a:ext cx="360000" cy="360000"/>
          </a:xfrm>
          <a:prstGeom prst="ellipse">
            <a:avLst/>
          </a:prstGeom>
          <a:solidFill>
            <a:srgbClr val="A6B5BF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kern="0" err="1">
                <a:solidFill>
                  <a:prstClr val="white"/>
                </a:solidFill>
                <a:latin typeface="Candara"/>
              </a:rPr>
              <a:t>FailoverHub</a:t>
            </a:r>
            <a:endParaRPr lang="en-US" sz="600" b="1" kern="0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80" name="Grafik 15" descr="Ein Bild, das Text, Elektronik enthält.&#10;&#10;Beschreibung automatisch generiert.">
            <a:extLst>
              <a:ext uri="{FF2B5EF4-FFF2-40B4-BE49-F238E27FC236}">
                <a16:creationId xmlns:a16="http://schemas.microsoft.com/office/drawing/2014/main" id="{5F7C1192-0FC9-45F6-878D-D41FCB515DB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46279">
            <a:off x="5958791" y="4793743"/>
            <a:ext cx="1190255" cy="836463"/>
          </a:xfrm>
          <a:prstGeom prst="rect">
            <a:avLst/>
          </a:prstGeom>
        </p:spPr>
      </p:pic>
      <p:sp>
        <p:nvSpPr>
          <p:cNvPr id="82" name="Oval 26">
            <a:extLst>
              <a:ext uri="{FF2B5EF4-FFF2-40B4-BE49-F238E27FC236}">
                <a16:creationId xmlns:a16="http://schemas.microsoft.com/office/drawing/2014/main" id="{43721498-9C10-4798-8FE8-6FD0EF4BAE5D}"/>
              </a:ext>
            </a:extLst>
          </p:cNvPr>
          <p:cNvSpPr/>
          <p:nvPr/>
        </p:nvSpPr>
        <p:spPr>
          <a:xfrm>
            <a:off x="6343237" y="4826739"/>
            <a:ext cx="360000" cy="360000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prstClr val="white"/>
                </a:solidFill>
                <a:latin typeface="Candara"/>
              </a:rPr>
              <a:t>Node</a:t>
            </a:r>
          </a:p>
        </p:txBody>
      </p:sp>
      <p:sp>
        <p:nvSpPr>
          <p:cNvPr id="83" name="Oval 26">
            <a:extLst>
              <a:ext uri="{FF2B5EF4-FFF2-40B4-BE49-F238E27FC236}">
                <a16:creationId xmlns:a16="http://schemas.microsoft.com/office/drawing/2014/main" id="{6762CE9A-3C1E-4CDD-A05E-4593D5EC65AE}"/>
              </a:ext>
            </a:extLst>
          </p:cNvPr>
          <p:cNvSpPr/>
          <p:nvPr/>
        </p:nvSpPr>
        <p:spPr>
          <a:xfrm>
            <a:off x="5808950" y="4825474"/>
            <a:ext cx="360000" cy="360000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prstClr val="white"/>
                </a:solidFill>
                <a:latin typeface="Candara"/>
              </a:rPr>
              <a:t>Node</a:t>
            </a:r>
          </a:p>
        </p:txBody>
      </p:sp>
      <p:sp>
        <p:nvSpPr>
          <p:cNvPr id="84" name="Oval 26">
            <a:extLst>
              <a:ext uri="{FF2B5EF4-FFF2-40B4-BE49-F238E27FC236}">
                <a16:creationId xmlns:a16="http://schemas.microsoft.com/office/drawing/2014/main" id="{673E5D49-0937-449E-953D-EC70A7238CC7}"/>
              </a:ext>
            </a:extLst>
          </p:cNvPr>
          <p:cNvSpPr/>
          <p:nvPr/>
        </p:nvSpPr>
        <p:spPr>
          <a:xfrm>
            <a:off x="5134523" y="4800954"/>
            <a:ext cx="360000" cy="360000"/>
          </a:xfrm>
          <a:prstGeom prst="ellipse">
            <a:avLst/>
          </a:prstGeom>
          <a:solidFill>
            <a:srgbClr val="92D050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prstClr val="white"/>
                </a:solidFill>
                <a:latin typeface="Candara"/>
              </a:rPr>
              <a:t>Node</a:t>
            </a:r>
          </a:p>
        </p:txBody>
      </p: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2A5DB254-26BB-4941-B62D-2BB63846332F}"/>
              </a:ext>
            </a:extLst>
          </p:cNvPr>
          <p:cNvCxnSpPr/>
          <p:nvPr/>
        </p:nvCxnSpPr>
        <p:spPr bwMode="auto">
          <a:xfrm>
            <a:off x="6406410" y="3386943"/>
            <a:ext cx="13169" cy="578016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CD56586B-EC53-4726-89C3-064370833250}"/>
              </a:ext>
            </a:extLst>
          </p:cNvPr>
          <p:cNvCxnSpPr>
            <a:stCxn id="82" idx="0"/>
          </p:cNvCxnSpPr>
          <p:nvPr/>
        </p:nvCxnSpPr>
        <p:spPr bwMode="auto">
          <a:xfrm flipH="1" flipV="1">
            <a:off x="6509487" y="4396165"/>
            <a:ext cx="13750" cy="430574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0D12A32D-E523-4A98-96BA-A6D815DA4A2F}"/>
              </a:ext>
            </a:extLst>
          </p:cNvPr>
          <p:cNvCxnSpPr>
            <a:stCxn id="83" idx="0"/>
          </p:cNvCxnSpPr>
          <p:nvPr/>
        </p:nvCxnSpPr>
        <p:spPr bwMode="auto">
          <a:xfrm flipV="1">
            <a:off x="5988951" y="4354656"/>
            <a:ext cx="389973" cy="470819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DD2F1770-563F-499A-9C1B-5DD35770221D}"/>
              </a:ext>
            </a:extLst>
          </p:cNvPr>
          <p:cNvCxnSpPr>
            <a:stCxn id="84" idx="7"/>
            <a:endCxn id="79" idx="3"/>
          </p:cNvCxnSpPr>
          <p:nvPr/>
        </p:nvCxnSpPr>
        <p:spPr bwMode="auto">
          <a:xfrm flipV="1">
            <a:off x="5441803" y="4305097"/>
            <a:ext cx="896011" cy="548578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1" name="Textfeld 90">
            <a:extLst>
              <a:ext uri="{FF2B5EF4-FFF2-40B4-BE49-F238E27FC236}">
                <a16:creationId xmlns:a16="http://schemas.microsoft.com/office/drawing/2014/main" id="{2DB1C2DC-5C20-4D29-994D-218CE382A69C}"/>
              </a:ext>
            </a:extLst>
          </p:cNvPr>
          <p:cNvSpPr txBox="1"/>
          <p:nvPr/>
        </p:nvSpPr>
        <p:spPr>
          <a:xfrm>
            <a:off x="4654667" y="4632534"/>
            <a:ext cx="829151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Siemens Sans Global"/>
                <a:ea typeface="Arial Unicode MS" panose="020B0604020202020204" pitchFamily="34" charset="-128"/>
                <a:cs typeface="Arial Unicode MS" panose="020B0604020202020204" pitchFamily="34" charset="-128"/>
              </a:rPr>
              <a:t>PXC5/7</a:t>
            </a:r>
          </a:p>
        </p:txBody>
      </p: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B0719D45-CF07-4DA1-A654-10D4034857F5}"/>
              </a:ext>
            </a:extLst>
          </p:cNvPr>
          <p:cNvCxnSpPr/>
          <p:nvPr/>
        </p:nvCxnSpPr>
        <p:spPr bwMode="auto">
          <a:xfrm flipH="1">
            <a:off x="1337749" y="3334679"/>
            <a:ext cx="801738" cy="633640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92D05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791F0DBA-B72E-4D4C-BF1F-B6531F98C348}"/>
              </a:ext>
            </a:extLst>
          </p:cNvPr>
          <p:cNvCxnSpPr/>
          <p:nvPr/>
        </p:nvCxnSpPr>
        <p:spPr bwMode="auto">
          <a:xfrm flipH="1">
            <a:off x="5602716" y="3299598"/>
            <a:ext cx="766023" cy="673797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92D05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D4366429-80F7-4E05-AC5E-9D092E88E075}"/>
              </a:ext>
            </a:extLst>
          </p:cNvPr>
          <p:cNvCxnSpPr/>
          <p:nvPr/>
        </p:nvCxnSpPr>
        <p:spPr bwMode="auto">
          <a:xfrm>
            <a:off x="6436643" y="4339212"/>
            <a:ext cx="609600" cy="2"/>
          </a:xfrm>
          <a:prstGeom prst="line">
            <a:avLst/>
          </a:prstGeom>
          <a:solidFill>
            <a:schemeClr val="tx2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BC16511B-6B36-4B5E-AE51-C247C23CC5F2}"/>
              </a:ext>
            </a:extLst>
          </p:cNvPr>
          <p:cNvCxnSpPr/>
          <p:nvPr/>
        </p:nvCxnSpPr>
        <p:spPr bwMode="auto">
          <a:xfrm flipH="1" flipV="1">
            <a:off x="7046243" y="4339216"/>
            <a:ext cx="4450" cy="1704715"/>
          </a:xfrm>
          <a:prstGeom prst="line">
            <a:avLst/>
          </a:prstGeom>
          <a:solidFill>
            <a:schemeClr val="tx2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Oval 26">
            <a:extLst>
              <a:ext uri="{FF2B5EF4-FFF2-40B4-BE49-F238E27FC236}">
                <a16:creationId xmlns:a16="http://schemas.microsoft.com/office/drawing/2014/main" id="{AD8D3068-18B9-4126-9E94-6E41097B14F9}"/>
              </a:ext>
            </a:extLst>
          </p:cNvPr>
          <p:cNvSpPr/>
          <p:nvPr/>
        </p:nvSpPr>
        <p:spPr>
          <a:xfrm>
            <a:off x="6633955" y="3994655"/>
            <a:ext cx="360000" cy="360000"/>
          </a:xfrm>
          <a:prstGeom prst="ellipse">
            <a:avLst/>
          </a:prstGeom>
          <a:solidFill>
            <a:srgbClr val="FFB900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kern="0">
                <a:solidFill>
                  <a:prstClr val="white"/>
                </a:solidFill>
                <a:latin typeface="Candara"/>
              </a:rPr>
              <a:t>IP/SC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kern="0">
                <a:solidFill>
                  <a:prstClr val="white"/>
                </a:solidFill>
                <a:latin typeface="Candara"/>
                <a:ea typeface="+mn-ea"/>
              </a:rPr>
              <a:t>Router</a:t>
            </a:r>
            <a:endParaRPr lang="en-US" sz="600" b="1" kern="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79" name="Oval 26">
            <a:extLst>
              <a:ext uri="{FF2B5EF4-FFF2-40B4-BE49-F238E27FC236}">
                <a16:creationId xmlns:a16="http://schemas.microsoft.com/office/drawing/2014/main" id="{8D7C49E6-772E-4FDC-8EED-F977E0FA179E}"/>
              </a:ext>
            </a:extLst>
          </p:cNvPr>
          <p:cNvSpPr/>
          <p:nvPr/>
        </p:nvSpPr>
        <p:spPr>
          <a:xfrm>
            <a:off x="6285092" y="3997818"/>
            <a:ext cx="360000" cy="360000"/>
          </a:xfrm>
          <a:prstGeom prst="ellipse">
            <a:avLst/>
          </a:prstGeom>
          <a:solidFill>
            <a:srgbClr val="50BED7"/>
          </a:solidFill>
          <a:ln w="15875" cap="flat" cmpd="sng" algn="ctr">
            <a:noFill/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prstClr val="white"/>
                </a:solidFill>
                <a:latin typeface="Candara"/>
              </a:rPr>
              <a:t>Hub</a:t>
            </a: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9E162A5B-BBAD-422C-875B-CB659C3B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447" y="5741197"/>
            <a:ext cx="1051500" cy="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Oval 26">
            <a:extLst>
              <a:ext uri="{FF2B5EF4-FFF2-40B4-BE49-F238E27FC236}">
                <a16:creationId xmlns:a16="http://schemas.microsoft.com/office/drawing/2014/main" id="{EB07FCD5-D0E6-422B-88E3-AC9D62C9B782}"/>
              </a:ext>
            </a:extLst>
          </p:cNvPr>
          <p:cNvSpPr/>
          <p:nvPr/>
        </p:nvSpPr>
        <p:spPr>
          <a:xfrm>
            <a:off x="6158398" y="5600259"/>
            <a:ext cx="360000" cy="360000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</a:rPr>
              <a:t>Non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  <a:ea typeface="+mn-ea"/>
              </a:rPr>
              <a:t>SC</a:t>
            </a:r>
          </a:p>
        </p:txBody>
      </p:sp>
      <p:sp>
        <p:nvSpPr>
          <p:cNvPr id="86" name="Oval 26">
            <a:extLst>
              <a:ext uri="{FF2B5EF4-FFF2-40B4-BE49-F238E27FC236}">
                <a16:creationId xmlns:a16="http://schemas.microsoft.com/office/drawing/2014/main" id="{62AED69D-9EF5-42B8-8752-A12205782D88}"/>
              </a:ext>
            </a:extLst>
          </p:cNvPr>
          <p:cNvSpPr/>
          <p:nvPr/>
        </p:nvSpPr>
        <p:spPr>
          <a:xfrm>
            <a:off x="5331883" y="5609619"/>
            <a:ext cx="360000" cy="360000"/>
          </a:xfrm>
          <a:prstGeom prst="ellipse">
            <a:avLst/>
          </a:prstGeom>
          <a:noFill/>
          <a:ln w="15875" cap="flat" cmpd="sng" algn="ctr">
            <a:solidFill>
              <a:schemeClr val="bg1"/>
            </a:solidFill>
            <a:prstDash val="solid"/>
          </a:ln>
          <a:effectLst/>
        </p:spPr>
        <p:txBody>
          <a:bodyPr lIns="0" tIns="36008" rIns="0" bIns="36008" rtlCol="0" anchor="ctr"/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</a:rPr>
              <a:t>Non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kern="0">
                <a:solidFill>
                  <a:srgbClr val="000000"/>
                </a:solidFill>
                <a:latin typeface="Candara"/>
                <a:ea typeface="+mn-ea"/>
              </a:rPr>
              <a:t>SC</a:t>
            </a:r>
          </a:p>
        </p:txBody>
      </p:sp>
      <p:sp>
        <p:nvSpPr>
          <p:cNvPr id="103" name="Geschweifte Klammer rechts 102">
            <a:extLst>
              <a:ext uri="{FF2B5EF4-FFF2-40B4-BE49-F238E27FC236}">
                <a16:creationId xmlns:a16="http://schemas.microsoft.com/office/drawing/2014/main" id="{59F42CB6-4083-4630-8DCB-AAB66C147E24}"/>
              </a:ext>
            </a:extLst>
          </p:cNvPr>
          <p:cNvSpPr/>
          <p:nvPr/>
        </p:nvSpPr>
        <p:spPr bwMode="auto">
          <a:xfrm rot="10800000">
            <a:off x="4259480" y="2585675"/>
            <a:ext cx="219443" cy="2952000"/>
          </a:xfrm>
          <a:prstGeom prst="rightBrace">
            <a:avLst>
              <a:gd name="adj1" fmla="val 8333"/>
              <a:gd name="adj2" fmla="val 48204"/>
            </a:avLst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</p:txBody>
      </p:sp>
      <p:sp>
        <p:nvSpPr>
          <p:cNvPr id="104" name="Geschweifte Klammer rechts 103">
            <a:extLst>
              <a:ext uri="{FF2B5EF4-FFF2-40B4-BE49-F238E27FC236}">
                <a16:creationId xmlns:a16="http://schemas.microsoft.com/office/drawing/2014/main" id="{B7992FD9-90C4-434D-98EB-8813943BCECE}"/>
              </a:ext>
            </a:extLst>
          </p:cNvPr>
          <p:cNvSpPr/>
          <p:nvPr/>
        </p:nvSpPr>
        <p:spPr bwMode="auto">
          <a:xfrm rot="10800000">
            <a:off x="4285938" y="5658920"/>
            <a:ext cx="188672" cy="7560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Arial" charset="0"/>
              <a:ea typeface="ヒラギノ角ゴ Pro W3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80C253D8-4237-480C-BD8D-8ABCBE58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26" y="817191"/>
            <a:ext cx="9863997" cy="576000"/>
          </a:xfrm>
        </p:spPr>
        <p:txBody>
          <a:bodyPr vert="horz" lIns="0" tIns="0" rIns="324000" bIns="14400" rtlCol="0" anchor="b" anchorCtr="0">
            <a:noAutofit/>
          </a:bodyPr>
          <a:lstStyle/>
          <a:p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BACnet/SC Solutions</a:t>
            </a:r>
            <a:b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</a:br>
            <a:r>
              <a:rPr lang="en-US" sz="2800">
                <a:solidFill>
                  <a:schemeClr val="lt1"/>
                </a:solidFill>
                <a:latin typeface="Arial" panose="020B0604020202020204" pitchFamily="34" charset="0"/>
              </a:rPr>
              <a:t>Mixed Use Case /SC + /IP</a:t>
            </a:r>
            <a:endParaRPr lang="de-CH" sz="2800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pic>
        <p:nvPicPr>
          <p:cNvPr id="93" name="Grafik 9" descr="Brainstorming mit einfarbiger Füllung">
            <a:extLst>
              <a:ext uri="{FF2B5EF4-FFF2-40B4-BE49-F238E27FC236}">
                <a16:creationId xmlns:a16="http://schemas.microsoft.com/office/drawing/2014/main" id="{FE96F36F-C276-4205-93C7-5DD2B1575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2844" y="576124"/>
            <a:ext cx="812270" cy="812270"/>
          </a:xfrm>
          <a:prstGeom prst="rect">
            <a:avLst/>
          </a:prstGeom>
        </p:spPr>
      </p:pic>
      <p:sp>
        <p:nvSpPr>
          <p:cNvPr id="94" name="Rectangle 6">
            <a:extLst>
              <a:ext uri="{FF2B5EF4-FFF2-40B4-BE49-F238E27FC236}">
                <a16:creationId xmlns:a16="http://schemas.microsoft.com/office/drawing/2014/main" id="{7D426DAD-F653-4F2D-906F-F113FA7D2D4D}"/>
              </a:ext>
            </a:extLst>
          </p:cNvPr>
          <p:cNvSpPr/>
          <p:nvPr/>
        </p:nvSpPr>
        <p:spPr bwMode="auto">
          <a:xfrm>
            <a:off x="7682357" y="1963125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Take-Aways</a:t>
            </a:r>
            <a:endParaRPr lang="de-CH" sz="2400" b="1">
              <a:solidFill>
                <a:srgbClr val="FFC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5" name="Graphic 94" descr="Teacher with solid fill">
            <a:extLst>
              <a:ext uri="{FF2B5EF4-FFF2-40B4-BE49-F238E27FC236}">
                <a16:creationId xmlns:a16="http://schemas.microsoft.com/office/drawing/2014/main" id="{972C47BC-1B34-4A66-9183-87A0792605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01444" y="1873893"/>
            <a:ext cx="805339" cy="80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46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134177">
            <a:extLst>
              <a:ext uri="{FF2B5EF4-FFF2-40B4-BE49-F238E27FC236}">
                <a16:creationId xmlns:a16="http://schemas.microsoft.com/office/drawing/2014/main" id="{3D139AFD-98F9-4DE6-8BA4-8424D3F9742A}"/>
              </a:ext>
            </a:extLst>
          </p:cNvPr>
          <p:cNvGrpSpPr/>
          <p:nvPr/>
        </p:nvGrpSpPr>
        <p:grpSpPr>
          <a:xfrm>
            <a:off x="9526" y="1444072"/>
            <a:ext cx="12256625" cy="4750500"/>
            <a:chOff x="627062" y="1206529"/>
            <a:chExt cx="11618348" cy="4989483"/>
          </a:xfrm>
        </p:grpSpPr>
        <p:sp>
          <p:nvSpPr>
            <p:cNvPr id="40" name="Rechteck 30">
              <a:extLst>
                <a:ext uri="{FF2B5EF4-FFF2-40B4-BE49-F238E27FC236}">
                  <a16:creationId xmlns:a16="http://schemas.microsoft.com/office/drawing/2014/main" id="{F7700E91-9259-43D1-A543-E99A5DB5F2A2}"/>
                </a:ext>
              </a:extLst>
            </p:cNvPr>
            <p:cNvSpPr/>
            <p:nvPr/>
          </p:nvSpPr>
          <p:spPr bwMode="auto">
            <a:xfrm>
              <a:off x="627062" y="1206529"/>
              <a:ext cx="11554692" cy="4986685"/>
            </a:xfrm>
            <a:custGeom>
              <a:avLst/>
              <a:gdLst/>
              <a:ahLst/>
              <a:cxnLst/>
              <a:rect l="l" t="t" r="r" b="b"/>
              <a:pathLst>
                <a:path w="11554692" h="4986685">
                  <a:moveTo>
                    <a:pt x="11554659" y="0"/>
                  </a:moveTo>
                  <a:cubicBezTo>
                    <a:pt x="11554659" y="201199"/>
                    <a:pt x="11554659" y="201199"/>
                    <a:pt x="11554659" y="201199"/>
                  </a:cubicBezTo>
                  <a:cubicBezTo>
                    <a:pt x="11119163" y="272510"/>
                    <a:pt x="11119163" y="272510"/>
                    <a:pt x="11119163" y="272510"/>
                  </a:cubicBezTo>
                  <a:cubicBezTo>
                    <a:pt x="10171767" y="440601"/>
                    <a:pt x="9137782" y="506818"/>
                    <a:pt x="10686213" y="888842"/>
                  </a:cubicBezTo>
                  <a:cubicBezTo>
                    <a:pt x="12555536" y="1469518"/>
                    <a:pt x="11391666" y="1688545"/>
                    <a:pt x="7344862" y="2798962"/>
                  </a:cubicBezTo>
                  <a:cubicBezTo>
                    <a:pt x="3298057" y="3909378"/>
                    <a:pt x="3402474" y="4986685"/>
                    <a:pt x="3402474" y="4986685"/>
                  </a:cubicBezTo>
                  <a:cubicBezTo>
                    <a:pt x="0" y="4986685"/>
                    <a:pt x="0" y="4986685"/>
                    <a:pt x="0" y="4986685"/>
                  </a:cubicBezTo>
                  <a:cubicBezTo>
                    <a:pt x="112" y="4986500"/>
                    <a:pt x="815066" y="3644477"/>
                    <a:pt x="2302273" y="3196266"/>
                  </a:cubicBezTo>
                  <a:cubicBezTo>
                    <a:pt x="3789582" y="2748025"/>
                    <a:pt x="5959423" y="2276862"/>
                    <a:pt x="7377970" y="1922853"/>
                  </a:cubicBezTo>
                  <a:cubicBezTo>
                    <a:pt x="8799063" y="1568845"/>
                    <a:pt x="10795724" y="1298881"/>
                    <a:pt x="9239652" y="855733"/>
                  </a:cubicBezTo>
                  <a:cubicBezTo>
                    <a:pt x="7683581" y="415132"/>
                    <a:pt x="10704041" y="101873"/>
                    <a:pt x="11116616" y="45843"/>
                  </a:cubicBezTo>
                  <a:cubicBezTo>
                    <a:pt x="11554659" y="0"/>
                    <a:pt x="11554659" y="0"/>
                    <a:pt x="11554659" y="0"/>
                  </a:cubicBezTo>
                  <a:close/>
                </a:path>
              </a:pathLst>
            </a:custGeom>
            <a:solidFill>
              <a:srgbClr val="BECD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5DB6CE64-9218-40EB-9D16-BF7E97948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861" y="6130269"/>
              <a:ext cx="53154" cy="65743"/>
            </a:xfrm>
            <a:custGeom>
              <a:avLst/>
              <a:gdLst>
                <a:gd name="T0" fmla="*/ 16 w 21"/>
                <a:gd name="T1" fmla="*/ 26 h 26"/>
                <a:gd name="T2" fmla="*/ 0 w 21"/>
                <a:gd name="T3" fmla="*/ 24 h 26"/>
                <a:gd name="T4" fmla="*/ 5 w 21"/>
                <a:gd name="T5" fmla="*/ 0 h 26"/>
                <a:gd name="T6" fmla="*/ 21 w 21"/>
                <a:gd name="T7" fmla="*/ 4 h 26"/>
                <a:gd name="T8" fmla="*/ 16 w 2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6">
                  <a:moveTo>
                    <a:pt x="16" y="26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15"/>
                    <a:pt x="5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7" y="18"/>
                    <a:pt x="16" y="26"/>
                    <a:pt x="16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78D5671D-F88D-4144-9AA6-FA36A9F78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97217" y="1354801"/>
              <a:ext cx="9269780" cy="4670559"/>
            </a:xfrm>
            <a:custGeom>
              <a:avLst/>
              <a:gdLst>
                <a:gd name="T0" fmla="*/ 15 w 3640"/>
                <a:gd name="T1" fmla="*/ 1834 h 1834"/>
                <a:gd name="T2" fmla="*/ 57 w 3640"/>
                <a:gd name="T3" fmla="*/ 1749 h 1834"/>
                <a:gd name="T4" fmla="*/ 110 w 3640"/>
                <a:gd name="T5" fmla="*/ 1671 h 1834"/>
                <a:gd name="T6" fmla="*/ 172 w 3640"/>
                <a:gd name="T7" fmla="*/ 1600 h 1834"/>
                <a:gd name="T8" fmla="*/ 242 w 3640"/>
                <a:gd name="T9" fmla="*/ 1535 h 1834"/>
                <a:gd name="T10" fmla="*/ 316 w 3640"/>
                <a:gd name="T11" fmla="*/ 1476 h 1834"/>
                <a:gd name="T12" fmla="*/ 395 w 3640"/>
                <a:gd name="T13" fmla="*/ 1423 h 1834"/>
                <a:gd name="T14" fmla="*/ 478 w 3640"/>
                <a:gd name="T15" fmla="*/ 1375 h 1834"/>
                <a:gd name="T16" fmla="*/ 563 w 3640"/>
                <a:gd name="T17" fmla="*/ 1333 h 1834"/>
                <a:gd name="T18" fmla="*/ 650 w 3640"/>
                <a:gd name="T19" fmla="*/ 1294 h 1834"/>
                <a:gd name="T20" fmla="*/ 739 w 3640"/>
                <a:gd name="T21" fmla="*/ 1260 h 1834"/>
                <a:gd name="T22" fmla="*/ 875 w 3640"/>
                <a:gd name="T23" fmla="*/ 1214 h 1834"/>
                <a:gd name="T24" fmla="*/ 962 w 3640"/>
                <a:gd name="T25" fmla="*/ 1171 h 1834"/>
                <a:gd name="T26" fmla="*/ 1054 w 3640"/>
                <a:gd name="T27" fmla="*/ 1143 h 1834"/>
                <a:gd name="T28" fmla="*/ 1146 w 3640"/>
                <a:gd name="T29" fmla="*/ 1115 h 1834"/>
                <a:gd name="T30" fmla="*/ 1238 w 3640"/>
                <a:gd name="T31" fmla="*/ 1088 h 1834"/>
                <a:gd name="T32" fmla="*/ 1330 w 3640"/>
                <a:gd name="T33" fmla="*/ 1062 h 1834"/>
                <a:gd name="T34" fmla="*/ 1422 w 3640"/>
                <a:gd name="T35" fmla="*/ 1035 h 1834"/>
                <a:gd name="T36" fmla="*/ 1515 w 3640"/>
                <a:gd name="T37" fmla="*/ 1010 h 1834"/>
                <a:gd name="T38" fmla="*/ 1607 w 3640"/>
                <a:gd name="T39" fmla="*/ 984 h 1834"/>
                <a:gd name="T40" fmla="*/ 1700 w 3640"/>
                <a:gd name="T41" fmla="*/ 959 h 1834"/>
                <a:gd name="T42" fmla="*/ 1792 w 3640"/>
                <a:gd name="T43" fmla="*/ 934 h 1834"/>
                <a:gd name="T44" fmla="*/ 1885 w 3640"/>
                <a:gd name="T45" fmla="*/ 910 h 1834"/>
                <a:gd name="T46" fmla="*/ 1978 w 3640"/>
                <a:gd name="T47" fmla="*/ 885 h 1834"/>
                <a:gd name="T48" fmla="*/ 2071 w 3640"/>
                <a:gd name="T49" fmla="*/ 862 h 1834"/>
                <a:gd name="T50" fmla="*/ 2164 w 3640"/>
                <a:gd name="T51" fmla="*/ 838 h 1834"/>
                <a:gd name="T52" fmla="*/ 2256 w 3640"/>
                <a:gd name="T53" fmla="*/ 815 h 1834"/>
                <a:gd name="T54" fmla="*/ 2350 w 3640"/>
                <a:gd name="T55" fmla="*/ 792 h 1834"/>
                <a:gd name="T56" fmla="*/ 2443 w 3640"/>
                <a:gd name="T57" fmla="*/ 769 h 1834"/>
                <a:gd name="T58" fmla="*/ 2536 w 3640"/>
                <a:gd name="T59" fmla="*/ 746 h 1834"/>
                <a:gd name="T60" fmla="*/ 2629 w 3640"/>
                <a:gd name="T61" fmla="*/ 724 h 1834"/>
                <a:gd name="T62" fmla="*/ 2722 w 3640"/>
                <a:gd name="T63" fmla="*/ 702 h 1834"/>
                <a:gd name="T64" fmla="*/ 2816 w 3640"/>
                <a:gd name="T65" fmla="*/ 679 h 1834"/>
                <a:gd name="T66" fmla="*/ 2909 w 3640"/>
                <a:gd name="T67" fmla="*/ 657 h 1834"/>
                <a:gd name="T68" fmla="*/ 3001 w 3640"/>
                <a:gd name="T69" fmla="*/ 633 h 1834"/>
                <a:gd name="T70" fmla="*/ 3093 w 3640"/>
                <a:gd name="T71" fmla="*/ 607 h 1834"/>
                <a:gd name="T72" fmla="*/ 3185 w 3640"/>
                <a:gd name="T73" fmla="*/ 578 h 1834"/>
                <a:gd name="T74" fmla="*/ 3275 w 3640"/>
                <a:gd name="T75" fmla="*/ 547 h 1834"/>
                <a:gd name="T76" fmla="*/ 3364 w 3640"/>
                <a:gd name="T77" fmla="*/ 513 h 1834"/>
                <a:gd name="T78" fmla="*/ 3451 w 3640"/>
                <a:gd name="T79" fmla="*/ 474 h 1834"/>
                <a:gd name="T80" fmla="*/ 3511 w 3640"/>
                <a:gd name="T81" fmla="*/ 430 h 1834"/>
                <a:gd name="T82" fmla="*/ 3477 w 3640"/>
                <a:gd name="T83" fmla="*/ 392 h 1834"/>
                <a:gd name="T84" fmla="*/ 3395 w 3640"/>
                <a:gd name="T85" fmla="*/ 347 h 1834"/>
                <a:gd name="T86" fmla="*/ 3306 w 3640"/>
                <a:gd name="T87" fmla="*/ 312 h 1834"/>
                <a:gd name="T88" fmla="*/ 3215 w 3640"/>
                <a:gd name="T89" fmla="*/ 284 h 1834"/>
                <a:gd name="T90" fmla="*/ 3123 w 3640"/>
                <a:gd name="T91" fmla="*/ 255 h 1834"/>
                <a:gd name="T92" fmla="*/ 3035 w 3640"/>
                <a:gd name="T93" fmla="*/ 214 h 1834"/>
                <a:gd name="T94" fmla="*/ 3037 w 3640"/>
                <a:gd name="T95" fmla="*/ 141 h 1834"/>
                <a:gd name="T96" fmla="*/ 3123 w 3640"/>
                <a:gd name="T97" fmla="*/ 106 h 1834"/>
                <a:gd name="T98" fmla="*/ 3215 w 3640"/>
                <a:gd name="T99" fmla="*/ 83 h 1834"/>
                <a:gd name="T100" fmla="*/ 3309 w 3640"/>
                <a:gd name="T101" fmla="*/ 66 h 1834"/>
                <a:gd name="T102" fmla="*/ 3333 w 3640"/>
                <a:gd name="T103" fmla="*/ 62 h 1834"/>
                <a:gd name="T104" fmla="*/ 3451 w 3640"/>
                <a:gd name="T105" fmla="*/ 44 h 1834"/>
                <a:gd name="T106" fmla="*/ 3546 w 3640"/>
                <a:gd name="T107" fmla="*/ 30 h 1834"/>
                <a:gd name="T108" fmla="*/ 3640 w 3640"/>
                <a:gd name="T109" fmla="*/ 16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0" h="1834">
                  <a:moveTo>
                    <a:pt x="15" y="1834"/>
                  </a:moveTo>
                  <a:cubicBezTo>
                    <a:pt x="0" y="1829"/>
                    <a:pt x="0" y="1829"/>
                    <a:pt x="0" y="1829"/>
                  </a:cubicBezTo>
                  <a:cubicBezTo>
                    <a:pt x="6" y="1814"/>
                    <a:pt x="12" y="1799"/>
                    <a:pt x="20" y="1784"/>
                  </a:cubicBezTo>
                  <a:cubicBezTo>
                    <a:pt x="34" y="1791"/>
                    <a:pt x="34" y="1791"/>
                    <a:pt x="34" y="1791"/>
                  </a:cubicBezTo>
                  <a:cubicBezTo>
                    <a:pt x="27" y="1806"/>
                    <a:pt x="21" y="1820"/>
                    <a:pt x="15" y="1834"/>
                  </a:cubicBezTo>
                  <a:close/>
                  <a:moveTo>
                    <a:pt x="57" y="1749"/>
                  </a:moveTo>
                  <a:cubicBezTo>
                    <a:pt x="43" y="1741"/>
                    <a:pt x="43" y="1741"/>
                    <a:pt x="43" y="1741"/>
                  </a:cubicBezTo>
                  <a:cubicBezTo>
                    <a:pt x="51" y="1728"/>
                    <a:pt x="60" y="1714"/>
                    <a:pt x="69" y="1700"/>
                  </a:cubicBezTo>
                  <a:cubicBezTo>
                    <a:pt x="82" y="1709"/>
                    <a:pt x="82" y="1709"/>
                    <a:pt x="82" y="1709"/>
                  </a:cubicBezTo>
                  <a:cubicBezTo>
                    <a:pt x="73" y="1723"/>
                    <a:pt x="64" y="1736"/>
                    <a:pt x="57" y="1749"/>
                  </a:cubicBezTo>
                  <a:close/>
                  <a:moveTo>
                    <a:pt x="110" y="1671"/>
                  </a:moveTo>
                  <a:cubicBezTo>
                    <a:pt x="97" y="1661"/>
                    <a:pt x="97" y="1661"/>
                    <a:pt x="97" y="1661"/>
                  </a:cubicBezTo>
                  <a:cubicBezTo>
                    <a:pt x="107" y="1649"/>
                    <a:pt x="117" y="1636"/>
                    <a:pt x="128" y="1624"/>
                  </a:cubicBezTo>
                  <a:cubicBezTo>
                    <a:pt x="140" y="1635"/>
                    <a:pt x="140" y="1635"/>
                    <a:pt x="140" y="1635"/>
                  </a:cubicBezTo>
                  <a:cubicBezTo>
                    <a:pt x="130" y="1647"/>
                    <a:pt x="119" y="1659"/>
                    <a:pt x="110" y="1671"/>
                  </a:cubicBezTo>
                  <a:close/>
                  <a:moveTo>
                    <a:pt x="172" y="1600"/>
                  </a:moveTo>
                  <a:cubicBezTo>
                    <a:pt x="161" y="1589"/>
                    <a:pt x="161" y="1589"/>
                    <a:pt x="161" y="1589"/>
                  </a:cubicBezTo>
                  <a:cubicBezTo>
                    <a:pt x="172" y="1577"/>
                    <a:pt x="183" y="1566"/>
                    <a:pt x="195" y="1555"/>
                  </a:cubicBezTo>
                  <a:cubicBezTo>
                    <a:pt x="206" y="1566"/>
                    <a:pt x="206" y="1566"/>
                    <a:pt x="206" y="1566"/>
                  </a:cubicBezTo>
                  <a:cubicBezTo>
                    <a:pt x="194" y="1577"/>
                    <a:pt x="183" y="1589"/>
                    <a:pt x="172" y="1600"/>
                  </a:cubicBezTo>
                  <a:close/>
                  <a:moveTo>
                    <a:pt x="242" y="1535"/>
                  </a:moveTo>
                  <a:cubicBezTo>
                    <a:pt x="231" y="1523"/>
                    <a:pt x="231" y="1523"/>
                    <a:pt x="231" y="1523"/>
                  </a:cubicBezTo>
                  <a:cubicBezTo>
                    <a:pt x="243" y="1512"/>
                    <a:pt x="256" y="1502"/>
                    <a:pt x="268" y="1492"/>
                  </a:cubicBezTo>
                  <a:cubicBezTo>
                    <a:pt x="278" y="1505"/>
                    <a:pt x="278" y="1505"/>
                    <a:pt x="278" y="1505"/>
                  </a:cubicBezTo>
                  <a:cubicBezTo>
                    <a:pt x="266" y="1514"/>
                    <a:pt x="253" y="1525"/>
                    <a:pt x="242" y="1535"/>
                  </a:cubicBezTo>
                  <a:close/>
                  <a:moveTo>
                    <a:pt x="316" y="1476"/>
                  </a:moveTo>
                  <a:cubicBezTo>
                    <a:pt x="307" y="1463"/>
                    <a:pt x="307" y="1463"/>
                    <a:pt x="307" y="1463"/>
                  </a:cubicBezTo>
                  <a:cubicBezTo>
                    <a:pt x="320" y="1454"/>
                    <a:pt x="333" y="1445"/>
                    <a:pt x="347" y="1436"/>
                  </a:cubicBezTo>
                  <a:cubicBezTo>
                    <a:pt x="355" y="1449"/>
                    <a:pt x="355" y="1449"/>
                    <a:pt x="355" y="1449"/>
                  </a:cubicBezTo>
                  <a:cubicBezTo>
                    <a:pt x="342" y="1458"/>
                    <a:pt x="329" y="1467"/>
                    <a:pt x="316" y="1476"/>
                  </a:cubicBezTo>
                  <a:close/>
                  <a:moveTo>
                    <a:pt x="395" y="1423"/>
                  </a:moveTo>
                  <a:cubicBezTo>
                    <a:pt x="387" y="1409"/>
                    <a:pt x="387" y="1409"/>
                    <a:pt x="387" y="1409"/>
                  </a:cubicBezTo>
                  <a:cubicBezTo>
                    <a:pt x="400" y="1401"/>
                    <a:pt x="414" y="1393"/>
                    <a:pt x="428" y="1385"/>
                  </a:cubicBezTo>
                  <a:cubicBezTo>
                    <a:pt x="436" y="1399"/>
                    <a:pt x="436" y="1399"/>
                    <a:pt x="436" y="1399"/>
                  </a:cubicBezTo>
                  <a:cubicBezTo>
                    <a:pt x="422" y="1407"/>
                    <a:pt x="409" y="1415"/>
                    <a:pt x="395" y="1423"/>
                  </a:cubicBezTo>
                  <a:close/>
                  <a:moveTo>
                    <a:pt x="478" y="1375"/>
                  </a:moveTo>
                  <a:cubicBezTo>
                    <a:pt x="470" y="1361"/>
                    <a:pt x="470" y="1361"/>
                    <a:pt x="470" y="1361"/>
                  </a:cubicBezTo>
                  <a:cubicBezTo>
                    <a:pt x="484" y="1354"/>
                    <a:pt x="499" y="1346"/>
                    <a:pt x="513" y="1339"/>
                  </a:cubicBezTo>
                  <a:cubicBezTo>
                    <a:pt x="520" y="1353"/>
                    <a:pt x="520" y="1353"/>
                    <a:pt x="520" y="1353"/>
                  </a:cubicBezTo>
                  <a:cubicBezTo>
                    <a:pt x="506" y="1361"/>
                    <a:pt x="492" y="1368"/>
                    <a:pt x="478" y="1375"/>
                  </a:cubicBezTo>
                  <a:close/>
                  <a:moveTo>
                    <a:pt x="563" y="1333"/>
                  </a:moveTo>
                  <a:cubicBezTo>
                    <a:pt x="556" y="1318"/>
                    <a:pt x="556" y="1318"/>
                    <a:pt x="556" y="1318"/>
                  </a:cubicBezTo>
                  <a:cubicBezTo>
                    <a:pt x="571" y="1311"/>
                    <a:pt x="585" y="1305"/>
                    <a:pt x="600" y="1298"/>
                  </a:cubicBezTo>
                  <a:cubicBezTo>
                    <a:pt x="606" y="1313"/>
                    <a:pt x="606" y="1313"/>
                    <a:pt x="606" y="1313"/>
                  </a:cubicBezTo>
                  <a:cubicBezTo>
                    <a:pt x="592" y="1319"/>
                    <a:pt x="577" y="1326"/>
                    <a:pt x="563" y="1333"/>
                  </a:cubicBezTo>
                  <a:close/>
                  <a:moveTo>
                    <a:pt x="650" y="1294"/>
                  </a:moveTo>
                  <a:cubicBezTo>
                    <a:pt x="644" y="1279"/>
                    <a:pt x="644" y="1279"/>
                    <a:pt x="644" y="1279"/>
                  </a:cubicBezTo>
                  <a:cubicBezTo>
                    <a:pt x="659" y="1273"/>
                    <a:pt x="674" y="1267"/>
                    <a:pt x="689" y="1261"/>
                  </a:cubicBezTo>
                  <a:cubicBezTo>
                    <a:pt x="695" y="1276"/>
                    <a:pt x="695" y="1276"/>
                    <a:pt x="695" y="1276"/>
                  </a:cubicBezTo>
                  <a:cubicBezTo>
                    <a:pt x="680" y="1282"/>
                    <a:pt x="665" y="1288"/>
                    <a:pt x="650" y="1294"/>
                  </a:cubicBezTo>
                  <a:close/>
                  <a:moveTo>
                    <a:pt x="739" y="1260"/>
                  </a:moveTo>
                  <a:cubicBezTo>
                    <a:pt x="734" y="1245"/>
                    <a:pt x="734" y="1245"/>
                    <a:pt x="734" y="1245"/>
                  </a:cubicBezTo>
                  <a:cubicBezTo>
                    <a:pt x="749" y="1239"/>
                    <a:pt x="764" y="1234"/>
                    <a:pt x="779" y="1229"/>
                  </a:cubicBezTo>
                  <a:cubicBezTo>
                    <a:pt x="784" y="1244"/>
                    <a:pt x="784" y="1244"/>
                    <a:pt x="784" y="1244"/>
                  </a:cubicBezTo>
                  <a:cubicBezTo>
                    <a:pt x="769" y="1249"/>
                    <a:pt x="754" y="1254"/>
                    <a:pt x="739" y="1260"/>
                  </a:cubicBezTo>
                  <a:close/>
                  <a:moveTo>
                    <a:pt x="830" y="1229"/>
                  </a:moveTo>
                  <a:cubicBezTo>
                    <a:pt x="825" y="1213"/>
                    <a:pt x="825" y="1213"/>
                    <a:pt x="825" y="1213"/>
                  </a:cubicBezTo>
                  <a:cubicBezTo>
                    <a:pt x="829" y="1212"/>
                    <a:pt x="833" y="1211"/>
                    <a:pt x="838" y="1209"/>
                  </a:cubicBezTo>
                  <a:cubicBezTo>
                    <a:pt x="849" y="1206"/>
                    <a:pt x="860" y="1202"/>
                    <a:pt x="870" y="1199"/>
                  </a:cubicBezTo>
                  <a:cubicBezTo>
                    <a:pt x="875" y="1214"/>
                    <a:pt x="875" y="1214"/>
                    <a:pt x="875" y="1214"/>
                  </a:cubicBezTo>
                  <a:cubicBezTo>
                    <a:pt x="864" y="1218"/>
                    <a:pt x="853" y="1221"/>
                    <a:pt x="842" y="1225"/>
                  </a:cubicBezTo>
                  <a:cubicBezTo>
                    <a:pt x="838" y="1226"/>
                    <a:pt x="834" y="1227"/>
                    <a:pt x="830" y="1229"/>
                  </a:cubicBezTo>
                  <a:close/>
                  <a:moveTo>
                    <a:pt x="921" y="1200"/>
                  </a:moveTo>
                  <a:cubicBezTo>
                    <a:pt x="916" y="1185"/>
                    <a:pt x="916" y="1185"/>
                    <a:pt x="916" y="1185"/>
                  </a:cubicBezTo>
                  <a:cubicBezTo>
                    <a:pt x="932" y="1180"/>
                    <a:pt x="947" y="1175"/>
                    <a:pt x="962" y="1171"/>
                  </a:cubicBezTo>
                  <a:cubicBezTo>
                    <a:pt x="967" y="1186"/>
                    <a:pt x="967" y="1186"/>
                    <a:pt x="967" y="1186"/>
                  </a:cubicBezTo>
                  <a:cubicBezTo>
                    <a:pt x="952" y="1191"/>
                    <a:pt x="936" y="1195"/>
                    <a:pt x="921" y="1200"/>
                  </a:cubicBezTo>
                  <a:close/>
                  <a:moveTo>
                    <a:pt x="1013" y="1172"/>
                  </a:moveTo>
                  <a:cubicBezTo>
                    <a:pt x="1008" y="1157"/>
                    <a:pt x="1008" y="1157"/>
                    <a:pt x="1008" y="1157"/>
                  </a:cubicBezTo>
                  <a:cubicBezTo>
                    <a:pt x="1023" y="1152"/>
                    <a:pt x="1039" y="1147"/>
                    <a:pt x="1054" y="1143"/>
                  </a:cubicBezTo>
                  <a:cubicBezTo>
                    <a:pt x="1059" y="1158"/>
                    <a:pt x="1059" y="1158"/>
                    <a:pt x="1059" y="1158"/>
                  </a:cubicBezTo>
                  <a:cubicBezTo>
                    <a:pt x="1043" y="1163"/>
                    <a:pt x="1028" y="1167"/>
                    <a:pt x="1013" y="1172"/>
                  </a:cubicBezTo>
                  <a:close/>
                  <a:moveTo>
                    <a:pt x="1105" y="1144"/>
                  </a:moveTo>
                  <a:cubicBezTo>
                    <a:pt x="1100" y="1129"/>
                    <a:pt x="1100" y="1129"/>
                    <a:pt x="1100" y="1129"/>
                  </a:cubicBezTo>
                  <a:cubicBezTo>
                    <a:pt x="1115" y="1124"/>
                    <a:pt x="1131" y="1120"/>
                    <a:pt x="1146" y="1115"/>
                  </a:cubicBezTo>
                  <a:cubicBezTo>
                    <a:pt x="1151" y="1131"/>
                    <a:pt x="1151" y="1131"/>
                    <a:pt x="1151" y="1131"/>
                  </a:cubicBezTo>
                  <a:cubicBezTo>
                    <a:pt x="1135" y="1135"/>
                    <a:pt x="1120" y="1140"/>
                    <a:pt x="1105" y="1144"/>
                  </a:cubicBezTo>
                  <a:close/>
                  <a:moveTo>
                    <a:pt x="1197" y="1117"/>
                  </a:moveTo>
                  <a:cubicBezTo>
                    <a:pt x="1192" y="1102"/>
                    <a:pt x="1192" y="1102"/>
                    <a:pt x="1192" y="1102"/>
                  </a:cubicBezTo>
                  <a:cubicBezTo>
                    <a:pt x="1208" y="1097"/>
                    <a:pt x="1223" y="1093"/>
                    <a:pt x="1238" y="1088"/>
                  </a:cubicBezTo>
                  <a:cubicBezTo>
                    <a:pt x="1243" y="1104"/>
                    <a:pt x="1243" y="1104"/>
                    <a:pt x="1243" y="1104"/>
                  </a:cubicBezTo>
                  <a:cubicBezTo>
                    <a:pt x="1227" y="1108"/>
                    <a:pt x="1212" y="1112"/>
                    <a:pt x="1197" y="1117"/>
                  </a:cubicBezTo>
                  <a:close/>
                  <a:moveTo>
                    <a:pt x="1289" y="1090"/>
                  </a:moveTo>
                  <a:cubicBezTo>
                    <a:pt x="1284" y="1075"/>
                    <a:pt x="1284" y="1075"/>
                    <a:pt x="1284" y="1075"/>
                  </a:cubicBezTo>
                  <a:cubicBezTo>
                    <a:pt x="1300" y="1070"/>
                    <a:pt x="1315" y="1066"/>
                    <a:pt x="1330" y="1062"/>
                  </a:cubicBezTo>
                  <a:cubicBezTo>
                    <a:pt x="1335" y="1077"/>
                    <a:pt x="1335" y="1077"/>
                    <a:pt x="1335" y="1077"/>
                  </a:cubicBezTo>
                  <a:cubicBezTo>
                    <a:pt x="1319" y="1081"/>
                    <a:pt x="1304" y="1086"/>
                    <a:pt x="1289" y="1090"/>
                  </a:cubicBezTo>
                  <a:close/>
                  <a:moveTo>
                    <a:pt x="1381" y="1064"/>
                  </a:moveTo>
                  <a:cubicBezTo>
                    <a:pt x="1376" y="1048"/>
                    <a:pt x="1376" y="1048"/>
                    <a:pt x="1376" y="1048"/>
                  </a:cubicBezTo>
                  <a:cubicBezTo>
                    <a:pt x="1392" y="1044"/>
                    <a:pt x="1407" y="1040"/>
                    <a:pt x="1422" y="1035"/>
                  </a:cubicBezTo>
                  <a:cubicBezTo>
                    <a:pt x="1427" y="1051"/>
                    <a:pt x="1427" y="1051"/>
                    <a:pt x="1427" y="1051"/>
                  </a:cubicBezTo>
                  <a:cubicBezTo>
                    <a:pt x="1411" y="1055"/>
                    <a:pt x="1396" y="1059"/>
                    <a:pt x="1381" y="1064"/>
                  </a:cubicBezTo>
                  <a:close/>
                  <a:moveTo>
                    <a:pt x="1473" y="1038"/>
                  </a:moveTo>
                  <a:cubicBezTo>
                    <a:pt x="1469" y="1022"/>
                    <a:pt x="1469" y="1022"/>
                    <a:pt x="1469" y="1022"/>
                  </a:cubicBezTo>
                  <a:cubicBezTo>
                    <a:pt x="1484" y="1018"/>
                    <a:pt x="1499" y="1014"/>
                    <a:pt x="1515" y="1010"/>
                  </a:cubicBezTo>
                  <a:cubicBezTo>
                    <a:pt x="1519" y="1025"/>
                    <a:pt x="1519" y="1025"/>
                    <a:pt x="1519" y="1025"/>
                  </a:cubicBezTo>
                  <a:cubicBezTo>
                    <a:pt x="1504" y="1029"/>
                    <a:pt x="1488" y="1033"/>
                    <a:pt x="1473" y="1038"/>
                  </a:cubicBezTo>
                  <a:close/>
                  <a:moveTo>
                    <a:pt x="1565" y="1012"/>
                  </a:moveTo>
                  <a:cubicBezTo>
                    <a:pt x="1561" y="997"/>
                    <a:pt x="1561" y="997"/>
                    <a:pt x="1561" y="997"/>
                  </a:cubicBezTo>
                  <a:cubicBezTo>
                    <a:pt x="1576" y="992"/>
                    <a:pt x="1592" y="988"/>
                    <a:pt x="1607" y="984"/>
                  </a:cubicBezTo>
                  <a:cubicBezTo>
                    <a:pt x="1611" y="999"/>
                    <a:pt x="1611" y="999"/>
                    <a:pt x="1611" y="999"/>
                  </a:cubicBezTo>
                  <a:cubicBezTo>
                    <a:pt x="1596" y="1004"/>
                    <a:pt x="1581" y="1008"/>
                    <a:pt x="1565" y="1012"/>
                  </a:cubicBezTo>
                  <a:close/>
                  <a:moveTo>
                    <a:pt x="1658" y="987"/>
                  </a:moveTo>
                  <a:cubicBezTo>
                    <a:pt x="1653" y="971"/>
                    <a:pt x="1653" y="971"/>
                    <a:pt x="1653" y="971"/>
                  </a:cubicBezTo>
                  <a:cubicBezTo>
                    <a:pt x="1669" y="967"/>
                    <a:pt x="1684" y="963"/>
                    <a:pt x="1700" y="959"/>
                  </a:cubicBezTo>
                  <a:cubicBezTo>
                    <a:pt x="1704" y="974"/>
                    <a:pt x="1704" y="974"/>
                    <a:pt x="1704" y="974"/>
                  </a:cubicBezTo>
                  <a:cubicBezTo>
                    <a:pt x="1689" y="979"/>
                    <a:pt x="1673" y="983"/>
                    <a:pt x="1658" y="987"/>
                  </a:cubicBezTo>
                  <a:close/>
                  <a:moveTo>
                    <a:pt x="1750" y="962"/>
                  </a:moveTo>
                  <a:cubicBezTo>
                    <a:pt x="1746" y="946"/>
                    <a:pt x="1746" y="946"/>
                    <a:pt x="1746" y="946"/>
                  </a:cubicBezTo>
                  <a:cubicBezTo>
                    <a:pt x="1762" y="942"/>
                    <a:pt x="1777" y="938"/>
                    <a:pt x="1792" y="934"/>
                  </a:cubicBezTo>
                  <a:cubicBezTo>
                    <a:pt x="1796" y="950"/>
                    <a:pt x="1796" y="950"/>
                    <a:pt x="1796" y="950"/>
                  </a:cubicBezTo>
                  <a:cubicBezTo>
                    <a:pt x="1781" y="954"/>
                    <a:pt x="1766" y="958"/>
                    <a:pt x="1750" y="962"/>
                  </a:cubicBezTo>
                  <a:close/>
                  <a:moveTo>
                    <a:pt x="1843" y="937"/>
                  </a:moveTo>
                  <a:cubicBezTo>
                    <a:pt x="1839" y="922"/>
                    <a:pt x="1839" y="922"/>
                    <a:pt x="1839" y="922"/>
                  </a:cubicBezTo>
                  <a:cubicBezTo>
                    <a:pt x="1854" y="918"/>
                    <a:pt x="1870" y="914"/>
                    <a:pt x="1885" y="910"/>
                  </a:cubicBezTo>
                  <a:cubicBezTo>
                    <a:pt x="1889" y="925"/>
                    <a:pt x="1889" y="925"/>
                    <a:pt x="1889" y="925"/>
                  </a:cubicBezTo>
                  <a:cubicBezTo>
                    <a:pt x="1874" y="929"/>
                    <a:pt x="1858" y="933"/>
                    <a:pt x="1843" y="937"/>
                  </a:cubicBezTo>
                  <a:close/>
                  <a:moveTo>
                    <a:pt x="1935" y="913"/>
                  </a:moveTo>
                  <a:cubicBezTo>
                    <a:pt x="1931" y="898"/>
                    <a:pt x="1931" y="898"/>
                    <a:pt x="1931" y="898"/>
                  </a:cubicBezTo>
                  <a:cubicBezTo>
                    <a:pt x="1947" y="893"/>
                    <a:pt x="1962" y="889"/>
                    <a:pt x="1978" y="885"/>
                  </a:cubicBezTo>
                  <a:cubicBezTo>
                    <a:pt x="1982" y="901"/>
                    <a:pt x="1982" y="901"/>
                    <a:pt x="1982" y="901"/>
                  </a:cubicBezTo>
                  <a:cubicBezTo>
                    <a:pt x="1966" y="905"/>
                    <a:pt x="1951" y="909"/>
                    <a:pt x="1935" y="913"/>
                  </a:cubicBezTo>
                  <a:close/>
                  <a:moveTo>
                    <a:pt x="2028" y="889"/>
                  </a:moveTo>
                  <a:cubicBezTo>
                    <a:pt x="2024" y="873"/>
                    <a:pt x="2024" y="873"/>
                    <a:pt x="2024" y="873"/>
                  </a:cubicBezTo>
                  <a:cubicBezTo>
                    <a:pt x="2040" y="869"/>
                    <a:pt x="2055" y="866"/>
                    <a:pt x="2071" y="862"/>
                  </a:cubicBezTo>
                  <a:cubicBezTo>
                    <a:pt x="2075" y="877"/>
                    <a:pt x="2075" y="877"/>
                    <a:pt x="2075" y="877"/>
                  </a:cubicBezTo>
                  <a:cubicBezTo>
                    <a:pt x="2059" y="881"/>
                    <a:pt x="2044" y="885"/>
                    <a:pt x="2028" y="889"/>
                  </a:cubicBezTo>
                  <a:close/>
                  <a:moveTo>
                    <a:pt x="2121" y="865"/>
                  </a:moveTo>
                  <a:cubicBezTo>
                    <a:pt x="2117" y="850"/>
                    <a:pt x="2117" y="850"/>
                    <a:pt x="2117" y="850"/>
                  </a:cubicBezTo>
                  <a:cubicBezTo>
                    <a:pt x="2133" y="846"/>
                    <a:pt x="2148" y="842"/>
                    <a:pt x="2164" y="838"/>
                  </a:cubicBezTo>
                  <a:cubicBezTo>
                    <a:pt x="2167" y="854"/>
                    <a:pt x="2167" y="854"/>
                    <a:pt x="2167" y="854"/>
                  </a:cubicBezTo>
                  <a:cubicBezTo>
                    <a:pt x="2152" y="857"/>
                    <a:pt x="2137" y="861"/>
                    <a:pt x="2121" y="865"/>
                  </a:cubicBezTo>
                  <a:close/>
                  <a:moveTo>
                    <a:pt x="2214" y="842"/>
                  </a:moveTo>
                  <a:cubicBezTo>
                    <a:pt x="2210" y="826"/>
                    <a:pt x="2210" y="826"/>
                    <a:pt x="2210" y="826"/>
                  </a:cubicBezTo>
                  <a:cubicBezTo>
                    <a:pt x="2226" y="822"/>
                    <a:pt x="2241" y="818"/>
                    <a:pt x="2256" y="815"/>
                  </a:cubicBezTo>
                  <a:cubicBezTo>
                    <a:pt x="2260" y="830"/>
                    <a:pt x="2260" y="830"/>
                    <a:pt x="2260" y="830"/>
                  </a:cubicBezTo>
                  <a:cubicBezTo>
                    <a:pt x="2245" y="834"/>
                    <a:pt x="2230" y="838"/>
                    <a:pt x="2214" y="842"/>
                  </a:cubicBezTo>
                  <a:close/>
                  <a:moveTo>
                    <a:pt x="2307" y="819"/>
                  </a:moveTo>
                  <a:cubicBezTo>
                    <a:pt x="2303" y="803"/>
                    <a:pt x="2303" y="803"/>
                    <a:pt x="2303" y="803"/>
                  </a:cubicBezTo>
                  <a:cubicBezTo>
                    <a:pt x="2319" y="799"/>
                    <a:pt x="2334" y="795"/>
                    <a:pt x="2350" y="792"/>
                  </a:cubicBezTo>
                  <a:cubicBezTo>
                    <a:pt x="2353" y="807"/>
                    <a:pt x="2353" y="807"/>
                    <a:pt x="2353" y="807"/>
                  </a:cubicBezTo>
                  <a:cubicBezTo>
                    <a:pt x="2338" y="811"/>
                    <a:pt x="2323" y="815"/>
                    <a:pt x="2307" y="819"/>
                  </a:cubicBezTo>
                  <a:close/>
                  <a:moveTo>
                    <a:pt x="2400" y="796"/>
                  </a:moveTo>
                  <a:cubicBezTo>
                    <a:pt x="2396" y="780"/>
                    <a:pt x="2396" y="780"/>
                    <a:pt x="2396" y="780"/>
                  </a:cubicBezTo>
                  <a:cubicBezTo>
                    <a:pt x="2412" y="776"/>
                    <a:pt x="2427" y="772"/>
                    <a:pt x="2443" y="769"/>
                  </a:cubicBezTo>
                  <a:cubicBezTo>
                    <a:pt x="2446" y="784"/>
                    <a:pt x="2446" y="784"/>
                    <a:pt x="2446" y="784"/>
                  </a:cubicBezTo>
                  <a:cubicBezTo>
                    <a:pt x="2431" y="788"/>
                    <a:pt x="2416" y="792"/>
                    <a:pt x="2400" y="796"/>
                  </a:cubicBezTo>
                  <a:close/>
                  <a:moveTo>
                    <a:pt x="2493" y="773"/>
                  </a:moveTo>
                  <a:cubicBezTo>
                    <a:pt x="2489" y="757"/>
                    <a:pt x="2489" y="757"/>
                    <a:pt x="2489" y="757"/>
                  </a:cubicBezTo>
                  <a:cubicBezTo>
                    <a:pt x="2505" y="754"/>
                    <a:pt x="2521" y="750"/>
                    <a:pt x="2536" y="746"/>
                  </a:cubicBezTo>
                  <a:cubicBezTo>
                    <a:pt x="2540" y="762"/>
                    <a:pt x="2540" y="762"/>
                    <a:pt x="2540" y="762"/>
                  </a:cubicBezTo>
                  <a:cubicBezTo>
                    <a:pt x="2524" y="765"/>
                    <a:pt x="2509" y="769"/>
                    <a:pt x="2493" y="773"/>
                  </a:cubicBezTo>
                  <a:close/>
                  <a:moveTo>
                    <a:pt x="2586" y="750"/>
                  </a:moveTo>
                  <a:cubicBezTo>
                    <a:pt x="2582" y="735"/>
                    <a:pt x="2582" y="735"/>
                    <a:pt x="2582" y="735"/>
                  </a:cubicBezTo>
                  <a:cubicBezTo>
                    <a:pt x="2629" y="724"/>
                    <a:pt x="2629" y="724"/>
                    <a:pt x="2629" y="724"/>
                  </a:cubicBezTo>
                  <a:cubicBezTo>
                    <a:pt x="2633" y="739"/>
                    <a:pt x="2633" y="739"/>
                    <a:pt x="2633" y="739"/>
                  </a:cubicBezTo>
                  <a:lnTo>
                    <a:pt x="2586" y="750"/>
                  </a:lnTo>
                  <a:close/>
                  <a:moveTo>
                    <a:pt x="2679" y="728"/>
                  </a:moveTo>
                  <a:cubicBezTo>
                    <a:pt x="2676" y="713"/>
                    <a:pt x="2676" y="713"/>
                    <a:pt x="2676" y="713"/>
                  </a:cubicBezTo>
                  <a:cubicBezTo>
                    <a:pt x="2722" y="702"/>
                    <a:pt x="2722" y="702"/>
                    <a:pt x="2722" y="702"/>
                  </a:cubicBezTo>
                  <a:cubicBezTo>
                    <a:pt x="2726" y="717"/>
                    <a:pt x="2726" y="717"/>
                    <a:pt x="2726" y="717"/>
                  </a:cubicBezTo>
                  <a:lnTo>
                    <a:pt x="2679" y="728"/>
                  </a:lnTo>
                  <a:close/>
                  <a:moveTo>
                    <a:pt x="2773" y="706"/>
                  </a:moveTo>
                  <a:cubicBezTo>
                    <a:pt x="2769" y="691"/>
                    <a:pt x="2769" y="691"/>
                    <a:pt x="2769" y="691"/>
                  </a:cubicBezTo>
                  <a:cubicBezTo>
                    <a:pt x="2816" y="679"/>
                    <a:pt x="2816" y="679"/>
                    <a:pt x="2816" y="679"/>
                  </a:cubicBezTo>
                  <a:cubicBezTo>
                    <a:pt x="2819" y="695"/>
                    <a:pt x="2819" y="695"/>
                    <a:pt x="2819" y="695"/>
                  </a:cubicBezTo>
                  <a:lnTo>
                    <a:pt x="2773" y="706"/>
                  </a:lnTo>
                  <a:close/>
                  <a:moveTo>
                    <a:pt x="2866" y="684"/>
                  </a:moveTo>
                  <a:cubicBezTo>
                    <a:pt x="2862" y="668"/>
                    <a:pt x="2862" y="668"/>
                    <a:pt x="2862" y="668"/>
                  </a:cubicBezTo>
                  <a:cubicBezTo>
                    <a:pt x="2878" y="665"/>
                    <a:pt x="2893" y="661"/>
                    <a:pt x="2909" y="657"/>
                  </a:cubicBezTo>
                  <a:cubicBezTo>
                    <a:pt x="2913" y="673"/>
                    <a:pt x="2913" y="673"/>
                    <a:pt x="2913" y="673"/>
                  </a:cubicBezTo>
                  <a:cubicBezTo>
                    <a:pt x="2897" y="676"/>
                    <a:pt x="2882" y="680"/>
                    <a:pt x="2866" y="684"/>
                  </a:cubicBezTo>
                  <a:close/>
                  <a:moveTo>
                    <a:pt x="2959" y="661"/>
                  </a:moveTo>
                  <a:cubicBezTo>
                    <a:pt x="2955" y="645"/>
                    <a:pt x="2955" y="645"/>
                    <a:pt x="2955" y="645"/>
                  </a:cubicBezTo>
                  <a:cubicBezTo>
                    <a:pt x="2971" y="641"/>
                    <a:pt x="2986" y="637"/>
                    <a:pt x="3001" y="633"/>
                  </a:cubicBezTo>
                  <a:cubicBezTo>
                    <a:pt x="3005" y="648"/>
                    <a:pt x="3005" y="648"/>
                    <a:pt x="3005" y="648"/>
                  </a:cubicBezTo>
                  <a:cubicBezTo>
                    <a:pt x="2990" y="652"/>
                    <a:pt x="2975" y="656"/>
                    <a:pt x="2959" y="661"/>
                  </a:cubicBezTo>
                  <a:close/>
                  <a:moveTo>
                    <a:pt x="3052" y="635"/>
                  </a:moveTo>
                  <a:cubicBezTo>
                    <a:pt x="3047" y="620"/>
                    <a:pt x="3047" y="620"/>
                    <a:pt x="3047" y="620"/>
                  </a:cubicBezTo>
                  <a:cubicBezTo>
                    <a:pt x="3063" y="615"/>
                    <a:pt x="3078" y="611"/>
                    <a:pt x="3093" y="607"/>
                  </a:cubicBezTo>
                  <a:cubicBezTo>
                    <a:pt x="3098" y="622"/>
                    <a:pt x="3098" y="622"/>
                    <a:pt x="3098" y="622"/>
                  </a:cubicBezTo>
                  <a:cubicBezTo>
                    <a:pt x="3083" y="626"/>
                    <a:pt x="3067" y="631"/>
                    <a:pt x="3052" y="635"/>
                  </a:cubicBezTo>
                  <a:close/>
                  <a:moveTo>
                    <a:pt x="3144" y="608"/>
                  </a:moveTo>
                  <a:cubicBezTo>
                    <a:pt x="3139" y="593"/>
                    <a:pt x="3139" y="593"/>
                    <a:pt x="3139" y="593"/>
                  </a:cubicBezTo>
                  <a:cubicBezTo>
                    <a:pt x="3154" y="588"/>
                    <a:pt x="3170" y="583"/>
                    <a:pt x="3185" y="578"/>
                  </a:cubicBezTo>
                  <a:cubicBezTo>
                    <a:pt x="3189" y="593"/>
                    <a:pt x="3189" y="593"/>
                    <a:pt x="3189" y="593"/>
                  </a:cubicBezTo>
                  <a:cubicBezTo>
                    <a:pt x="3174" y="598"/>
                    <a:pt x="3159" y="603"/>
                    <a:pt x="3144" y="608"/>
                  </a:cubicBezTo>
                  <a:close/>
                  <a:moveTo>
                    <a:pt x="3235" y="578"/>
                  </a:moveTo>
                  <a:cubicBezTo>
                    <a:pt x="3230" y="563"/>
                    <a:pt x="3230" y="563"/>
                    <a:pt x="3230" y="563"/>
                  </a:cubicBezTo>
                  <a:cubicBezTo>
                    <a:pt x="3245" y="558"/>
                    <a:pt x="3261" y="552"/>
                    <a:pt x="3275" y="547"/>
                  </a:cubicBezTo>
                  <a:cubicBezTo>
                    <a:pt x="3280" y="562"/>
                    <a:pt x="3280" y="562"/>
                    <a:pt x="3280" y="562"/>
                  </a:cubicBezTo>
                  <a:cubicBezTo>
                    <a:pt x="3266" y="568"/>
                    <a:pt x="3251" y="573"/>
                    <a:pt x="3235" y="578"/>
                  </a:cubicBezTo>
                  <a:close/>
                  <a:moveTo>
                    <a:pt x="3326" y="546"/>
                  </a:moveTo>
                  <a:cubicBezTo>
                    <a:pt x="3320" y="531"/>
                    <a:pt x="3320" y="531"/>
                    <a:pt x="3320" y="531"/>
                  </a:cubicBezTo>
                  <a:cubicBezTo>
                    <a:pt x="3335" y="525"/>
                    <a:pt x="3350" y="519"/>
                    <a:pt x="3364" y="513"/>
                  </a:cubicBezTo>
                  <a:cubicBezTo>
                    <a:pt x="3370" y="528"/>
                    <a:pt x="3370" y="528"/>
                    <a:pt x="3370" y="528"/>
                  </a:cubicBezTo>
                  <a:cubicBezTo>
                    <a:pt x="3356" y="534"/>
                    <a:pt x="3341" y="540"/>
                    <a:pt x="3326" y="546"/>
                  </a:cubicBezTo>
                  <a:close/>
                  <a:moveTo>
                    <a:pt x="3415" y="509"/>
                  </a:moveTo>
                  <a:cubicBezTo>
                    <a:pt x="3408" y="494"/>
                    <a:pt x="3408" y="494"/>
                    <a:pt x="3408" y="494"/>
                  </a:cubicBezTo>
                  <a:cubicBezTo>
                    <a:pt x="3424" y="487"/>
                    <a:pt x="3438" y="480"/>
                    <a:pt x="3451" y="474"/>
                  </a:cubicBezTo>
                  <a:cubicBezTo>
                    <a:pt x="3458" y="488"/>
                    <a:pt x="3458" y="488"/>
                    <a:pt x="3458" y="488"/>
                  </a:cubicBezTo>
                  <a:cubicBezTo>
                    <a:pt x="3445" y="495"/>
                    <a:pt x="3431" y="502"/>
                    <a:pt x="3415" y="509"/>
                  </a:cubicBezTo>
                  <a:close/>
                  <a:moveTo>
                    <a:pt x="3500" y="463"/>
                  </a:moveTo>
                  <a:cubicBezTo>
                    <a:pt x="3491" y="450"/>
                    <a:pt x="3491" y="450"/>
                    <a:pt x="3491" y="450"/>
                  </a:cubicBezTo>
                  <a:cubicBezTo>
                    <a:pt x="3510" y="437"/>
                    <a:pt x="3511" y="431"/>
                    <a:pt x="3511" y="430"/>
                  </a:cubicBezTo>
                  <a:cubicBezTo>
                    <a:pt x="3511" y="428"/>
                    <a:pt x="3510" y="426"/>
                    <a:pt x="3509" y="423"/>
                  </a:cubicBezTo>
                  <a:cubicBezTo>
                    <a:pt x="3523" y="416"/>
                    <a:pt x="3523" y="416"/>
                    <a:pt x="3523" y="416"/>
                  </a:cubicBezTo>
                  <a:cubicBezTo>
                    <a:pt x="3525" y="421"/>
                    <a:pt x="3527" y="426"/>
                    <a:pt x="3527" y="430"/>
                  </a:cubicBezTo>
                  <a:cubicBezTo>
                    <a:pt x="3527" y="440"/>
                    <a:pt x="3518" y="451"/>
                    <a:pt x="3500" y="463"/>
                  </a:cubicBezTo>
                  <a:close/>
                  <a:moveTo>
                    <a:pt x="3477" y="392"/>
                  </a:moveTo>
                  <a:cubicBezTo>
                    <a:pt x="3467" y="384"/>
                    <a:pt x="3453" y="376"/>
                    <a:pt x="3437" y="368"/>
                  </a:cubicBezTo>
                  <a:cubicBezTo>
                    <a:pt x="3445" y="354"/>
                    <a:pt x="3445" y="354"/>
                    <a:pt x="3445" y="354"/>
                  </a:cubicBezTo>
                  <a:cubicBezTo>
                    <a:pt x="3461" y="362"/>
                    <a:pt x="3475" y="371"/>
                    <a:pt x="3487" y="379"/>
                  </a:cubicBezTo>
                  <a:lnTo>
                    <a:pt x="3477" y="392"/>
                  </a:lnTo>
                  <a:close/>
                  <a:moveTo>
                    <a:pt x="3395" y="347"/>
                  </a:moveTo>
                  <a:cubicBezTo>
                    <a:pt x="3381" y="340"/>
                    <a:pt x="3366" y="334"/>
                    <a:pt x="3351" y="328"/>
                  </a:cubicBezTo>
                  <a:cubicBezTo>
                    <a:pt x="3357" y="313"/>
                    <a:pt x="3357" y="313"/>
                    <a:pt x="3357" y="313"/>
                  </a:cubicBezTo>
                  <a:cubicBezTo>
                    <a:pt x="3372" y="319"/>
                    <a:pt x="3387" y="326"/>
                    <a:pt x="3402" y="332"/>
                  </a:cubicBezTo>
                  <a:lnTo>
                    <a:pt x="3395" y="347"/>
                  </a:lnTo>
                  <a:close/>
                  <a:moveTo>
                    <a:pt x="3306" y="312"/>
                  </a:moveTo>
                  <a:cubicBezTo>
                    <a:pt x="3291" y="307"/>
                    <a:pt x="3276" y="302"/>
                    <a:pt x="3261" y="297"/>
                  </a:cubicBezTo>
                  <a:cubicBezTo>
                    <a:pt x="3266" y="282"/>
                    <a:pt x="3266" y="282"/>
                    <a:pt x="3266" y="282"/>
                  </a:cubicBezTo>
                  <a:cubicBezTo>
                    <a:pt x="3281" y="286"/>
                    <a:pt x="3297" y="291"/>
                    <a:pt x="3312" y="297"/>
                  </a:cubicBezTo>
                  <a:lnTo>
                    <a:pt x="3306" y="312"/>
                  </a:lnTo>
                  <a:close/>
                  <a:moveTo>
                    <a:pt x="3215" y="284"/>
                  </a:moveTo>
                  <a:cubicBezTo>
                    <a:pt x="3204" y="281"/>
                    <a:pt x="3187" y="276"/>
                    <a:pt x="3169" y="270"/>
                  </a:cubicBezTo>
                  <a:cubicBezTo>
                    <a:pt x="3174" y="255"/>
                    <a:pt x="3174" y="255"/>
                    <a:pt x="3174" y="255"/>
                  </a:cubicBezTo>
                  <a:cubicBezTo>
                    <a:pt x="3191" y="260"/>
                    <a:pt x="3208" y="265"/>
                    <a:pt x="3220" y="268"/>
                  </a:cubicBezTo>
                  <a:lnTo>
                    <a:pt x="3215" y="284"/>
                  </a:lnTo>
                  <a:close/>
                  <a:moveTo>
                    <a:pt x="3123" y="255"/>
                  </a:moveTo>
                  <a:cubicBezTo>
                    <a:pt x="3106" y="249"/>
                    <a:pt x="3091" y="243"/>
                    <a:pt x="3078" y="237"/>
                  </a:cubicBezTo>
                  <a:cubicBezTo>
                    <a:pt x="3085" y="222"/>
                    <a:pt x="3085" y="222"/>
                    <a:pt x="3085" y="222"/>
                  </a:cubicBezTo>
                  <a:cubicBezTo>
                    <a:pt x="3097" y="228"/>
                    <a:pt x="3112" y="234"/>
                    <a:pt x="3129" y="240"/>
                  </a:cubicBezTo>
                  <a:lnTo>
                    <a:pt x="3123" y="255"/>
                  </a:lnTo>
                  <a:close/>
                  <a:moveTo>
                    <a:pt x="3035" y="214"/>
                  </a:moveTo>
                  <a:cubicBezTo>
                    <a:pt x="3014" y="201"/>
                    <a:pt x="3003" y="188"/>
                    <a:pt x="3000" y="174"/>
                  </a:cubicBezTo>
                  <a:cubicBezTo>
                    <a:pt x="3016" y="171"/>
                    <a:pt x="3016" y="171"/>
                    <a:pt x="3016" y="171"/>
                  </a:cubicBezTo>
                  <a:cubicBezTo>
                    <a:pt x="3018" y="180"/>
                    <a:pt x="3027" y="190"/>
                    <a:pt x="3043" y="201"/>
                  </a:cubicBezTo>
                  <a:lnTo>
                    <a:pt x="3035" y="214"/>
                  </a:lnTo>
                  <a:close/>
                  <a:moveTo>
                    <a:pt x="3037" y="141"/>
                  </a:moveTo>
                  <a:cubicBezTo>
                    <a:pt x="3028" y="128"/>
                    <a:pt x="3028" y="128"/>
                    <a:pt x="3028" y="128"/>
                  </a:cubicBezTo>
                  <a:cubicBezTo>
                    <a:pt x="3039" y="120"/>
                    <a:pt x="3054" y="113"/>
                    <a:pt x="3072" y="106"/>
                  </a:cubicBezTo>
                  <a:cubicBezTo>
                    <a:pt x="3078" y="120"/>
                    <a:pt x="3078" y="120"/>
                    <a:pt x="3078" y="120"/>
                  </a:cubicBezTo>
                  <a:cubicBezTo>
                    <a:pt x="3061" y="127"/>
                    <a:pt x="3047" y="134"/>
                    <a:pt x="3037" y="141"/>
                  </a:cubicBezTo>
                  <a:close/>
                  <a:moveTo>
                    <a:pt x="3123" y="106"/>
                  </a:moveTo>
                  <a:cubicBezTo>
                    <a:pt x="3118" y="90"/>
                    <a:pt x="3118" y="90"/>
                    <a:pt x="3118" y="90"/>
                  </a:cubicBezTo>
                  <a:cubicBezTo>
                    <a:pt x="3132" y="86"/>
                    <a:pt x="3148" y="82"/>
                    <a:pt x="3165" y="78"/>
                  </a:cubicBezTo>
                  <a:cubicBezTo>
                    <a:pt x="3168" y="94"/>
                    <a:pt x="3168" y="94"/>
                    <a:pt x="3168" y="94"/>
                  </a:cubicBezTo>
                  <a:cubicBezTo>
                    <a:pt x="3152" y="97"/>
                    <a:pt x="3136" y="102"/>
                    <a:pt x="3123" y="106"/>
                  </a:cubicBezTo>
                  <a:close/>
                  <a:moveTo>
                    <a:pt x="3215" y="83"/>
                  </a:moveTo>
                  <a:cubicBezTo>
                    <a:pt x="3212" y="68"/>
                    <a:pt x="3212" y="68"/>
                    <a:pt x="3212" y="68"/>
                  </a:cubicBezTo>
                  <a:cubicBezTo>
                    <a:pt x="3227" y="65"/>
                    <a:pt x="3243" y="61"/>
                    <a:pt x="3259" y="58"/>
                  </a:cubicBezTo>
                  <a:cubicBezTo>
                    <a:pt x="3262" y="74"/>
                    <a:pt x="3262" y="74"/>
                    <a:pt x="3262" y="74"/>
                  </a:cubicBezTo>
                  <a:cubicBezTo>
                    <a:pt x="3246" y="77"/>
                    <a:pt x="3230" y="80"/>
                    <a:pt x="3215" y="83"/>
                  </a:cubicBezTo>
                  <a:close/>
                  <a:moveTo>
                    <a:pt x="3309" y="66"/>
                  </a:moveTo>
                  <a:cubicBezTo>
                    <a:pt x="3306" y="50"/>
                    <a:pt x="3306" y="50"/>
                    <a:pt x="3306" y="50"/>
                  </a:cubicBezTo>
                  <a:cubicBezTo>
                    <a:pt x="3314" y="49"/>
                    <a:pt x="3322" y="48"/>
                    <a:pt x="3331" y="46"/>
                  </a:cubicBezTo>
                  <a:cubicBezTo>
                    <a:pt x="3354" y="43"/>
                    <a:pt x="3354" y="43"/>
                    <a:pt x="3354" y="43"/>
                  </a:cubicBezTo>
                  <a:cubicBezTo>
                    <a:pt x="3356" y="59"/>
                    <a:pt x="3356" y="59"/>
                    <a:pt x="3356" y="59"/>
                  </a:cubicBezTo>
                  <a:cubicBezTo>
                    <a:pt x="3333" y="62"/>
                    <a:pt x="3333" y="62"/>
                    <a:pt x="3333" y="62"/>
                  </a:cubicBezTo>
                  <a:cubicBezTo>
                    <a:pt x="3325" y="64"/>
                    <a:pt x="3317" y="65"/>
                    <a:pt x="3309" y="66"/>
                  </a:cubicBezTo>
                  <a:close/>
                  <a:moveTo>
                    <a:pt x="3403" y="52"/>
                  </a:moveTo>
                  <a:cubicBezTo>
                    <a:pt x="3401" y="36"/>
                    <a:pt x="3401" y="36"/>
                    <a:pt x="3401" y="36"/>
                  </a:cubicBezTo>
                  <a:cubicBezTo>
                    <a:pt x="3418" y="33"/>
                    <a:pt x="3433" y="31"/>
                    <a:pt x="3448" y="29"/>
                  </a:cubicBezTo>
                  <a:cubicBezTo>
                    <a:pt x="3451" y="44"/>
                    <a:pt x="3451" y="44"/>
                    <a:pt x="3451" y="44"/>
                  </a:cubicBezTo>
                  <a:cubicBezTo>
                    <a:pt x="3436" y="47"/>
                    <a:pt x="3420" y="49"/>
                    <a:pt x="3403" y="52"/>
                  </a:cubicBezTo>
                  <a:close/>
                  <a:moveTo>
                    <a:pt x="3498" y="37"/>
                  </a:moveTo>
                  <a:cubicBezTo>
                    <a:pt x="3496" y="21"/>
                    <a:pt x="3496" y="21"/>
                    <a:pt x="3496" y="21"/>
                  </a:cubicBezTo>
                  <a:cubicBezTo>
                    <a:pt x="3513" y="19"/>
                    <a:pt x="3529" y="17"/>
                    <a:pt x="3543" y="14"/>
                  </a:cubicBezTo>
                  <a:cubicBezTo>
                    <a:pt x="3546" y="30"/>
                    <a:pt x="3546" y="30"/>
                    <a:pt x="3546" y="30"/>
                  </a:cubicBezTo>
                  <a:cubicBezTo>
                    <a:pt x="3531" y="32"/>
                    <a:pt x="3515" y="35"/>
                    <a:pt x="3498" y="37"/>
                  </a:cubicBezTo>
                  <a:close/>
                  <a:moveTo>
                    <a:pt x="3593" y="23"/>
                  </a:moveTo>
                  <a:cubicBezTo>
                    <a:pt x="3591" y="7"/>
                    <a:pt x="3591" y="7"/>
                    <a:pt x="3591" y="7"/>
                  </a:cubicBezTo>
                  <a:cubicBezTo>
                    <a:pt x="3609" y="5"/>
                    <a:pt x="3624" y="2"/>
                    <a:pt x="3638" y="0"/>
                  </a:cubicBezTo>
                  <a:cubicBezTo>
                    <a:pt x="3640" y="16"/>
                    <a:pt x="3640" y="16"/>
                    <a:pt x="3640" y="16"/>
                  </a:cubicBezTo>
                  <a:cubicBezTo>
                    <a:pt x="3627" y="18"/>
                    <a:pt x="3611" y="21"/>
                    <a:pt x="359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2F26764B-2D78-46EA-B676-743ADD783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0299" y="1326825"/>
              <a:ext cx="127290" cy="58749"/>
            </a:xfrm>
            <a:custGeom>
              <a:avLst/>
              <a:gdLst>
                <a:gd name="T0" fmla="*/ 3 w 50"/>
                <a:gd name="T1" fmla="*/ 23 h 23"/>
                <a:gd name="T2" fmla="*/ 0 w 50"/>
                <a:gd name="T3" fmla="*/ 7 h 23"/>
                <a:gd name="T4" fmla="*/ 48 w 50"/>
                <a:gd name="T5" fmla="*/ 0 h 23"/>
                <a:gd name="T6" fmla="*/ 50 w 50"/>
                <a:gd name="T7" fmla="*/ 16 h 23"/>
                <a:gd name="T8" fmla="*/ 3 w 5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3">
                  <a:moveTo>
                    <a:pt x="3" y="23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9" y="4"/>
                    <a:pt x="34" y="2"/>
                    <a:pt x="48" y="0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37" y="18"/>
                    <a:pt x="21" y="20"/>
                    <a:pt x="3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686E68CE-EA4D-45F9-B8BB-615105E82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8510" y="1298849"/>
              <a:ext cx="127290" cy="55952"/>
            </a:xfrm>
            <a:custGeom>
              <a:avLst/>
              <a:gdLst>
                <a:gd name="T0" fmla="*/ 3 w 50"/>
                <a:gd name="T1" fmla="*/ 22 h 22"/>
                <a:gd name="T2" fmla="*/ 0 w 50"/>
                <a:gd name="T3" fmla="*/ 7 h 22"/>
                <a:gd name="T4" fmla="*/ 48 w 50"/>
                <a:gd name="T5" fmla="*/ 0 h 22"/>
                <a:gd name="T6" fmla="*/ 50 w 50"/>
                <a:gd name="T7" fmla="*/ 16 h 22"/>
                <a:gd name="T8" fmla="*/ 3 w 50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2">
                  <a:moveTo>
                    <a:pt x="3" y="22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8" y="4"/>
                    <a:pt x="34" y="2"/>
                    <a:pt x="48" y="0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36" y="18"/>
                    <a:pt x="21" y="20"/>
                    <a:pt x="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9375C806-170B-4FF3-8077-27049FD95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8120" y="1268076"/>
              <a:ext cx="127290" cy="58749"/>
            </a:xfrm>
            <a:custGeom>
              <a:avLst/>
              <a:gdLst>
                <a:gd name="T0" fmla="*/ 2 w 50"/>
                <a:gd name="T1" fmla="*/ 23 h 23"/>
                <a:gd name="T2" fmla="*/ 0 w 50"/>
                <a:gd name="T3" fmla="*/ 7 h 23"/>
                <a:gd name="T4" fmla="*/ 48 w 50"/>
                <a:gd name="T5" fmla="*/ 0 h 23"/>
                <a:gd name="T6" fmla="*/ 50 w 50"/>
                <a:gd name="T7" fmla="*/ 16 h 23"/>
                <a:gd name="T8" fmla="*/ 2 w 5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3">
                  <a:moveTo>
                    <a:pt x="2" y="23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8" y="5"/>
                    <a:pt x="34" y="2"/>
                    <a:pt x="48" y="0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36" y="18"/>
                    <a:pt x="21" y="20"/>
                    <a:pt x="2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9BE0BF-7BA8-40F7-80C6-8F729508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85" y="619969"/>
            <a:ext cx="9863997" cy="576000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ASHRAE Road to BACnet Secure Connect Enhancements - Outlook</a:t>
            </a:r>
            <a:endParaRPr lang="de-CH" sz="2800"/>
          </a:p>
        </p:txBody>
      </p:sp>
      <p:cxnSp>
        <p:nvCxnSpPr>
          <p:cNvPr id="5" name="Gerade Verbindung 52">
            <a:extLst>
              <a:ext uri="{FF2B5EF4-FFF2-40B4-BE49-F238E27FC236}">
                <a16:creationId xmlns:a16="http://schemas.microsoft.com/office/drawing/2014/main" id="{B359227A-640F-4948-8DF5-BB8AE51AD679}"/>
              </a:ext>
            </a:extLst>
          </p:cNvPr>
          <p:cNvCxnSpPr/>
          <p:nvPr/>
        </p:nvCxnSpPr>
        <p:spPr bwMode="gray">
          <a:xfrm>
            <a:off x="2099002" y="1652623"/>
            <a:ext cx="0" cy="2620139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hteck 28">
            <a:extLst>
              <a:ext uri="{FF2B5EF4-FFF2-40B4-BE49-F238E27FC236}">
                <a16:creationId xmlns:a16="http://schemas.microsoft.com/office/drawing/2014/main" id="{5E1939DA-0263-4F33-AF77-09600DF3E521}"/>
              </a:ext>
            </a:extLst>
          </p:cNvPr>
          <p:cNvSpPr/>
          <p:nvPr/>
        </p:nvSpPr>
        <p:spPr bwMode="gray">
          <a:xfrm>
            <a:off x="2194439" y="1776275"/>
            <a:ext cx="2061758" cy="1107354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399" b="1">
                <a:solidFill>
                  <a:prstClr val="white"/>
                </a:solidFill>
                <a:latin typeface="Siemens Sans Global"/>
                <a:ea typeface="Arial Unicode MS"/>
              </a:rPr>
              <a:t>BACnet/SC Release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November 2019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ASHRAE Addendum </a:t>
            </a:r>
            <a:r>
              <a:rPr lang="en-US" altLang="de-DE" sz="1199" err="1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bj</a:t>
            </a: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 to ASHRAE Standard 135-2016, Annex AB</a:t>
            </a:r>
          </a:p>
        </p:txBody>
      </p:sp>
      <p:cxnSp>
        <p:nvCxnSpPr>
          <p:cNvPr id="7" name="Gerade Verbindung 54">
            <a:extLst>
              <a:ext uri="{FF2B5EF4-FFF2-40B4-BE49-F238E27FC236}">
                <a16:creationId xmlns:a16="http://schemas.microsoft.com/office/drawing/2014/main" id="{5ADCFEE8-42B7-46E3-9A41-B1A60E409840}"/>
              </a:ext>
            </a:extLst>
          </p:cNvPr>
          <p:cNvCxnSpPr/>
          <p:nvPr/>
        </p:nvCxnSpPr>
        <p:spPr bwMode="gray">
          <a:xfrm>
            <a:off x="4386909" y="1701711"/>
            <a:ext cx="0" cy="1625684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hteck 28">
            <a:extLst>
              <a:ext uri="{FF2B5EF4-FFF2-40B4-BE49-F238E27FC236}">
                <a16:creationId xmlns:a16="http://schemas.microsoft.com/office/drawing/2014/main" id="{0A00FF48-1582-4BD5-BEBB-D208CCA6877C}"/>
              </a:ext>
            </a:extLst>
          </p:cNvPr>
          <p:cNvSpPr/>
          <p:nvPr/>
        </p:nvSpPr>
        <p:spPr bwMode="gray">
          <a:xfrm>
            <a:off x="4473049" y="1652622"/>
            <a:ext cx="1602412" cy="1353447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399" b="1">
                <a:solidFill>
                  <a:prstClr val="white"/>
                </a:solidFill>
                <a:latin typeface="Siemens Sans Global"/>
                <a:ea typeface="Arial Unicode MS"/>
                <a:cs typeface="Arial"/>
              </a:rPr>
              <a:t>Interoperable Security Configuration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Arial"/>
                <a:ea typeface="Arial Unicode MS"/>
                <a:cs typeface="Arial"/>
              </a:rPr>
              <a:t>~2022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Arial"/>
                <a:ea typeface="Arial Unicode MS"/>
                <a:cs typeface="Arial"/>
              </a:rPr>
              <a:t>Addendum 135-2020cc and 135-2020cd</a:t>
            </a:r>
          </a:p>
        </p:txBody>
      </p:sp>
      <p:sp>
        <p:nvSpPr>
          <p:cNvPr id="9" name="Rechteck 28">
            <a:extLst>
              <a:ext uri="{FF2B5EF4-FFF2-40B4-BE49-F238E27FC236}">
                <a16:creationId xmlns:a16="http://schemas.microsoft.com/office/drawing/2014/main" id="{C2605D74-C509-4F05-8B4A-C1F5D8F88B60}"/>
              </a:ext>
            </a:extLst>
          </p:cNvPr>
          <p:cNvSpPr>
            <a:spLocks/>
          </p:cNvSpPr>
          <p:nvPr/>
        </p:nvSpPr>
        <p:spPr bwMode="gray">
          <a:xfrm>
            <a:off x="4634906" y="5335124"/>
            <a:ext cx="1979701" cy="1138132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399" b="1">
                <a:solidFill>
                  <a:prstClr val="white"/>
                </a:solidFill>
                <a:latin typeface="Siemens Sans Global"/>
                <a:ea typeface="Arial Unicode MS"/>
              </a:rPr>
              <a:t>IT Friendliness and Security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ASHRAE SSPC 135 IT-WG, 2009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Work on BACnet/SC</a:t>
            </a:r>
          </a:p>
        </p:txBody>
      </p:sp>
      <p:grpSp>
        <p:nvGrpSpPr>
          <p:cNvPr id="10" name="Gruppieren 7">
            <a:extLst>
              <a:ext uri="{FF2B5EF4-FFF2-40B4-BE49-F238E27FC236}">
                <a16:creationId xmlns:a16="http://schemas.microsoft.com/office/drawing/2014/main" id="{BA05A2DD-34CB-4A6F-BC48-5A963A85E145}"/>
              </a:ext>
            </a:extLst>
          </p:cNvPr>
          <p:cNvGrpSpPr/>
          <p:nvPr/>
        </p:nvGrpSpPr>
        <p:grpSpPr>
          <a:xfrm>
            <a:off x="1178935" y="5363430"/>
            <a:ext cx="1297403" cy="1103112"/>
            <a:chOff x="3995189" y="5283024"/>
            <a:chExt cx="1297403" cy="952069"/>
          </a:xfrm>
        </p:grpSpPr>
        <p:cxnSp>
          <p:nvCxnSpPr>
            <p:cNvPr id="11" name="Gerade Verbindung 56">
              <a:extLst>
                <a:ext uri="{FF2B5EF4-FFF2-40B4-BE49-F238E27FC236}">
                  <a16:creationId xmlns:a16="http://schemas.microsoft.com/office/drawing/2014/main" id="{CD23E378-61B4-4138-AEB7-527232D1A74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283067" y="5285775"/>
              <a:ext cx="0" cy="949318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41AA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58">
              <a:extLst>
                <a:ext uri="{FF2B5EF4-FFF2-40B4-BE49-F238E27FC236}">
                  <a16:creationId xmlns:a16="http://schemas.microsoft.com/office/drawing/2014/main" id="{DEFED9C2-072E-44E5-B6CE-1CB2DC9098EE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3995189" y="5283024"/>
              <a:ext cx="1297403" cy="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41AA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Rechteck 28">
            <a:extLst>
              <a:ext uri="{FF2B5EF4-FFF2-40B4-BE49-F238E27FC236}">
                <a16:creationId xmlns:a16="http://schemas.microsoft.com/office/drawing/2014/main" id="{3A256619-865C-413B-84B5-FE9FB2F047B3}"/>
              </a:ext>
            </a:extLst>
          </p:cNvPr>
          <p:cNvSpPr>
            <a:spLocks/>
          </p:cNvSpPr>
          <p:nvPr/>
        </p:nvSpPr>
        <p:spPr bwMode="gray">
          <a:xfrm>
            <a:off x="5955846" y="1233820"/>
            <a:ext cx="2098680" cy="1707262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algn="r"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399" b="1">
                <a:solidFill>
                  <a:prstClr val="white"/>
                </a:solidFill>
                <a:latin typeface="Siemens Sans Global"/>
                <a:ea typeface="Arial Unicode MS"/>
              </a:rPr>
              <a:t>Plug&amp;Play</a:t>
            </a:r>
          </a:p>
          <a:p>
            <a:pPr marL="0" lvl="1" algn="r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~2023</a:t>
            </a:r>
          </a:p>
          <a:p>
            <a:pPr marL="0" lvl="1" algn="r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Zero Touch Onboarding </a:t>
            </a:r>
          </a:p>
          <a:p>
            <a:pPr marL="0" lvl="1" algn="r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(IETF ANIMA BRSKI)</a:t>
            </a:r>
          </a:p>
          <a:p>
            <a:pPr marL="0" lvl="1" algn="r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Plug&amp;Play Network Configuration for PKI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endParaRPr lang="en-US" altLang="de-DE" sz="1199">
              <a:solidFill>
                <a:srgbClr val="000000"/>
              </a:solidFill>
              <a:latin typeface="Siemens Sans Global"/>
              <a:ea typeface="Arial Unicode MS"/>
              <a:cs typeface="Arial" pitchFamily="34" charset="0"/>
            </a:endParaRPr>
          </a:p>
        </p:txBody>
      </p:sp>
      <p:cxnSp>
        <p:nvCxnSpPr>
          <p:cNvPr id="14" name="Gerade Verbindung 61">
            <a:extLst>
              <a:ext uri="{FF2B5EF4-FFF2-40B4-BE49-F238E27FC236}">
                <a16:creationId xmlns:a16="http://schemas.microsoft.com/office/drawing/2014/main" id="{A110EE8B-2D9F-48BF-AD58-B037A271A666}"/>
              </a:ext>
            </a:extLst>
          </p:cNvPr>
          <p:cNvCxnSpPr>
            <a:cxnSpLocks/>
          </p:cNvCxnSpPr>
          <p:nvPr/>
        </p:nvCxnSpPr>
        <p:spPr bwMode="gray">
          <a:xfrm>
            <a:off x="6969435" y="3934774"/>
            <a:ext cx="26692" cy="2542115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63">
            <a:extLst>
              <a:ext uri="{FF2B5EF4-FFF2-40B4-BE49-F238E27FC236}">
                <a16:creationId xmlns:a16="http://schemas.microsoft.com/office/drawing/2014/main" id="{BC19CEB6-2B7F-4206-8B1E-4FEDEF66A080}"/>
              </a:ext>
            </a:extLst>
          </p:cNvPr>
          <p:cNvCxnSpPr/>
          <p:nvPr/>
        </p:nvCxnSpPr>
        <p:spPr bwMode="gray">
          <a:xfrm flipH="1">
            <a:off x="8151918" y="1195970"/>
            <a:ext cx="3520" cy="160666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hteck 28">
            <a:extLst>
              <a:ext uri="{FF2B5EF4-FFF2-40B4-BE49-F238E27FC236}">
                <a16:creationId xmlns:a16="http://schemas.microsoft.com/office/drawing/2014/main" id="{14522C2C-0B64-4156-AF95-4672C164F00F}"/>
              </a:ext>
            </a:extLst>
          </p:cNvPr>
          <p:cNvSpPr/>
          <p:nvPr/>
        </p:nvSpPr>
        <p:spPr bwMode="gray">
          <a:xfrm>
            <a:off x="9706992" y="4364447"/>
            <a:ext cx="1716081" cy="1399614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399" b="1">
                <a:solidFill>
                  <a:prstClr val="white"/>
                </a:solidFill>
                <a:latin typeface="Siemens Sans Global"/>
                <a:ea typeface="Arial Unicode MS"/>
              </a:rPr>
              <a:t>Authorization</a:t>
            </a:r>
          </a:p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399">
                <a:solidFill>
                  <a:prstClr val="white"/>
                </a:solidFill>
                <a:latin typeface="Siemens Sans Global"/>
                <a:ea typeface="Arial Unicode MS"/>
              </a:rPr>
              <a:t>~</a:t>
            </a:r>
            <a:r>
              <a:rPr lang="en-US" altLang="de-DE" sz="1199">
                <a:solidFill>
                  <a:prstClr val="white"/>
                </a:solidFill>
                <a:latin typeface="Arial"/>
                <a:ea typeface="Arial Unicode MS"/>
                <a:cs typeface="Arial"/>
              </a:rPr>
              <a:t>2023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ASHRAE SSPC 135 NS-WG</a:t>
            </a:r>
          </a:p>
          <a:p>
            <a:pPr marL="0" lvl="1" defTabSz="913943" fontAlgn="auto">
              <a:spcBef>
                <a:spcPts val="600"/>
              </a:spcBef>
              <a:spcAft>
                <a:spcPts val="0"/>
              </a:spcAft>
              <a:buClr>
                <a:srgbClr val="3C464B"/>
              </a:buClr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Work on User Authorization with OAuth2.0 Concepts</a:t>
            </a:r>
          </a:p>
        </p:txBody>
      </p:sp>
      <p:cxnSp>
        <p:nvCxnSpPr>
          <p:cNvPr id="18" name="Gerade Verbindung 66">
            <a:extLst>
              <a:ext uri="{FF2B5EF4-FFF2-40B4-BE49-F238E27FC236}">
                <a16:creationId xmlns:a16="http://schemas.microsoft.com/office/drawing/2014/main" id="{282C51F2-F733-4DB1-BAFF-6E1FFAB66782}"/>
              </a:ext>
            </a:extLst>
          </p:cNvPr>
          <p:cNvCxnSpPr>
            <a:cxnSpLocks/>
          </p:cNvCxnSpPr>
          <p:nvPr/>
        </p:nvCxnSpPr>
        <p:spPr bwMode="gray">
          <a:xfrm flipH="1">
            <a:off x="9615242" y="3425914"/>
            <a:ext cx="1" cy="2314486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41AAA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4">
            <a:extLst>
              <a:ext uri="{FF2B5EF4-FFF2-40B4-BE49-F238E27FC236}">
                <a16:creationId xmlns:a16="http://schemas.microsoft.com/office/drawing/2014/main" id="{C280DE5B-0319-4834-A4E5-A0D8AC55CCED}"/>
              </a:ext>
            </a:extLst>
          </p:cNvPr>
          <p:cNvGrpSpPr/>
          <p:nvPr/>
        </p:nvGrpSpPr>
        <p:grpSpPr>
          <a:xfrm>
            <a:off x="1734589" y="3845425"/>
            <a:ext cx="728828" cy="1114720"/>
            <a:chOff x="1964325" y="2893409"/>
            <a:chExt cx="570868" cy="873125"/>
          </a:xfrm>
          <a:solidFill>
            <a:schemeClr val="accent2"/>
          </a:solidFill>
        </p:grpSpPr>
        <p:sp>
          <p:nvSpPr>
            <p:cNvPr id="20" name="Ellipse 3">
              <a:extLst>
                <a:ext uri="{FF2B5EF4-FFF2-40B4-BE49-F238E27FC236}">
                  <a16:creationId xmlns:a16="http://schemas.microsoft.com/office/drawing/2014/main" id="{6CF979A8-CCED-4EF0-BF47-B1007A97CA31}"/>
                </a:ext>
              </a:extLst>
            </p:cNvPr>
            <p:cNvSpPr/>
            <p:nvPr/>
          </p:nvSpPr>
          <p:spPr bwMode="auto">
            <a:xfrm>
              <a:off x="2011634" y="2943225"/>
              <a:ext cx="476250" cy="476250"/>
            </a:xfrm>
            <a:prstGeom prst="ellipse">
              <a:avLst/>
            </a:prstGeom>
            <a:solidFill>
              <a:srgbClr val="003F3E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 defTabSz="913943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58800B7A-4303-4C3C-8E5C-15BBEF31C3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325" y="2893409"/>
              <a:ext cx="570868" cy="873125"/>
            </a:xfrm>
            <a:custGeom>
              <a:avLst/>
              <a:gdLst>
                <a:gd name="T0" fmla="*/ 216 w 431"/>
                <a:gd name="T1" fmla="*/ 659 h 659"/>
                <a:gd name="T2" fmla="*/ 216 w 431"/>
                <a:gd name="T3" fmla="*/ 659 h 659"/>
                <a:gd name="T4" fmla="*/ 431 w 431"/>
                <a:gd name="T5" fmla="*/ 218 h 659"/>
                <a:gd name="T6" fmla="*/ 431 w 431"/>
                <a:gd name="T7" fmla="*/ 216 h 659"/>
                <a:gd name="T8" fmla="*/ 216 w 431"/>
                <a:gd name="T9" fmla="*/ 0 h 659"/>
                <a:gd name="T10" fmla="*/ 0 w 431"/>
                <a:gd name="T11" fmla="*/ 216 h 659"/>
                <a:gd name="T12" fmla="*/ 0 w 431"/>
                <a:gd name="T13" fmla="*/ 219 h 659"/>
                <a:gd name="T14" fmla="*/ 215 w 431"/>
                <a:gd name="T15" fmla="*/ 659 h 659"/>
                <a:gd name="T16" fmla="*/ 213 w 431"/>
                <a:gd name="T17" fmla="*/ 654 h 659"/>
                <a:gd name="T18" fmla="*/ 213 w 431"/>
                <a:gd name="T19" fmla="*/ 655 h 659"/>
                <a:gd name="T20" fmla="*/ 216 w 431"/>
                <a:gd name="T21" fmla="*/ 659 h 659"/>
                <a:gd name="T22" fmla="*/ 216 w 431"/>
                <a:gd name="T23" fmla="*/ 78 h 659"/>
                <a:gd name="T24" fmla="*/ 354 w 431"/>
                <a:gd name="T25" fmla="*/ 216 h 659"/>
                <a:gd name="T26" fmla="*/ 216 w 431"/>
                <a:gd name="T27" fmla="*/ 354 h 659"/>
                <a:gd name="T28" fmla="*/ 78 w 431"/>
                <a:gd name="T29" fmla="*/ 216 h 659"/>
                <a:gd name="T30" fmla="*/ 216 w 431"/>
                <a:gd name="T31" fmla="*/ 7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1" h="659">
                  <a:moveTo>
                    <a:pt x="216" y="659"/>
                  </a:moveTo>
                  <a:cubicBezTo>
                    <a:pt x="216" y="659"/>
                    <a:pt x="216" y="659"/>
                    <a:pt x="216" y="659"/>
                  </a:cubicBezTo>
                  <a:cubicBezTo>
                    <a:pt x="216" y="659"/>
                    <a:pt x="431" y="443"/>
                    <a:pt x="431" y="218"/>
                  </a:cubicBezTo>
                  <a:cubicBezTo>
                    <a:pt x="431" y="217"/>
                    <a:pt x="431" y="217"/>
                    <a:pt x="431" y="216"/>
                  </a:cubicBezTo>
                  <a:cubicBezTo>
                    <a:pt x="431" y="97"/>
                    <a:pt x="335" y="0"/>
                    <a:pt x="216" y="0"/>
                  </a:cubicBezTo>
                  <a:cubicBezTo>
                    <a:pt x="96" y="0"/>
                    <a:pt x="0" y="97"/>
                    <a:pt x="0" y="216"/>
                  </a:cubicBezTo>
                  <a:cubicBezTo>
                    <a:pt x="0" y="217"/>
                    <a:pt x="0" y="218"/>
                    <a:pt x="0" y="219"/>
                  </a:cubicBezTo>
                  <a:cubicBezTo>
                    <a:pt x="1" y="444"/>
                    <a:pt x="215" y="659"/>
                    <a:pt x="215" y="659"/>
                  </a:cubicBezTo>
                  <a:cubicBezTo>
                    <a:pt x="213" y="654"/>
                    <a:pt x="213" y="654"/>
                    <a:pt x="213" y="654"/>
                  </a:cubicBezTo>
                  <a:cubicBezTo>
                    <a:pt x="213" y="655"/>
                    <a:pt x="213" y="655"/>
                    <a:pt x="213" y="655"/>
                  </a:cubicBezTo>
                  <a:lnTo>
                    <a:pt x="216" y="659"/>
                  </a:lnTo>
                  <a:close/>
                  <a:moveTo>
                    <a:pt x="216" y="78"/>
                  </a:moveTo>
                  <a:cubicBezTo>
                    <a:pt x="292" y="78"/>
                    <a:pt x="354" y="140"/>
                    <a:pt x="354" y="216"/>
                  </a:cubicBezTo>
                  <a:cubicBezTo>
                    <a:pt x="354" y="293"/>
                    <a:pt x="292" y="354"/>
                    <a:pt x="216" y="354"/>
                  </a:cubicBezTo>
                  <a:cubicBezTo>
                    <a:pt x="139" y="354"/>
                    <a:pt x="78" y="293"/>
                    <a:pt x="78" y="216"/>
                  </a:cubicBezTo>
                  <a:cubicBezTo>
                    <a:pt x="78" y="140"/>
                    <a:pt x="139" y="78"/>
                    <a:pt x="216" y="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</p:grpSp>
      <p:grpSp>
        <p:nvGrpSpPr>
          <p:cNvPr id="22" name="Gruppieren 19">
            <a:extLst>
              <a:ext uri="{FF2B5EF4-FFF2-40B4-BE49-F238E27FC236}">
                <a16:creationId xmlns:a16="http://schemas.microsoft.com/office/drawing/2014/main" id="{36F8CB83-EE75-4D13-B797-56560B73EDB5}"/>
              </a:ext>
            </a:extLst>
          </p:cNvPr>
          <p:cNvGrpSpPr/>
          <p:nvPr/>
        </p:nvGrpSpPr>
        <p:grpSpPr>
          <a:xfrm>
            <a:off x="2082899" y="5066929"/>
            <a:ext cx="686589" cy="1050116"/>
            <a:chOff x="1964325" y="2893409"/>
            <a:chExt cx="570868" cy="873125"/>
          </a:xfrm>
        </p:grpSpPr>
        <p:sp>
          <p:nvSpPr>
            <p:cNvPr id="23" name="Ellipse 20">
              <a:extLst>
                <a:ext uri="{FF2B5EF4-FFF2-40B4-BE49-F238E27FC236}">
                  <a16:creationId xmlns:a16="http://schemas.microsoft.com/office/drawing/2014/main" id="{9AED3867-2F96-4ED6-8815-481E4E50CA4A}"/>
                </a:ext>
              </a:extLst>
            </p:cNvPr>
            <p:cNvSpPr/>
            <p:nvPr/>
          </p:nvSpPr>
          <p:spPr bwMode="auto">
            <a:xfrm>
              <a:off x="2011634" y="2943225"/>
              <a:ext cx="476250" cy="476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 defTabSz="913943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" name="Freeform 47">
              <a:extLst>
                <a:ext uri="{FF2B5EF4-FFF2-40B4-BE49-F238E27FC236}">
                  <a16:creationId xmlns:a16="http://schemas.microsoft.com/office/drawing/2014/main" id="{6985CBB1-B640-4255-8BB5-D30F41D2E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325" y="2893409"/>
              <a:ext cx="570868" cy="873125"/>
            </a:xfrm>
            <a:custGeom>
              <a:avLst/>
              <a:gdLst>
                <a:gd name="T0" fmla="*/ 216 w 431"/>
                <a:gd name="T1" fmla="*/ 659 h 659"/>
                <a:gd name="T2" fmla="*/ 216 w 431"/>
                <a:gd name="T3" fmla="*/ 659 h 659"/>
                <a:gd name="T4" fmla="*/ 431 w 431"/>
                <a:gd name="T5" fmla="*/ 218 h 659"/>
                <a:gd name="T6" fmla="*/ 431 w 431"/>
                <a:gd name="T7" fmla="*/ 216 h 659"/>
                <a:gd name="T8" fmla="*/ 216 w 431"/>
                <a:gd name="T9" fmla="*/ 0 h 659"/>
                <a:gd name="T10" fmla="*/ 0 w 431"/>
                <a:gd name="T11" fmla="*/ 216 h 659"/>
                <a:gd name="T12" fmla="*/ 0 w 431"/>
                <a:gd name="T13" fmla="*/ 219 h 659"/>
                <a:gd name="T14" fmla="*/ 215 w 431"/>
                <a:gd name="T15" fmla="*/ 659 h 659"/>
                <a:gd name="T16" fmla="*/ 213 w 431"/>
                <a:gd name="T17" fmla="*/ 654 h 659"/>
                <a:gd name="T18" fmla="*/ 213 w 431"/>
                <a:gd name="T19" fmla="*/ 655 h 659"/>
                <a:gd name="T20" fmla="*/ 216 w 431"/>
                <a:gd name="T21" fmla="*/ 659 h 659"/>
                <a:gd name="T22" fmla="*/ 216 w 431"/>
                <a:gd name="T23" fmla="*/ 78 h 659"/>
                <a:gd name="T24" fmla="*/ 354 w 431"/>
                <a:gd name="T25" fmla="*/ 216 h 659"/>
                <a:gd name="T26" fmla="*/ 216 w 431"/>
                <a:gd name="T27" fmla="*/ 354 h 659"/>
                <a:gd name="T28" fmla="*/ 78 w 431"/>
                <a:gd name="T29" fmla="*/ 216 h 659"/>
                <a:gd name="T30" fmla="*/ 216 w 431"/>
                <a:gd name="T31" fmla="*/ 7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1" h="659">
                  <a:moveTo>
                    <a:pt x="216" y="659"/>
                  </a:moveTo>
                  <a:cubicBezTo>
                    <a:pt x="216" y="659"/>
                    <a:pt x="216" y="659"/>
                    <a:pt x="216" y="659"/>
                  </a:cubicBezTo>
                  <a:cubicBezTo>
                    <a:pt x="216" y="659"/>
                    <a:pt x="431" y="443"/>
                    <a:pt x="431" y="218"/>
                  </a:cubicBezTo>
                  <a:cubicBezTo>
                    <a:pt x="431" y="217"/>
                    <a:pt x="431" y="217"/>
                    <a:pt x="431" y="216"/>
                  </a:cubicBezTo>
                  <a:cubicBezTo>
                    <a:pt x="431" y="97"/>
                    <a:pt x="335" y="0"/>
                    <a:pt x="216" y="0"/>
                  </a:cubicBezTo>
                  <a:cubicBezTo>
                    <a:pt x="96" y="0"/>
                    <a:pt x="0" y="97"/>
                    <a:pt x="0" y="216"/>
                  </a:cubicBezTo>
                  <a:cubicBezTo>
                    <a:pt x="0" y="217"/>
                    <a:pt x="0" y="218"/>
                    <a:pt x="0" y="219"/>
                  </a:cubicBezTo>
                  <a:cubicBezTo>
                    <a:pt x="1" y="444"/>
                    <a:pt x="215" y="659"/>
                    <a:pt x="215" y="659"/>
                  </a:cubicBezTo>
                  <a:cubicBezTo>
                    <a:pt x="213" y="654"/>
                    <a:pt x="213" y="654"/>
                    <a:pt x="213" y="654"/>
                  </a:cubicBezTo>
                  <a:cubicBezTo>
                    <a:pt x="213" y="655"/>
                    <a:pt x="213" y="655"/>
                    <a:pt x="213" y="655"/>
                  </a:cubicBezTo>
                  <a:lnTo>
                    <a:pt x="216" y="659"/>
                  </a:lnTo>
                  <a:close/>
                  <a:moveTo>
                    <a:pt x="216" y="78"/>
                  </a:moveTo>
                  <a:cubicBezTo>
                    <a:pt x="292" y="78"/>
                    <a:pt x="354" y="140"/>
                    <a:pt x="354" y="216"/>
                  </a:cubicBezTo>
                  <a:cubicBezTo>
                    <a:pt x="354" y="293"/>
                    <a:pt x="292" y="354"/>
                    <a:pt x="216" y="354"/>
                  </a:cubicBezTo>
                  <a:cubicBezTo>
                    <a:pt x="139" y="354"/>
                    <a:pt x="78" y="293"/>
                    <a:pt x="78" y="216"/>
                  </a:cubicBezTo>
                  <a:cubicBezTo>
                    <a:pt x="78" y="140"/>
                    <a:pt x="139" y="78"/>
                    <a:pt x="216" y="78"/>
                  </a:cubicBezTo>
                  <a:close/>
                </a:path>
              </a:pathLst>
            </a:custGeom>
            <a:solidFill>
              <a:srgbClr val="00646E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</p:grpSp>
      <p:grpSp>
        <p:nvGrpSpPr>
          <p:cNvPr id="25" name="Gruppieren 22">
            <a:extLst>
              <a:ext uri="{FF2B5EF4-FFF2-40B4-BE49-F238E27FC236}">
                <a16:creationId xmlns:a16="http://schemas.microsoft.com/office/drawing/2014/main" id="{12E93493-A6B9-4017-A7AA-B5C9CACA5ACB}"/>
              </a:ext>
            </a:extLst>
          </p:cNvPr>
          <p:cNvGrpSpPr/>
          <p:nvPr/>
        </p:nvGrpSpPr>
        <p:grpSpPr>
          <a:xfrm>
            <a:off x="4082388" y="3275272"/>
            <a:ext cx="591396" cy="913560"/>
            <a:chOff x="1964325" y="2893409"/>
            <a:chExt cx="570868" cy="873125"/>
          </a:xfrm>
        </p:grpSpPr>
        <p:sp>
          <p:nvSpPr>
            <p:cNvPr id="26" name="Ellipse 23">
              <a:extLst>
                <a:ext uri="{FF2B5EF4-FFF2-40B4-BE49-F238E27FC236}">
                  <a16:creationId xmlns:a16="http://schemas.microsoft.com/office/drawing/2014/main" id="{56370ED1-E03C-418C-BA74-A827075CCFB9}"/>
                </a:ext>
              </a:extLst>
            </p:cNvPr>
            <p:cNvSpPr/>
            <p:nvPr/>
          </p:nvSpPr>
          <p:spPr bwMode="auto">
            <a:xfrm>
              <a:off x="2011634" y="2943225"/>
              <a:ext cx="476250" cy="476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 defTabSz="913943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278B2426-1D3C-4D8F-88A5-0D139A43CB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325" y="2893409"/>
              <a:ext cx="570868" cy="873125"/>
            </a:xfrm>
            <a:custGeom>
              <a:avLst/>
              <a:gdLst>
                <a:gd name="T0" fmla="*/ 216 w 431"/>
                <a:gd name="T1" fmla="*/ 659 h 659"/>
                <a:gd name="T2" fmla="*/ 216 w 431"/>
                <a:gd name="T3" fmla="*/ 659 h 659"/>
                <a:gd name="T4" fmla="*/ 431 w 431"/>
                <a:gd name="T5" fmla="*/ 218 h 659"/>
                <a:gd name="T6" fmla="*/ 431 w 431"/>
                <a:gd name="T7" fmla="*/ 216 h 659"/>
                <a:gd name="T8" fmla="*/ 216 w 431"/>
                <a:gd name="T9" fmla="*/ 0 h 659"/>
                <a:gd name="T10" fmla="*/ 0 w 431"/>
                <a:gd name="T11" fmla="*/ 216 h 659"/>
                <a:gd name="T12" fmla="*/ 0 w 431"/>
                <a:gd name="T13" fmla="*/ 219 h 659"/>
                <a:gd name="T14" fmla="*/ 215 w 431"/>
                <a:gd name="T15" fmla="*/ 659 h 659"/>
                <a:gd name="T16" fmla="*/ 213 w 431"/>
                <a:gd name="T17" fmla="*/ 654 h 659"/>
                <a:gd name="T18" fmla="*/ 213 w 431"/>
                <a:gd name="T19" fmla="*/ 655 h 659"/>
                <a:gd name="T20" fmla="*/ 216 w 431"/>
                <a:gd name="T21" fmla="*/ 659 h 659"/>
                <a:gd name="T22" fmla="*/ 216 w 431"/>
                <a:gd name="T23" fmla="*/ 78 h 659"/>
                <a:gd name="T24" fmla="*/ 354 w 431"/>
                <a:gd name="T25" fmla="*/ 216 h 659"/>
                <a:gd name="T26" fmla="*/ 216 w 431"/>
                <a:gd name="T27" fmla="*/ 354 h 659"/>
                <a:gd name="T28" fmla="*/ 78 w 431"/>
                <a:gd name="T29" fmla="*/ 216 h 659"/>
                <a:gd name="T30" fmla="*/ 216 w 431"/>
                <a:gd name="T31" fmla="*/ 7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1" h="659">
                  <a:moveTo>
                    <a:pt x="216" y="659"/>
                  </a:moveTo>
                  <a:cubicBezTo>
                    <a:pt x="216" y="659"/>
                    <a:pt x="216" y="659"/>
                    <a:pt x="216" y="659"/>
                  </a:cubicBezTo>
                  <a:cubicBezTo>
                    <a:pt x="216" y="659"/>
                    <a:pt x="431" y="443"/>
                    <a:pt x="431" y="218"/>
                  </a:cubicBezTo>
                  <a:cubicBezTo>
                    <a:pt x="431" y="217"/>
                    <a:pt x="431" y="217"/>
                    <a:pt x="431" y="216"/>
                  </a:cubicBezTo>
                  <a:cubicBezTo>
                    <a:pt x="431" y="97"/>
                    <a:pt x="335" y="0"/>
                    <a:pt x="216" y="0"/>
                  </a:cubicBezTo>
                  <a:cubicBezTo>
                    <a:pt x="96" y="0"/>
                    <a:pt x="0" y="97"/>
                    <a:pt x="0" y="216"/>
                  </a:cubicBezTo>
                  <a:cubicBezTo>
                    <a:pt x="0" y="217"/>
                    <a:pt x="0" y="218"/>
                    <a:pt x="0" y="219"/>
                  </a:cubicBezTo>
                  <a:cubicBezTo>
                    <a:pt x="1" y="444"/>
                    <a:pt x="215" y="659"/>
                    <a:pt x="215" y="659"/>
                  </a:cubicBezTo>
                  <a:cubicBezTo>
                    <a:pt x="213" y="654"/>
                    <a:pt x="213" y="654"/>
                    <a:pt x="213" y="654"/>
                  </a:cubicBezTo>
                  <a:cubicBezTo>
                    <a:pt x="213" y="655"/>
                    <a:pt x="213" y="655"/>
                    <a:pt x="213" y="655"/>
                  </a:cubicBezTo>
                  <a:lnTo>
                    <a:pt x="216" y="659"/>
                  </a:lnTo>
                  <a:close/>
                  <a:moveTo>
                    <a:pt x="216" y="78"/>
                  </a:moveTo>
                  <a:cubicBezTo>
                    <a:pt x="292" y="78"/>
                    <a:pt x="354" y="140"/>
                    <a:pt x="354" y="216"/>
                  </a:cubicBezTo>
                  <a:cubicBezTo>
                    <a:pt x="354" y="293"/>
                    <a:pt x="292" y="354"/>
                    <a:pt x="216" y="354"/>
                  </a:cubicBezTo>
                  <a:cubicBezTo>
                    <a:pt x="139" y="354"/>
                    <a:pt x="78" y="293"/>
                    <a:pt x="78" y="216"/>
                  </a:cubicBezTo>
                  <a:cubicBezTo>
                    <a:pt x="78" y="140"/>
                    <a:pt x="139" y="78"/>
                    <a:pt x="216" y="78"/>
                  </a:cubicBezTo>
                  <a:close/>
                </a:path>
              </a:pathLst>
            </a:custGeom>
            <a:solidFill>
              <a:srgbClr val="00646E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</p:grpSp>
      <p:grpSp>
        <p:nvGrpSpPr>
          <p:cNvPr id="28" name="Gruppieren 32">
            <a:extLst>
              <a:ext uri="{FF2B5EF4-FFF2-40B4-BE49-F238E27FC236}">
                <a16:creationId xmlns:a16="http://schemas.microsoft.com/office/drawing/2014/main" id="{ADA07209-ACB2-4162-B037-6904370048CA}"/>
              </a:ext>
            </a:extLst>
          </p:cNvPr>
          <p:cNvGrpSpPr/>
          <p:nvPr/>
        </p:nvGrpSpPr>
        <p:grpSpPr>
          <a:xfrm>
            <a:off x="6715122" y="3385877"/>
            <a:ext cx="509399" cy="786893"/>
            <a:chOff x="1964325" y="2893409"/>
            <a:chExt cx="570868" cy="873125"/>
          </a:xfrm>
        </p:grpSpPr>
        <p:sp>
          <p:nvSpPr>
            <p:cNvPr id="29" name="Ellipse 33">
              <a:extLst>
                <a:ext uri="{FF2B5EF4-FFF2-40B4-BE49-F238E27FC236}">
                  <a16:creationId xmlns:a16="http://schemas.microsoft.com/office/drawing/2014/main" id="{771AF5E8-9488-4E8E-A17F-E4807BE4A84B}"/>
                </a:ext>
              </a:extLst>
            </p:cNvPr>
            <p:cNvSpPr/>
            <p:nvPr/>
          </p:nvSpPr>
          <p:spPr bwMode="auto">
            <a:xfrm>
              <a:off x="2011634" y="2943225"/>
              <a:ext cx="476250" cy="476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 defTabSz="913943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0" name="Freeform 47">
              <a:extLst>
                <a:ext uri="{FF2B5EF4-FFF2-40B4-BE49-F238E27FC236}">
                  <a16:creationId xmlns:a16="http://schemas.microsoft.com/office/drawing/2014/main" id="{CDEBB4F8-40DB-480B-B003-A2DB2E1AB1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325" y="2893409"/>
              <a:ext cx="570868" cy="873125"/>
            </a:xfrm>
            <a:custGeom>
              <a:avLst/>
              <a:gdLst>
                <a:gd name="T0" fmla="*/ 216 w 431"/>
                <a:gd name="T1" fmla="*/ 659 h 659"/>
                <a:gd name="T2" fmla="*/ 216 w 431"/>
                <a:gd name="T3" fmla="*/ 659 h 659"/>
                <a:gd name="T4" fmla="*/ 431 w 431"/>
                <a:gd name="T5" fmla="*/ 218 h 659"/>
                <a:gd name="T6" fmla="*/ 431 w 431"/>
                <a:gd name="T7" fmla="*/ 216 h 659"/>
                <a:gd name="T8" fmla="*/ 216 w 431"/>
                <a:gd name="T9" fmla="*/ 0 h 659"/>
                <a:gd name="T10" fmla="*/ 0 w 431"/>
                <a:gd name="T11" fmla="*/ 216 h 659"/>
                <a:gd name="T12" fmla="*/ 0 w 431"/>
                <a:gd name="T13" fmla="*/ 219 h 659"/>
                <a:gd name="T14" fmla="*/ 215 w 431"/>
                <a:gd name="T15" fmla="*/ 659 h 659"/>
                <a:gd name="T16" fmla="*/ 213 w 431"/>
                <a:gd name="T17" fmla="*/ 654 h 659"/>
                <a:gd name="T18" fmla="*/ 213 w 431"/>
                <a:gd name="T19" fmla="*/ 655 h 659"/>
                <a:gd name="T20" fmla="*/ 216 w 431"/>
                <a:gd name="T21" fmla="*/ 659 h 659"/>
                <a:gd name="T22" fmla="*/ 216 w 431"/>
                <a:gd name="T23" fmla="*/ 78 h 659"/>
                <a:gd name="T24" fmla="*/ 354 w 431"/>
                <a:gd name="T25" fmla="*/ 216 h 659"/>
                <a:gd name="T26" fmla="*/ 216 w 431"/>
                <a:gd name="T27" fmla="*/ 354 h 659"/>
                <a:gd name="T28" fmla="*/ 78 w 431"/>
                <a:gd name="T29" fmla="*/ 216 h 659"/>
                <a:gd name="T30" fmla="*/ 216 w 431"/>
                <a:gd name="T31" fmla="*/ 7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1" h="659">
                  <a:moveTo>
                    <a:pt x="216" y="659"/>
                  </a:moveTo>
                  <a:cubicBezTo>
                    <a:pt x="216" y="659"/>
                    <a:pt x="216" y="659"/>
                    <a:pt x="216" y="659"/>
                  </a:cubicBezTo>
                  <a:cubicBezTo>
                    <a:pt x="216" y="659"/>
                    <a:pt x="431" y="443"/>
                    <a:pt x="431" y="218"/>
                  </a:cubicBezTo>
                  <a:cubicBezTo>
                    <a:pt x="431" y="217"/>
                    <a:pt x="431" y="217"/>
                    <a:pt x="431" y="216"/>
                  </a:cubicBezTo>
                  <a:cubicBezTo>
                    <a:pt x="431" y="97"/>
                    <a:pt x="335" y="0"/>
                    <a:pt x="216" y="0"/>
                  </a:cubicBezTo>
                  <a:cubicBezTo>
                    <a:pt x="96" y="0"/>
                    <a:pt x="0" y="97"/>
                    <a:pt x="0" y="216"/>
                  </a:cubicBezTo>
                  <a:cubicBezTo>
                    <a:pt x="0" y="217"/>
                    <a:pt x="0" y="218"/>
                    <a:pt x="0" y="219"/>
                  </a:cubicBezTo>
                  <a:cubicBezTo>
                    <a:pt x="1" y="444"/>
                    <a:pt x="215" y="659"/>
                    <a:pt x="215" y="659"/>
                  </a:cubicBezTo>
                  <a:cubicBezTo>
                    <a:pt x="213" y="654"/>
                    <a:pt x="213" y="654"/>
                    <a:pt x="213" y="654"/>
                  </a:cubicBezTo>
                  <a:cubicBezTo>
                    <a:pt x="213" y="655"/>
                    <a:pt x="213" y="655"/>
                    <a:pt x="213" y="655"/>
                  </a:cubicBezTo>
                  <a:lnTo>
                    <a:pt x="216" y="659"/>
                  </a:lnTo>
                  <a:close/>
                  <a:moveTo>
                    <a:pt x="216" y="78"/>
                  </a:moveTo>
                  <a:cubicBezTo>
                    <a:pt x="292" y="78"/>
                    <a:pt x="354" y="140"/>
                    <a:pt x="354" y="216"/>
                  </a:cubicBezTo>
                  <a:cubicBezTo>
                    <a:pt x="354" y="293"/>
                    <a:pt x="292" y="354"/>
                    <a:pt x="216" y="354"/>
                  </a:cubicBezTo>
                  <a:cubicBezTo>
                    <a:pt x="139" y="354"/>
                    <a:pt x="78" y="293"/>
                    <a:pt x="78" y="216"/>
                  </a:cubicBezTo>
                  <a:cubicBezTo>
                    <a:pt x="78" y="140"/>
                    <a:pt x="139" y="78"/>
                    <a:pt x="216" y="78"/>
                  </a:cubicBezTo>
                  <a:close/>
                </a:path>
              </a:pathLst>
            </a:custGeom>
            <a:solidFill>
              <a:srgbClr val="00646E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</p:grpSp>
      <p:grpSp>
        <p:nvGrpSpPr>
          <p:cNvPr id="31" name="Gruppieren 35">
            <a:extLst>
              <a:ext uri="{FF2B5EF4-FFF2-40B4-BE49-F238E27FC236}">
                <a16:creationId xmlns:a16="http://schemas.microsoft.com/office/drawing/2014/main" id="{F0AF5383-7DFE-410F-9D02-C9FC85D37AD2}"/>
              </a:ext>
            </a:extLst>
          </p:cNvPr>
          <p:cNvGrpSpPr/>
          <p:nvPr/>
        </p:nvGrpSpPr>
        <p:grpSpPr>
          <a:xfrm>
            <a:off x="7929405" y="2769241"/>
            <a:ext cx="452066" cy="698327"/>
            <a:chOff x="1964325" y="2893409"/>
            <a:chExt cx="570868" cy="873125"/>
          </a:xfrm>
        </p:grpSpPr>
        <p:sp>
          <p:nvSpPr>
            <p:cNvPr id="32" name="Ellipse 36">
              <a:extLst>
                <a:ext uri="{FF2B5EF4-FFF2-40B4-BE49-F238E27FC236}">
                  <a16:creationId xmlns:a16="http://schemas.microsoft.com/office/drawing/2014/main" id="{9019DC5E-E915-4758-88FD-8864D73AFB62}"/>
                </a:ext>
              </a:extLst>
            </p:cNvPr>
            <p:cNvSpPr/>
            <p:nvPr/>
          </p:nvSpPr>
          <p:spPr bwMode="auto">
            <a:xfrm>
              <a:off x="2011634" y="2943225"/>
              <a:ext cx="476250" cy="476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 defTabSz="913943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3" name="Freeform 47">
              <a:extLst>
                <a:ext uri="{FF2B5EF4-FFF2-40B4-BE49-F238E27FC236}">
                  <a16:creationId xmlns:a16="http://schemas.microsoft.com/office/drawing/2014/main" id="{9DC97115-A4E8-4BA0-BADD-6B5A572C65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325" y="2893409"/>
              <a:ext cx="570868" cy="873125"/>
            </a:xfrm>
            <a:custGeom>
              <a:avLst/>
              <a:gdLst>
                <a:gd name="T0" fmla="*/ 216 w 431"/>
                <a:gd name="T1" fmla="*/ 659 h 659"/>
                <a:gd name="T2" fmla="*/ 216 w 431"/>
                <a:gd name="T3" fmla="*/ 659 h 659"/>
                <a:gd name="T4" fmla="*/ 431 w 431"/>
                <a:gd name="T5" fmla="*/ 218 h 659"/>
                <a:gd name="T6" fmla="*/ 431 w 431"/>
                <a:gd name="T7" fmla="*/ 216 h 659"/>
                <a:gd name="T8" fmla="*/ 216 w 431"/>
                <a:gd name="T9" fmla="*/ 0 h 659"/>
                <a:gd name="T10" fmla="*/ 0 w 431"/>
                <a:gd name="T11" fmla="*/ 216 h 659"/>
                <a:gd name="T12" fmla="*/ 0 w 431"/>
                <a:gd name="T13" fmla="*/ 219 h 659"/>
                <a:gd name="T14" fmla="*/ 215 w 431"/>
                <a:gd name="T15" fmla="*/ 659 h 659"/>
                <a:gd name="T16" fmla="*/ 213 w 431"/>
                <a:gd name="T17" fmla="*/ 654 h 659"/>
                <a:gd name="T18" fmla="*/ 213 w 431"/>
                <a:gd name="T19" fmla="*/ 655 h 659"/>
                <a:gd name="T20" fmla="*/ 216 w 431"/>
                <a:gd name="T21" fmla="*/ 659 h 659"/>
                <a:gd name="T22" fmla="*/ 216 w 431"/>
                <a:gd name="T23" fmla="*/ 78 h 659"/>
                <a:gd name="T24" fmla="*/ 354 w 431"/>
                <a:gd name="T25" fmla="*/ 216 h 659"/>
                <a:gd name="T26" fmla="*/ 216 w 431"/>
                <a:gd name="T27" fmla="*/ 354 h 659"/>
                <a:gd name="T28" fmla="*/ 78 w 431"/>
                <a:gd name="T29" fmla="*/ 216 h 659"/>
                <a:gd name="T30" fmla="*/ 216 w 431"/>
                <a:gd name="T31" fmla="*/ 7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1" h="659">
                  <a:moveTo>
                    <a:pt x="216" y="659"/>
                  </a:moveTo>
                  <a:cubicBezTo>
                    <a:pt x="216" y="659"/>
                    <a:pt x="216" y="659"/>
                    <a:pt x="216" y="659"/>
                  </a:cubicBezTo>
                  <a:cubicBezTo>
                    <a:pt x="216" y="659"/>
                    <a:pt x="431" y="443"/>
                    <a:pt x="431" y="218"/>
                  </a:cubicBezTo>
                  <a:cubicBezTo>
                    <a:pt x="431" y="217"/>
                    <a:pt x="431" y="217"/>
                    <a:pt x="431" y="216"/>
                  </a:cubicBezTo>
                  <a:cubicBezTo>
                    <a:pt x="431" y="97"/>
                    <a:pt x="335" y="0"/>
                    <a:pt x="216" y="0"/>
                  </a:cubicBezTo>
                  <a:cubicBezTo>
                    <a:pt x="96" y="0"/>
                    <a:pt x="0" y="97"/>
                    <a:pt x="0" y="216"/>
                  </a:cubicBezTo>
                  <a:cubicBezTo>
                    <a:pt x="0" y="217"/>
                    <a:pt x="0" y="218"/>
                    <a:pt x="0" y="219"/>
                  </a:cubicBezTo>
                  <a:cubicBezTo>
                    <a:pt x="1" y="444"/>
                    <a:pt x="215" y="659"/>
                    <a:pt x="215" y="659"/>
                  </a:cubicBezTo>
                  <a:cubicBezTo>
                    <a:pt x="213" y="654"/>
                    <a:pt x="213" y="654"/>
                    <a:pt x="213" y="654"/>
                  </a:cubicBezTo>
                  <a:cubicBezTo>
                    <a:pt x="213" y="655"/>
                    <a:pt x="213" y="655"/>
                    <a:pt x="213" y="655"/>
                  </a:cubicBezTo>
                  <a:lnTo>
                    <a:pt x="216" y="659"/>
                  </a:lnTo>
                  <a:close/>
                  <a:moveTo>
                    <a:pt x="216" y="78"/>
                  </a:moveTo>
                  <a:cubicBezTo>
                    <a:pt x="292" y="78"/>
                    <a:pt x="354" y="140"/>
                    <a:pt x="354" y="216"/>
                  </a:cubicBezTo>
                  <a:cubicBezTo>
                    <a:pt x="354" y="293"/>
                    <a:pt x="292" y="354"/>
                    <a:pt x="216" y="354"/>
                  </a:cubicBezTo>
                  <a:cubicBezTo>
                    <a:pt x="139" y="354"/>
                    <a:pt x="78" y="293"/>
                    <a:pt x="78" y="216"/>
                  </a:cubicBezTo>
                  <a:cubicBezTo>
                    <a:pt x="78" y="140"/>
                    <a:pt x="139" y="78"/>
                    <a:pt x="216" y="78"/>
                  </a:cubicBezTo>
                  <a:close/>
                </a:path>
              </a:pathLst>
            </a:custGeom>
            <a:solidFill>
              <a:srgbClr val="00646E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</p:grpSp>
      <p:grpSp>
        <p:nvGrpSpPr>
          <p:cNvPr id="35" name="Gruppieren 38">
            <a:extLst>
              <a:ext uri="{FF2B5EF4-FFF2-40B4-BE49-F238E27FC236}">
                <a16:creationId xmlns:a16="http://schemas.microsoft.com/office/drawing/2014/main" id="{3B1701C8-A126-4496-BC33-7117DDBB9FFC}"/>
              </a:ext>
            </a:extLst>
          </p:cNvPr>
          <p:cNvGrpSpPr/>
          <p:nvPr/>
        </p:nvGrpSpPr>
        <p:grpSpPr>
          <a:xfrm>
            <a:off x="9420550" y="2830366"/>
            <a:ext cx="389385" cy="595549"/>
            <a:chOff x="1964325" y="2893409"/>
            <a:chExt cx="570868" cy="873125"/>
          </a:xfrm>
        </p:grpSpPr>
        <p:sp>
          <p:nvSpPr>
            <p:cNvPr id="36" name="Ellipse 39">
              <a:extLst>
                <a:ext uri="{FF2B5EF4-FFF2-40B4-BE49-F238E27FC236}">
                  <a16:creationId xmlns:a16="http://schemas.microsoft.com/office/drawing/2014/main" id="{0E670C40-1AFD-4B0A-8EE8-6B061E0E1D1E}"/>
                </a:ext>
              </a:extLst>
            </p:cNvPr>
            <p:cNvSpPr/>
            <p:nvPr/>
          </p:nvSpPr>
          <p:spPr bwMode="auto">
            <a:xfrm>
              <a:off x="2011634" y="2943225"/>
              <a:ext cx="476250" cy="476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algn="ctr" defTabSz="913943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EC8AA928-CB97-4EF0-BF1C-7A18F67CC0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4325" y="2893409"/>
              <a:ext cx="570868" cy="873125"/>
            </a:xfrm>
            <a:custGeom>
              <a:avLst/>
              <a:gdLst>
                <a:gd name="T0" fmla="*/ 216 w 431"/>
                <a:gd name="T1" fmla="*/ 659 h 659"/>
                <a:gd name="T2" fmla="*/ 216 w 431"/>
                <a:gd name="T3" fmla="*/ 659 h 659"/>
                <a:gd name="T4" fmla="*/ 431 w 431"/>
                <a:gd name="T5" fmla="*/ 218 h 659"/>
                <a:gd name="T6" fmla="*/ 431 w 431"/>
                <a:gd name="T7" fmla="*/ 216 h 659"/>
                <a:gd name="T8" fmla="*/ 216 w 431"/>
                <a:gd name="T9" fmla="*/ 0 h 659"/>
                <a:gd name="T10" fmla="*/ 0 w 431"/>
                <a:gd name="T11" fmla="*/ 216 h 659"/>
                <a:gd name="T12" fmla="*/ 0 w 431"/>
                <a:gd name="T13" fmla="*/ 219 h 659"/>
                <a:gd name="T14" fmla="*/ 215 w 431"/>
                <a:gd name="T15" fmla="*/ 659 h 659"/>
                <a:gd name="T16" fmla="*/ 213 w 431"/>
                <a:gd name="T17" fmla="*/ 654 h 659"/>
                <a:gd name="T18" fmla="*/ 213 w 431"/>
                <a:gd name="T19" fmla="*/ 655 h 659"/>
                <a:gd name="T20" fmla="*/ 216 w 431"/>
                <a:gd name="T21" fmla="*/ 659 h 659"/>
                <a:gd name="T22" fmla="*/ 216 w 431"/>
                <a:gd name="T23" fmla="*/ 78 h 659"/>
                <a:gd name="T24" fmla="*/ 354 w 431"/>
                <a:gd name="T25" fmla="*/ 216 h 659"/>
                <a:gd name="T26" fmla="*/ 216 w 431"/>
                <a:gd name="T27" fmla="*/ 354 h 659"/>
                <a:gd name="T28" fmla="*/ 78 w 431"/>
                <a:gd name="T29" fmla="*/ 216 h 659"/>
                <a:gd name="T30" fmla="*/ 216 w 431"/>
                <a:gd name="T31" fmla="*/ 78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1" h="659">
                  <a:moveTo>
                    <a:pt x="216" y="659"/>
                  </a:moveTo>
                  <a:cubicBezTo>
                    <a:pt x="216" y="659"/>
                    <a:pt x="216" y="659"/>
                    <a:pt x="216" y="659"/>
                  </a:cubicBezTo>
                  <a:cubicBezTo>
                    <a:pt x="216" y="659"/>
                    <a:pt x="431" y="443"/>
                    <a:pt x="431" y="218"/>
                  </a:cubicBezTo>
                  <a:cubicBezTo>
                    <a:pt x="431" y="217"/>
                    <a:pt x="431" y="217"/>
                    <a:pt x="431" y="216"/>
                  </a:cubicBezTo>
                  <a:cubicBezTo>
                    <a:pt x="431" y="97"/>
                    <a:pt x="335" y="0"/>
                    <a:pt x="216" y="0"/>
                  </a:cubicBezTo>
                  <a:cubicBezTo>
                    <a:pt x="96" y="0"/>
                    <a:pt x="0" y="97"/>
                    <a:pt x="0" y="216"/>
                  </a:cubicBezTo>
                  <a:cubicBezTo>
                    <a:pt x="0" y="217"/>
                    <a:pt x="0" y="218"/>
                    <a:pt x="0" y="219"/>
                  </a:cubicBezTo>
                  <a:cubicBezTo>
                    <a:pt x="1" y="444"/>
                    <a:pt x="215" y="659"/>
                    <a:pt x="215" y="659"/>
                  </a:cubicBezTo>
                  <a:cubicBezTo>
                    <a:pt x="213" y="654"/>
                    <a:pt x="213" y="654"/>
                    <a:pt x="213" y="654"/>
                  </a:cubicBezTo>
                  <a:cubicBezTo>
                    <a:pt x="213" y="655"/>
                    <a:pt x="213" y="655"/>
                    <a:pt x="213" y="655"/>
                  </a:cubicBezTo>
                  <a:lnTo>
                    <a:pt x="216" y="659"/>
                  </a:lnTo>
                  <a:close/>
                  <a:moveTo>
                    <a:pt x="216" y="78"/>
                  </a:moveTo>
                  <a:cubicBezTo>
                    <a:pt x="292" y="78"/>
                    <a:pt x="354" y="140"/>
                    <a:pt x="354" y="216"/>
                  </a:cubicBezTo>
                  <a:cubicBezTo>
                    <a:pt x="354" y="293"/>
                    <a:pt x="292" y="354"/>
                    <a:pt x="216" y="354"/>
                  </a:cubicBezTo>
                  <a:cubicBezTo>
                    <a:pt x="139" y="354"/>
                    <a:pt x="78" y="293"/>
                    <a:pt x="78" y="216"/>
                  </a:cubicBezTo>
                  <a:cubicBezTo>
                    <a:pt x="78" y="140"/>
                    <a:pt x="139" y="78"/>
                    <a:pt x="216" y="78"/>
                  </a:cubicBezTo>
                  <a:close/>
                </a:path>
              </a:pathLst>
            </a:custGeom>
            <a:solidFill>
              <a:srgbClr val="00646E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>
                <a:solidFill>
                  <a:srgbClr val="ADBECB"/>
                </a:solidFill>
                <a:latin typeface="Siemens Sans Global"/>
                <a:ea typeface="+mn-ea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4DFA9B9-D0A3-4C91-9EF1-346727AA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" y="1776276"/>
            <a:ext cx="1281979" cy="1266825"/>
          </a:xfrm>
          <a:prstGeom prst="rect">
            <a:avLst/>
          </a:prstGeom>
        </p:spPr>
      </p:pic>
      <p:sp>
        <p:nvSpPr>
          <p:cNvPr id="46" name="Rechteck 28">
            <a:extLst>
              <a:ext uri="{FF2B5EF4-FFF2-40B4-BE49-F238E27FC236}">
                <a16:creationId xmlns:a16="http://schemas.microsoft.com/office/drawing/2014/main" id="{F90CAB7E-AC45-4F14-B5D2-8F606CAEA6C4}"/>
              </a:ext>
            </a:extLst>
          </p:cNvPr>
          <p:cNvSpPr>
            <a:spLocks/>
          </p:cNvSpPr>
          <p:nvPr/>
        </p:nvSpPr>
        <p:spPr bwMode="gray">
          <a:xfrm>
            <a:off x="7073127" y="5066929"/>
            <a:ext cx="1719349" cy="1399614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399" b="1">
                <a:solidFill>
                  <a:prstClr val="white"/>
                </a:solidFill>
                <a:latin typeface="Siemens Sans Global"/>
                <a:ea typeface="Arial Unicode MS"/>
              </a:rPr>
              <a:t>“Managed BACnet” </a:t>
            </a:r>
          </a:p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Arial"/>
                <a:ea typeface="Arial Unicode MS"/>
                <a:cs typeface="Arial"/>
              </a:rPr>
              <a:t>~2022</a:t>
            </a:r>
          </a:p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Multi-vendor initiative to align, started 2020</a:t>
            </a:r>
          </a:p>
          <a:p>
            <a:pPr defTabSz="913943" fontAlgn="auto">
              <a:spcBef>
                <a:spcPts val="600"/>
              </a:spcBef>
              <a:spcAft>
                <a:spcPts val="0"/>
              </a:spcAft>
              <a:tabLst>
                <a:tab pos="1255085" algn="r"/>
              </a:tabLst>
              <a:defRPr/>
            </a:pPr>
            <a:r>
              <a:rPr lang="en-US" altLang="de-DE" sz="1199">
                <a:solidFill>
                  <a:prstClr val="white"/>
                </a:solidFill>
                <a:latin typeface="Siemens Sans Global"/>
                <a:ea typeface="Arial Unicode MS"/>
                <a:cs typeface="Arial" pitchFamily="34" charset="0"/>
              </a:rPr>
              <a:t>Work on many IT-best practices beyond /SC</a:t>
            </a:r>
          </a:p>
        </p:txBody>
      </p:sp>
    </p:spTree>
    <p:extLst>
      <p:ext uri="{BB962C8B-B14F-4D97-AF65-F5344CB8AC3E}">
        <p14:creationId xmlns:p14="http://schemas.microsoft.com/office/powerpoint/2010/main" val="4115286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C60EAC90-CB0E-4EC2-9D7B-C27FDD86DAC8}"/>
              </a:ext>
            </a:extLst>
          </p:cNvPr>
          <p:cNvSpPr txBox="1"/>
          <p:nvPr/>
        </p:nvSpPr>
        <p:spPr bwMode="gray">
          <a:xfrm>
            <a:off x="2761834" y="1375944"/>
            <a:ext cx="5637235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2800" b="1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Buildings in the past: </a:t>
            </a:r>
            <a:r>
              <a:rPr lang="en-US" sz="2800" b="1">
                <a:solidFill>
                  <a:srgbClr val="00D7A0">
                    <a:lumMod val="60000"/>
                    <a:lumOff val="40000"/>
                  </a:srgbClr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Local</a:t>
            </a:r>
          </a:p>
          <a:p>
            <a:pPr marL="685800" indent="-6858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prstClr val="white"/>
                </a:solidFill>
                <a:ea typeface="+mn-ea"/>
                <a:cs typeface="Arial" panose="020B0604020202020204" pitchFamily="34" charset="-128"/>
              </a:rPr>
              <a:t>Isolated</a:t>
            </a: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-128"/>
              </a:rPr>
              <a:t> OT communications</a:t>
            </a:r>
          </a:p>
          <a:p>
            <a:pPr marL="685800" indent="-6858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-128"/>
              </a:rPr>
              <a:t>Mainly</a:t>
            </a:r>
            <a:r>
              <a:rPr lang="en-US" sz="2000" b="1">
                <a:solidFill>
                  <a:prstClr val="white"/>
                </a:solidFill>
                <a:ea typeface="+mn-ea"/>
                <a:cs typeface="Arial" panose="020B0604020202020204" pitchFamily="34" charset="-128"/>
              </a:rPr>
              <a:t> local </a:t>
            </a: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-128"/>
              </a:rPr>
              <a:t>operation</a:t>
            </a:r>
          </a:p>
          <a:p>
            <a:pPr marL="685800" indent="-6858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prstClr val="white"/>
                </a:solidFill>
                <a:ea typeface="+mn-ea"/>
                <a:cs typeface="Arial" panose="020B0604020202020204" pitchFamily="34" charset="-128"/>
              </a:rPr>
              <a:t>Little</a:t>
            </a: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-128"/>
              </a:rPr>
              <a:t> attack surface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1707B37-BFE6-4083-A918-1821A0C8C741}"/>
              </a:ext>
            </a:extLst>
          </p:cNvPr>
          <p:cNvGrpSpPr>
            <a:grpSpLocks noChangeAspect="1"/>
          </p:cNvGrpSpPr>
          <p:nvPr/>
        </p:nvGrpSpPr>
        <p:grpSpPr>
          <a:xfrm>
            <a:off x="883957" y="804296"/>
            <a:ext cx="1901546" cy="2892952"/>
            <a:chOff x="4600059" y="2279854"/>
            <a:chExt cx="2962172" cy="450655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1F2A0FF-F8C8-401B-851D-31CA2F351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 bwMode="gray">
            <a:xfrm>
              <a:off x="4600059" y="2769954"/>
              <a:ext cx="2959887" cy="4016455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E9A7AB4-9207-4E35-97A3-2543BE318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 bwMode="gray">
            <a:xfrm>
              <a:off x="4602344" y="2279854"/>
              <a:ext cx="2959887" cy="4016455"/>
            </a:xfrm>
            <a:prstGeom prst="rect">
              <a:avLst/>
            </a:prstGeom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EE6707C9-47D1-46C7-A68E-E7363198EC45}"/>
              </a:ext>
            </a:extLst>
          </p:cNvPr>
          <p:cNvSpPr txBox="1"/>
          <p:nvPr/>
        </p:nvSpPr>
        <p:spPr bwMode="gray">
          <a:xfrm>
            <a:off x="3951055" y="3904755"/>
            <a:ext cx="5438209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2800" b="1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Buildings today: </a:t>
            </a:r>
            <a:r>
              <a:rPr lang="en-US" sz="2800" b="1">
                <a:solidFill>
                  <a:srgbClr val="00D7A0">
                    <a:lumMod val="60000"/>
                    <a:lumOff val="40000"/>
                  </a:srgbClr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Connected</a:t>
            </a:r>
          </a:p>
          <a:p>
            <a:pPr marL="685800" indent="-6858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Converged</a:t>
            </a:r>
            <a:r>
              <a:rPr lang="en-US" sz="2000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 IT↔OT</a:t>
            </a:r>
          </a:p>
          <a:p>
            <a:pPr marL="685800" indent="-6858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Cloud</a:t>
            </a:r>
            <a:r>
              <a:rPr lang="en-US" sz="2000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 + </a:t>
            </a:r>
            <a:r>
              <a:rPr lang="en-US" sz="2000" b="1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Mobile</a:t>
            </a:r>
            <a:r>
              <a:rPr lang="en-US" sz="2000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 Operation</a:t>
            </a:r>
          </a:p>
          <a:p>
            <a:pPr marL="685800" indent="-6858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Increased</a:t>
            </a:r>
            <a:r>
              <a:rPr lang="en-US" sz="2000">
                <a:solidFill>
                  <a:prstClr val="white"/>
                </a:solidFill>
                <a:ea typeface="Arial" panose="020B0604020202020204" pitchFamily="34" charset="-128"/>
                <a:cs typeface="Arial" panose="020B0604020202020204" pitchFamily="34" charset="-128"/>
              </a:rPr>
              <a:t> attack surface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83616FE-0C94-453B-964E-99AD54685D19}"/>
              </a:ext>
            </a:extLst>
          </p:cNvPr>
          <p:cNvGrpSpPr>
            <a:grpSpLocks noChangeAspect="1"/>
          </p:cNvGrpSpPr>
          <p:nvPr/>
        </p:nvGrpSpPr>
        <p:grpSpPr>
          <a:xfrm>
            <a:off x="8173067" y="2206940"/>
            <a:ext cx="2846331" cy="4196581"/>
            <a:chOff x="6347737" y="807177"/>
            <a:chExt cx="4212527" cy="6210878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1A1AF80-75FB-47F1-94C8-1570D2E837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47737" y="1002785"/>
              <a:ext cx="4212527" cy="6015270"/>
              <a:chOff x="5953843" y="-1001856"/>
              <a:chExt cx="5683751" cy="8116109"/>
            </a:xfrm>
          </p:grpSpPr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63736CB4-1445-4DC0-A277-00E284E40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 bwMode="gray">
              <a:xfrm>
                <a:off x="6952137" y="4012190"/>
                <a:ext cx="3756443" cy="3102063"/>
              </a:xfrm>
              <a:prstGeom prst="rect">
                <a:avLst/>
              </a:prstGeom>
            </p:spPr>
          </p:pic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23A08DE7-EE1D-42C7-AAB0-E38D79F2C35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53843" y="-1001856"/>
                <a:ext cx="5683751" cy="7116245"/>
                <a:chOff x="5953843" y="-1001856"/>
                <a:chExt cx="5683751" cy="7116245"/>
              </a:xfrm>
            </p:grpSpPr>
            <p:pic>
              <p:nvPicPr>
                <p:cNvPr id="45" name="Grafik 44">
                  <a:extLst>
                    <a:ext uri="{FF2B5EF4-FFF2-40B4-BE49-F238E27FC236}">
                      <a16:creationId xmlns:a16="http://schemas.microsoft.com/office/drawing/2014/main" id="{6EE7365F-12D6-4297-8C64-A1F073E0B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 bwMode="gray">
                <a:xfrm>
                  <a:off x="9648061" y="-776722"/>
                  <a:ext cx="159139" cy="2158876"/>
                </a:xfrm>
                <a:prstGeom prst="rect">
                  <a:avLst/>
                </a:prstGeom>
              </p:spPr>
            </p:pic>
            <p:pic>
              <p:nvPicPr>
                <p:cNvPr id="46" name="Grafik 45">
                  <a:extLst>
                    <a:ext uri="{FF2B5EF4-FFF2-40B4-BE49-F238E27FC236}">
                      <a16:creationId xmlns:a16="http://schemas.microsoft.com/office/drawing/2014/main" id="{D1C5FB8C-7C08-4EC6-9865-91D3F2C97A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 bwMode="gray">
                <a:xfrm>
                  <a:off x="9766564" y="4154218"/>
                  <a:ext cx="1223363" cy="882979"/>
                </a:xfrm>
                <a:prstGeom prst="rect">
                  <a:avLst/>
                </a:prstGeom>
              </p:spPr>
            </p:pic>
            <p:pic>
              <p:nvPicPr>
                <p:cNvPr id="47" name="Grafik 46">
                  <a:extLst>
                    <a:ext uri="{FF2B5EF4-FFF2-40B4-BE49-F238E27FC236}">
                      <a16:creationId xmlns:a16="http://schemas.microsoft.com/office/drawing/2014/main" id="{BDCA5684-748E-4427-9A48-8CF112DD7A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 bwMode="gray">
                <a:xfrm>
                  <a:off x="7923649" y="-744452"/>
                  <a:ext cx="159139" cy="2158876"/>
                </a:xfrm>
                <a:prstGeom prst="rect">
                  <a:avLst/>
                </a:prstGeom>
              </p:spPr>
            </p:pic>
            <p:pic>
              <p:nvPicPr>
                <p:cNvPr id="48" name="Grafik 47">
                  <a:extLst>
                    <a:ext uri="{FF2B5EF4-FFF2-40B4-BE49-F238E27FC236}">
                      <a16:creationId xmlns:a16="http://schemas.microsoft.com/office/drawing/2014/main" id="{19392180-2C20-46A2-A963-E2A19FEDA3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 bwMode="gray">
                <a:xfrm>
                  <a:off x="8454582" y="-1001856"/>
                  <a:ext cx="159139" cy="2158876"/>
                </a:xfrm>
                <a:prstGeom prst="rect">
                  <a:avLst/>
                </a:prstGeom>
              </p:spPr>
            </p:pic>
            <p:pic>
              <p:nvPicPr>
                <p:cNvPr id="49" name="Grafik 48">
                  <a:extLst>
                    <a:ext uri="{FF2B5EF4-FFF2-40B4-BE49-F238E27FC236}">
                      <a16:creationId xmlns:a16="http://schemas.microsoft.com/office/drawing/2014/main" id="{2FA4635A-238C-47D7-BDF3-FFFFBA32EF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 bwMode="gray">
                <a:xfrm>
                  <a:off x="9242953" y="-992221"/>
                  <a:ext cx="159139" cy="2158876"/>
                </a:xfrm>
                <a:prstGeom prst="rect">
                  <a:avLst/>
                </a:prstGeom>
              </p:spPr>
            </p:pic>
            <p:pic>
              <p:nvPicPr>
                <p:cNvPr id="50" name="Grafik 49">
                  <a:extLst>
                    <a:ext uri="{FF2B5EF4-FFF2-40B4-BE49-F238E27FC236}">
                      <a16:creationId xmlns:a16="http://schemas.microsoft.com/office/drawing/2014/main" id="{64E26858-589D-4085-95DF-BD21061F91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 bwMode="gray">
                <a:xfrm>
                  <a:off x="6952137" y="743612"/>
                  <a:ext cx="3757045" cy="5370777"/>
                </a:xfrm>
                <a:prstGeom prst="rect">
                  <a:avLst/>
                </a:prstGeom>
              </p:spPr>
            </p:pic>
            <p:pic>
              <p:nvPicPr>
                <p:cNvPr id="51" name="Grafik 50">
                  <a:extLst>
                    <a:ext uri="{FF2B5EF4-FFF2-40B4-BE49-F238E27FC236}">
                      <a16:creationId xmlns:a16="http://schemas.microsoft.com/office/drawing/2014/main" id="{35EAD5E1-0828-42C3-B9A5-CF4047A343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 bwMode="gray">
                <a:xfrm>
                  <a:off x="7624225" y="1971475"/>
                  <a:ext cx="418197" cy="719625"/>
                </a:xfrm>
                <a:prstGeom prst="rect">
                  <a:avLst/>
                </a:prstGeom>
              </p:spPr>
            </p:pic>
            <p:pic>
              <p:nvPicPr>
                <p:cNvPr id="52" name="Grafik 51">
                  <a:extLst>
                    <a:ext uri="{FF2B5EF4-FFF2-40B4-BE49-F238E27FC236}">
                      <a16:creationId xmlns:a16="http://schemas.microsoft.com/office/drawing/2014/main" id="{14E79B22-DF8B-41C4-B91C-D3AE9F071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 bwMode="gray">
                <a:xfrm>
                  <a:off x="8195524" y="3681055"/>
                  <a:ext cx="418197" cy="719625"/>
                </a:xfrm>
                <a:prstGeom prst="rect">
                  <a:avLst/>
                </a:prstGeom>
              </p:spPr>
            </p:pic>
            <p:pic>
              <p:nvPicPr>
                <p:cNvPr id="53" name="Grafik 52">
                  <a:extLst>
                    <a:ext uri="{FF2B5EF4-FFF2-40B4-BE49-F238E27FC236}">
                      <a16:creationId xmlns:a16="http://schemas.microsoft.com/office/drawing/2014/main" id="{AE532D2A-7949-4D3B-948F-318B65F08D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 bwMode="gray">
                <a:xfrm>
                  <a:off x="7625639" y="2768385"/>
                  <a:ext cx="420913" cy="719625"/>
                </a:xfrm>
                <a:prstGeom prst="rect">
                  <a:avLst/>
                </a:prstGeom>
              </p:spPr>
            </p:pic>
            <p:pic>
              <p:nvPicPr>
                <p:cNvPr id="54" name="Grafik 53">
                  <a:extLst>
                    <a:ext uri="{FF2B5EF4-FFF2-40B4-BE49-F238E27FC236}">
                      <a16:creationId xmlns:a16="http://schemas.microsoft.com/office/drawing/2014/main" id="{E7A55E8E-D873-4211-91A8-2007711D92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 bwMode="gray">
                <a:xfrm>
                  <a:off x="8973416" y="4671415"/>
                  <a:ext cx="418197" cy="719625"/>
                </a:xfrm>
                <a:prstGeom prst="rect">
                  <a:avLst/>
                </a:prstGeom>
              </p:spPr>
            </p:pic>
            <p:pic>
              <p:nvPicPr>
                <p:cNvPr id="55" name="Grafik 54">
                  <a:extLst>
                    <a:ext uri="{FF2B5EF4-FFF2-40B4-BE49-F238E27FC236}">
                      <a16:creationId xmlns:a16="http://schemas.microsoft.com/office/drawing/2014/main" id="{0A746BEA-6EFE-46B9-A027-D5904352DF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 bwMode="gray">
                <a:xfrm>
                  <a:off x="9006864" y="2166519"/>
                  <a:ext cx="418197" cy="719625"/>
                </a:xfrm>
                <a:prstGeom prst="rect">
                  <a:avLst/>
                </a:prstGeom>
              </p:spPr>
            </p:pic>
            <p:pic>
              <p:nvPicPr>
                <p:cNvPr id="56" name="Grafik 55">
                  <a:extLst>
                    <a:ext uri="{FF2B5EF4-FFF2-40B4-BE49-F238E27FC236}">
                      <a16:creationId xmlns:a16="http://schemas.microsoft.com/office/drawing/2014/main" id="{5A28C31B-2B3E-4A5F-9376-3809A8C1D9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 bwMode="gray">
                <a:xfrm>
                  <a:off x="9657362" y="2126186"/>
                  <a:ext cx="420913" cy="719625"/>
                </a:xfrm>
                <a:prstGeom prst="rect">
                  <a:avLst/>
                </a:prstGeom>
              </p:spPr>
            </p:pic>
            <p:pic>
              <p:nvPicPr>
                <p:cNvPr id="57" name="Grafik 56">
                  <a:extLst>
                    <a:ext uri="{FF2B5EF4-FFF2-40B4-BE49-F238E27FC236}">
                      <a16:creationId xmlns:a16="http://schemas.microsoft.com/office/drawing/2014/main" id="{3010DC7C-8F66-4000-BB9F-4B5D42CB36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 bwMode="gray">
                <a:xfrm>
                  <a:off x="9033855" y="3630175"/>
                  <a:ext cx="418197" cy="719625"/>
                </a:xfrm>
                <a:prstGeom prst="rect">
                  <a:avLst/>
                </a:prstGeom>
              </p:spPr>
            </p:pic>
            <p:pic>
              <p:nvPicPr>
                <p:cNvPr id="58" name="Grafik 57">
                  <a:extLst>
                    <a:ext uri="{FF2B5EF4-FFF2-40B4-BE49-F238E27FC236}">
                      <a16:creationId xmlns:a16="http://schemas.microsoft.com/office/drawing/2014/main" id="{4A87BC2A-E4FB-404A-A3CF-D26EBF8F1C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 bwMode="gray">
                <a:xfrm>
                  <a:off x="8228548" y="2542675"/>
                  <a:ext cx="418197" cy="719625"/>
                </a:xfrm>
                <a:prstGeom prst="rect">
                  <a:avLst/>
                </a:prstGeom>
              </p:spPr>
            </p:pic>
            <p:pic>
              <p:nvPicPr>
                <p:cNvPr id="59" name="Grafik 58">
                  <a:extLst>
                    <a:ext uri="{FF2B5EF4-FFF2-40B4-BE49-F238E27FC236}">
                      <a16:creationId xmlns:a16="http://schemas.microsoft.com/office/drawing/2014/main" id="{1A239FF1-81FE-4BB7-88CB-D91DF1C6CF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 bwMode="gray">
                <a:xfrm>
                  <a:off x="10414231" y="4500995"/>
                  <a:ext cx="1223363" cy="882979"/>
                </a:xfrm>
                <a:prstGeom prst="rect">
                  <a:avLst/>
                </a:prstGeom>
              </p:spPr>
            </p:pic>
            <p:pic>
              <p:nvPicPr>
                <p:cNvPr id="60" name="Grafik 59">
                  <a:extLst>
                    <a:ext uri="{FF2B5EF4-FFF2-40B4-BE49-F238E27FC236}">
                      <a16:creationId xmlns:a16="http://schemas.microsoft.com/office/drawing/2014/main" id="{A7E22AAE-E5AB-4D64-B037-F45636C3D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 bwMode="gray">
                <a:xfrm>
                  <a:off x="6074824" y="3975963"/>
                  <a:ext cx="2454274" cy="1426151"/>
                </a:xfrm>
                <a:prstGeom prst="rect">
                  <a:avLst/>
                </a:prstGeom>
              </p:spPr>
            </p:pic>
            <p:pic>
              <p:nvPicPr>
                <p:cNvPr id="61" name="Grafik 60">
                  <a:extLst>
                    <a:ext uri="{FF2B5EF4-FFF2-40B4-BE49-F238E27FC236}">
                      <a16:creationId xmlns:a16="http://schemas.microsoft.com/office/drawing/2014/main" id="{6846DD3C-0883-47C2-BCF8-DBA7AFD4C5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 bwMode="gray">
                <a:xfrm>
                  <a:off x="5953843" y="4595707"/>
                  <a:ext cx="841038" cy="1063963"/>
                </a:xfrm>
                <a:prstGeom prst="rect">
                  <a:avLst/>
                </a:prstGeom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</p:spPr>
            </p:pic>
          </p:grpSp>
        </p:grpSp>
        <p:grpSp>
          <p:nvGrpSpPr>
            <p:cNvPr id="31" name="Gruppieren 290">
              <a:extLst>
                <a:ext uri="{FF2B5EF4-FFF2-40B4-BE49-F238E27FC236}">
                  <a16:creationId xmlns:a16="http://schemas.microsoft.com/office/drawing/2014/main" id="{9534219F-856D-46BF-9573-7CDE3B5F1206}"/>
                </a:ext>
              </a:extLst>
            </p:cNvPr>
            <p:cNvGrpSpPr>
              <a:grpSpLocks/>
            </p:cNvGrpSpPr>
            <p:nvPr/>
          </p:nvGrpSpPr>
          <p:grpSpPr>
            <a:xfrm>
              <a:off x="7552091" y="807177"/>
              <a:ext cx="1855166" cy="1091469"/>
              <a:chOff x="2454931" y="3204950"/>
              <a:chExt cx="1902632" cy="1218350"/>
            </a:xfrm>
          </p:grpSpPr>
          <p:grpSp>
            <p:nvGrpSpPr>
              <p:cNvPr id="32" name="Group 101">
                <a:extLst>
                  <a:ext uri="{FF2B5EF4-FFF2-40B4-BE49-F238E27FC236}">
                    <a16:creationId xmlns:a16="http://schemas.microsoft.com/office/drawing/2014/main" id="{3CECC040-36AF-49FC-AD4A-9FD7BC35E55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454931" y="3204950"/>
                <a:ext cx="1902632" cy="1218350"/>
                <a:chOff x="2049" y="3016"/>
                <a:chExt cx="1710" cy="1095"/>
              </a:xfrm>
            </p:grpSpPr>
            <p:sp>
              <p:nvSpPr>
                <p:cNvPr id="41" name="Freeform 102">
                  <a:extLst>
                    <a:ext uri="{FF2B5EF4-FFF2-40B4-BE49-F238E27FC236}">
                      <a16:creationId xmlns:a16="http://schemas.microsoft.com/office/drawing/2014/main" id="{8DE77F21-0F0E-4277-BB0D-92C628D1C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9" y="3016"/>
                  <a:ext cx="1710" cy="1095"/>
                </a:xfrm>
                <a:custGeom>
                  <a:avLst/>
                  <a:gdLst>
                    <a:gd name="T0" fmla="*/ 972 w 1250"/>
                    <a:gd name="T1" fmla="*/ 801 h 801"/>
                    <a:gd name="T2" fmla="*/ 206 w 1250"/>
                    <a:gd name="T3" fmla="*/ 801 h 801"/>
                    <a:gd name="T4" fmla="*/ 206 w 1250"/>
                    <a:gd name="T5" fmla="*/ 801 h 801"/>
                    <a:gd name="T6" fmla="*/ 0 w 1250"/>
                    <a:gd name="T7" fmla="*/ 584 h 801"/>
                    <a:gd name="T8" fmla="*/ 190 w 1250"/>
                    <a:gd name="T9" fmla="*/ 370 h 801"/>
                    <a:gd name="T10" fmla="*/ 184 w 1250"/>
                    <a:gd name="T11" fmla="*/ 319 h 801"/>
                    <a:gd name="T12" fmla="*/ 400 w 1250"/>
                    <a:gd name="T13" fmla="*/ 102 h 801"/>
                    <a:gd name="T14" fmla="*/ 504 w 1250"/>
                    <a:gd name="T15" fmla="*/ 129 h 801"/>
                    <a:gd name="T16" fmla="*/ 727 w 1250"/>
                    <a:gd name="T17" fmla="*/ 0 h 801"/>
                    <a:gd name="T18" fmla="*/ 984 w 1250"/>
                    <a:gd name="T19" fmla="*/ 245 h 801"/>
                    <a:gd name="T20" fmla="*/ 1250 w 1250"/>
                    <a:gd name="T21" fmla="*/ 523 h 801"/>
                    <a:gd name="T22" fmla="*/ 972 w 1250"/>
                    <a:gd name="T23" fmla="*/ 801 h 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50" h="801">
                      <a:moveTo>
                        <a:pt x="972" y="801"/>
                      </a:moveTo>
                      <a:cubicBezTo>
                        <a:pt x="206" y="801"/>
                        <a:pt x="206" y="801"/>
                        <a:pt x="206" y="801"/>
                      </a:cubicBezTo>
                      <a:cubicBezTo>
                        <a:pt x="206" y="801"/>
                        <a:pt x="206" y="801"/>
                        <a:pt x="206" y="801"/>
                      </a:cubicBezTo>
                      <a:cubicBezTo>
                        <a:pt x="90" y="795"/>
                        <a:pt x="0" y="700"/>
                        <a:pt x="0" y="584"/>
                      </a:cubicBezTo>
                      <a:cubicBezTo>
                        <a:pt x="0" y="475"/>
                        <a:pt x="82" y="383"/>
                        <a:pt x="190" y="370"/>
                      </a:cubicBezTo>
                      <a:cubicBezTo>
                        <a:pt x="186" y="353"/>
                        <a:pt x="184" y="337"/>
                        <a:pt x="184" y="319"/>
                      </a:cubicBezTo>
                      <a:cubicBezTo>
                        <a:pt x="184" y="199"/>
                        <a:pt x="281" y="102"/>
                        <a:pt x="400" y="102"/>
                      </a:cubicBezTo>
                      <a:cubicBezTo>
                        <a:pt x="437" y="102"/>
                        <a:pt x="473" y="111"/>
                        <a:pt x="504" y="129"/>
                      </a:cubicBezTo>
                      <a:cubicBezTo>
                        <a:pt x="550" y="49"/>
                        <a:pt x="634" y="0"/>
                        <a:pt x="727" y="0"/>
                      </a:cubicBezTo>
                      <a:cubicBezTo>
                        <a:pt x="865" y="0"/>
                        <a:pt x="978" y="109"/>
                        <a:pt x="984" y="245"/>
                      </a:cubicBezTo>
                      <a:cubicBezTo>
                        <a:pt x="1132" y="252"/>
                        <a:pt x="1250" y="374"/>
                        <a:pt x="1250" y="523"/>
                      </a:cubicBezTo>
                      <a:cubicBezTo>
                        <a:pt x="1250" y="677"/>
                        <a:pt x="1126" y="801"/>
                        <a:pt x="972" y="801"/>
                      </a:cubicBezTo>
                      <a:close/>
                    </a:path>
                  </a:pathLst>
                </a:custGeom>
                <a:solidFill>
                  <a:srgbClr val="41AA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ADBECB"/>
                    </a:solidFill>
                  </a:endParaRPr>
                </a:p>
              </p:txBody>
            </p:sp>
            <p:sp>
              <p:nvSpPr>
                <p:cNvPr id="42" name="Freeform 103">
                  <a:extLst>
                    <a:ext uri="{FF2B5EF4-FFF2-40B4-BE49-F238E27FC236}">
                      <a16:creationId xmlns:a16="http://schemas.microsoft.com/office/drawing/2014/main" id="{04EE16AB-FE75-494E-AD63-DC61B56FD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2" y="3051"/>
                  <a:ext cx="1644" cy="1028"/>
                </a:xfrm>
                <a:custGeom>
                  <a:avLst/>
                  <a:gdLst>
                    <a:gd name="T0" fmla="*/ 183 w 1202"/>
                    <a:gd name="T1" fmla="*/ 752 h 752"/>
                    <a:gd name="T2" fmla="*/ 948 w 1202"/>
                    <a:gd name="T3" fmla="*/ 752 h 752"/>
                    <a:gd name="T4" fmla="*/ 1202 w 1202"/>
                    <a:gd name="T5" fmla="*/ 498 h 752"/>
                    <a:gd name="T6" fmla="*/ 948 w 1202"/>
                    <a:gd name="T7" fmla="*/ 245 h 752"/>
                    <a:gd name="T8" fmla="*/ 936 w 1202"/>
                    <a:gd name="T9" fmla="*/ 245 h 752"/>
                    <a:gd name="T10" fmla="*/ 936 w 1202"/>
                    <a:gd name="T11" fmla="*/ 233 h 752"/>
                    <a:gd name="T12" fmla="*/ 703 w 1202"/>
                    <a:gd name="T13" fmla="*/ 0 h 752"/>
                    <a:gd name="T14" fmla="*/ 496 w 1202"/>
                    <a:gd name="T15" fmla="*/ 126 h 752"/>
                    <a:gd name="T16" fmla="*/ 490 w 1202"/>
                    <a:gd name="T17" fmla="*/ 138 h 752"/>
                    <a:gd name="T18" fmla="*/ 478 w 1202"/>
                    <a:gd name="T19" fmla="*/ 131 h 752"/>
                    <a:gd name="T20" fmla="*/ 376 w 1202"/>
                    <a:gd name="T21" fmla="*/ 102 h 752"/>
                    <a:gd name="T22" fmla="*/ 185 w 1202"/>
                    <a:gd name="T23" fmla="*/ 294 h 752"/>
                    <a:gd name="T24" fmla="*/ 193 w 1202"/>
                    <a:gd name="T25" fmla="*/ 352 h 752"/>
                    <a:gd name="T26" fmla="*/ 198 w 1202"/>
                    <a:gd name="T27" fmla="*/ 367 h 752"/>
                    <a:gd name="T28" fmla="*/ 182 w 1202"/>
                    <a:gd name="T29" fmla="*/ 368 h 752"/>
                    <a:gd name="T30" fmla="*/ 0 w 1202"/>
                    <a:gd name="T31" fmla="*/ 559 h 752"/>
                    <a:gd name="T32" fmla="*/ 183 w 1202"/>
                    <a:gd name="T33" fmla="*/ 752 h 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02" h="752">
                      <a:moveTo>
                        <a:pt x="183" y="752"/>
                      </a:moveTo>
                      <a:cubicBezTo>
                        <a:pt x="948" y="752"/>
                        <a:pt x="948" y="752"/>
                        <a:pt x="948" y="752"/>
                      </a:cubicBezTo>
                      <a:cubicBezTo>
                        <a:pt x="1088" y="752"/>
                        <a:pt x="1202" y="638"/>
                        <a:pt x="1202" y="498"/>
                      </a:cubicBezTo>
                      <a:cubicBezTo>
                        <a:pt x="1202" y="358"/>
                        <a:pt x="1088" y="245"/>
                        <a:pt x="948" y="245"/>
                      </a:cubicBezTo>
                      <a:cubicBezTo>
                        <a:pt x="936" y="245"/>
                        <a:pt x="936" y="245"/>
                        <a:pt x="936" y="245"/>
                      </a:cubicBezTo>
                      <a:cubicBezTo>
                        <a:pt x="936" y="233"/>
                        <a:pt x="936" y="233"/>
                        <a:pt x="936" y="233"/>
                      </a:cubicBezTo>
                      <a:cubicBezTo>
                        <a:pt x="936" y="104"/>
                        <a:pt x="831" y="0"/>
                        <a:pt x="703" y="0"/>
                      </a:cubicBezTo>
                      <a:cubicBezTo>
                        <a:pt x="615" y="0"/>
                        <a:pt x="536" y="48"/>
                        <a:pt x="496" y="126"/>
                      </a:cubicBezTo>
                      <a:cubicBezTo>
                        <a:pt x="490" y="138"/>
                        <a:pt x="490" y="138"/>
                        <a:pt x="490" y="138"/>
                      </a:cubicBezTo>
                      <a:cubicBezTo>
                        <a:pt x="478" y="131"/>
                        <a:pt x="478" y="131"/>
                        <a:pt x="478" y="131"/>
                      </a:cubicBezTo>
                      <a:cubicBezTo>
                        <a:pt x="448" y="112"/>
                        <a:pt x="413" y="102"/>
                        <a:pt x="376" y="102"/>
                      </a:cubicBezTo>
                      <a:cubicBezTo>
                        <a:pt x="271" y="102"/>
                        <a:pt x="185" y="188"/>
                        <a:pt x="185" y="294"/>
                      </a:cubicBezTo>
                      <a:cubicBezTo>
                        <a:pt x="185" y="314"/>
                        <a:pt x="187" y="334"/>
                        <a:pt x="193" y="352"/>
                      </a:cubicBezTo>
                      <a:cubicBezTo>
                        <a:pt x="198" y="367"/>
                        <a:pt x="198" y="367"/>
                        <a:pt x="198" y="367"/>
                      </a:cubicBezTo>
                      <a:cubicBezTo>
                        <a:pt x="182" y="368"/>
                        <a:pt x="182" y="368"/>
                        <a:pt x="182" y="368"/>
                      </a:cubicBezTo>
                      <a:cubicBezTo>
                        <a:pt x="81" y="373"/>
                        <a:pt x="0" y="458"/>
                        <a:pt x="0" y="559"/>
                      </a:cubicBezTo>
                      <a:cubicBezTo>
                        <a:pt x="0" y="662"/>
                        <a:pt x="81" y="746"/>
                        <a:pt x="183" y="7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0"/>
                    </a:spcAft>
                    <a:defRPr/>
                  </a:pPr>
                  <a:endParaRPr lang="de-DE" sz="1400" kern="140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33" name="Gruppieren 292">
                <a:extLst>
                  <a:ext uri="{FF2B5EF4-FFF2-40B4-BE49-F238E27FC236}">
                    <a16:creationId xmlns:a16="http://schemas.microsoft.com/office/drawing/2014/main" id="{AF63863E-ABCE-48B2-BF2E-109B395FB071}"/>
                  </a:ext>
                </a:extLst>
              </p:cNvPr>
              <p:cNvGrpSpPr/>
              <p:nvPr/>
            </p:nvGrpSpPr>
            <p:grpSpPr>
              <a:xfrm>
                <a:off x="2875580" y="3598394"/>
                <a:ext cx="1063046" cy="792402"/>
                <a:chOff x="2847498" y="3438934"/>
                <a:chExt cx="1063046" cy="792402"/>
              </a:xfrm>
            </p:grpSpPr>
            <p:sp>
              <p:nvSpPr>
                <p:cNvPr id="34" name="Freeform 202">
                  <a:extLst>
                    <a:ext uri="{FF2B5EF4-FFF2-40B4-BE49-F238E27FC236}">
                      <a16:creationId xmlns:a16="http://schemas.microsoft.com/office/drawing/2014/main" id="{159DAE0A-20D7-4176-A951-0FE7C91417D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409712" y="3438934"/>
                  <a:ext cx="220422" cy="792402"/>
                </a:xfrm>
                <a:custGeom>
                  <a:avLst/>
                  <a:gdLst>
                    <a:gd name="T0" fmla="*/ 0 w 79"/>
                    <a:gd name="T1" fmla="*/ 284 h 284"/>
                    <a:gd name="T2" fmla="*/ 12 w 79"/>
                    <a:gd name="T3" fmla="*/ 284 h 284"/>
                    <a:gd name="T4" fmla="*/ 12 w 79"/>
                    <a:gd name="T5" fmla="*/ 75 h 284"/>
                    <a:gd name="T6" fmla="*/ 55 w 79"/>
                    <a:gd name="T7" fmla="*/ 32 h 284"/>
                    <a:gd name="T8" fmla="*/ 63 w 79"/>
                    <a:gd name="T9" fmla="*/ 34 h 284"/>
                    <a:gd name="T10" fmla="*/ 79 w 79"/>
                    <a:gd name="T11" fmla="*/ 17 h 284"/>
                    <a:gd name="T12" fmla="*/ 63 w 79"/>
                    <a:gd name="T13" fmla="*/ 0 h 284"/>
                    <a:gd name="T14" fmla="*/ 46 w 79"/>
                    <a:gd name="T15" fmla="*/ 17 h 284"/>
                    <a:gd name="T16" fmla="*/ 47 w 79"/>
                    <a:gd name="T17" fmla="*/ 24 h 284"/>
                    <a:gd name="T18" fmla="*/ 0 w 79"/>
                    <a:gd name="T19" fmla="*/ 71 h 284"/>
                    <a:gd name="T20" fmla="*/ 0 w 79"/>
                    <a:gd name="T21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9" h="284">
                      <a:moveTo>
                        <a:pt x="0" y="284"/>
                      </a:moveTo>
                      <a:cubicBezTo>
                        <a:pt x="12" y="284"/>
                        <a:pt x="12" y="284"/>
                        <a:pt x="12" y="284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8" y="33"/>
                        <a:pt x="60" y="34"/>
                        <a:pt x="63" y="34"/>
                      </a:cubicBezTo>
                      <a:cubicBezTo>
                        <a:pt x="72" y="34"/>
                        <a:pt x="79" y="26"/>
                        <a:pt x="79" y="17"/>
                      </a:cubicBezTo>
                      <a:cubicBezTo>
                        <a:pt x="79" y="7"/>
                        <a:pt x="72" y="0"/>
                        <a:pt x="63" y="0"/>
                      </a:cubicBezTo>
                      <a:cubicBezTo>
                        <a:pt x="53" y="0"/>
                        <a:pt x="46" y="7"/>
                        <a:pt x="46" y="17"/>
                      </a:cubicBezTo>
                      <a:cubicBezTo>
                        <a:pt x="46" y="19"/>
                        <a:pt x="46" y="22"/>
                        <a:pt x="47" y="24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237"/>
                        <a:pt x="0" y="276"/>
                        <a:pt x="0" y="284"/>
                      </a:cubicBezTo>
                      <a:close/>
                    </a:path>
                  </a:pathLst>
                </a:custGeom>
                <a:solidFill>
                  <a:srgbClr val="0F82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ADBECB"/>
                    </a:solidFill>
                  </a:endParaRPr>
                </a:p>
              </p:txBody>
            </p:sp>
            <p:sp>
              <p:nvSpPr>
                <p:cNvPr id="35" name="Freeform 203">
                  <a:extLst>
                    <a:ext uri="{FF2B5EF4-FFF2-40B4-BE49-F238E27FC236}">
                      <a16:creationId xmlns:a16="http://schemas.microsoft.com/office/drawing/2014/main" id="{B0B31F03-A000-460B-8C15-552586B3A5A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97215" y="3564490"/>
                  <a:ext cx="217632" cy="666845"/>
                </a:xfrm>
                <a:custGeom>
                  <a:avLst/>
                  <a:gdLst>
                    <a:gd name="T0" fmla="*/ 17 w 78"/>
                    <a:gd name="T1" fmla="*/ 0 h 239"/>
                    <a:gd name="T2" fmla="*/ 0 w 78"/>
                    <a:gd name="T3" fmla="*/ 16 h 239"/>
                    <a:gd name="T4" fmla="*/ 17 w 78"/>
                    <a:gd name="T5" fmla="*/ 33 h 239"/>
                    <a:gd name="T6" fmla="*/ 25 w 78"/>
                    <a:gd name="T7" fmla="*/ 32 h 239"/>
                    <a:gd name="T8" fmla="*/ 67 w 78"/>
                    <a:gd name="T9" fmla="*/ 75 h 239"/>
                    <a:gd name="T10" fmla="*/ 67 w 78"/>
                    <a:gd name="T11" fmla="*/ 239 h 239"/>
                    <a:gd name="T12" fmla="*/ 78 w 78"/>
                    <a:gd name="T13" fmla="*/ 239 h 239"/>
                    <a:gd name="T14" fmla="*/ 78 w 78"/>
                    <a:gd name="T15" fmla="*/ 71 h 239"/>
                    <a:gd name="T16" fmla="*/ 32 w 78"/>
                    <a:gd name="T17" fmla="*/ 24 h 239"/>
                    <a:gd name="T18" fmla="*/ 34 w 78"/>
                    <a:gd name="T19" fmla="*/ 16 h 239"/>
                    <a:gd name="T20" fmla="*/ 17 w 78"/>
                    <a:gd name="T21" fmla="*/ 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8" h="239">
                      <a:moveTo>
                        <a:pt x="17" y="0"/>
                      </a:move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26"/>
                        <a:pt x="8" y="33"/>
                        <a:pt x="17" y="33"/>
                      </a:cubicBezTo>
                      <a:cubicBezTo>
                        <a:pt x="19" y="33"/>
                        <a:pt x="22" y="33"/>
                        <a:pt x="25" y="32"/>
                      </a:cubicBezTo>
                      <a:cubicBezTo>
                        <a:pt x="67" y="75"/>
                        <a:pt x="67" y="75"/>
                        <a:pt x="67" y="75"/>
                      </a:cubicBezTo>
                      <a:cubicBezTo>
                        <a:pt x="67" y="200"/>
                        <a:pt x="67" y="231"/>
                        <a:pt x="67" y="239"/>
                      </a:cubicBezTo>
                      <a:cubicBezTo>
                        <a:pt x="78" y="239"/>
                        <a:pt x="78" y="239"/>
                        <a:pt x="78" y="239"/>
                      </a:cubicBezTo>
                      <a:cubicBezTo>
                        <a:pt x="78" y="71"/>
                        <a:pt x="78" y="71"/>
                        <a:pt x="78" y="71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3" y="21"/>
                        <a:pt x="34" y="19"/>
                        <a:pt x="34" y="16"/>
                      </a:cubicBezTo>
                      <a:cubicBezTo>
                        <a:pt x="34" y="7"/>
                        <a:pt x="26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0F82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ADBECB"/>
                    </a:solidFill>
                  </a:endParaRPr>
                </a:p>
              </p:txBody>
            </p:sp>
            <p:sp>
              <p:nvSpPr>
                <p:cNvPr id="36" name="Freeform 204">
                  <a:extLst>
                    <a:ext uri="{FF2B5EF4-FFF2-40B4-BE49-F238E27FC236}">
                      <a16:creationId xmlns:a16="http://schemas.microsoft.com/office/drawing/2014/main" id="{2F8EA188-1137-4D68-BCAD-1B79B004EE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47498" y="3815604"/>
                  <a:ext cx="219027" cy="415732"/>
                </a:xfrm>
                <a:custGeom>
                  <a:avLst/>
                  <a:gdLst>
                    <a:gd name="T0" fmla="*/ 17 w 79"/>
                    <a:gd name="T1" fmla="*/ 0 h 149"/>
                    <a:gd name="T2" fmla="*/ 0 w 79"/>
                    <a:gd name="T3" fmla="*/ 17 h 149"/>
                    <a:gd name="T4" fmla="*/ 17 w 79"/>
                    <a:gd name="T5" fmla="*/ 34 h 149"/>
                    <a:gd name="T6" fmla="*/ 24 w 79"/>
                    <a:gd name="T7" fmla="*/ 32 h 149"/>
                    <a:gd name="T8" fmla="*/ 67 w 79"/>
                    <a:gd name="T9" fmla="*/ 75 h 149"/>
                    <a:gd name="T10" fmla="*/ 67 w 79"/>
                    <a:gd name="T11" fmla="*/ 149 h 149"/>
                    <a:gd name="T12" fmla="*/ 79 w 79"/>
                    <a:gd name="T13" fmla="*/ 149 h 149"/>
                    <a:gd name="T14" fmla="*/ 79 w 79"/>
                    <a:gd name="T15" fmla="*/ 71 h 149"/>
                    <a:gd name="T16" fmla="*/ 32 w 79"/>
                    <a:gd name="T17" fmla="*/ 25 h 149"/>
                    <a:gd name="T18" fmla="*/ 34 w 79"/>
                    <a:gd name="T19" fmla="*/ 17 h 149"/>
                    <a:gd name="T20" fmla="*/ 17 w 79"/>
                    <a:gd name="T21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9" h="149">
                      <a:moveTo>
                        <a:pt x="17" y="0"/>
                      </a:moveTo>
                      <a:cubicBezTo>
                        <a:pt x="7" y="0"/>
                        <a:pt x="0" y="8"/>
                        <a:pt x="0" y="17"/>
                      </a:cubicBezTo>
                      <a:cubicBezTo>
                        <a:pt x="0" y="26"/>
                        <a:pt x="7" y="34"/>
                        <a:pt x="17" y="34"/>
                      </a:cubicBezTo>
                      <a:cubicBezTo>
                        <a:pt x="19" y="34"/>
                        <a:pt x="22" y="33"/>
                        <a:pt x="24" y="32"/>
                      </a:cubicBezTo>
                      <a:cubicBezTo>
                        <a:pt x="67" y="75"/>
                        <a:pt x="67" y="75"/>
                        <a:pt x="67" y="75"/>
                      </a:cubicBezTo>
                      <a:cubicBezTo>
                        <a:pt x="67" y="127"/>
                        <a:pt x="67" y="144"/>
                        <a:pt x="67" y="149"/>
                      </a:cubicBezTo>
                      <a:cubicBezTo>
                        <a:pt x="79" y="149"/>
                        <a:pt x="79" y="149"/>
                        <a:pt x="79" y="149"/>
                      </a:cubicBezTo>
                      <a:cubicBezTo>
                        <a:pt x="79" y="71"/>
                        <a:pt x="79" y="71"/>
                        <a:pt x="79" y="71"/>
                      </a:cubicBez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4" y="22"/>
                        <a:pt x="34" y="19"/>
                        <a:pt x="34" y="17"/>
                      </a:cubicBezTo>
                      <a:cubicBezTo>
                        <a:pt x="34" y="8"/>
                        <a:pt x="26" y="0"/>
                        <a:pt x="17" y="0"/>
                      </a:cubicBezTo>
                      <a:close/>
                    </a:path>
                  </a:pathLst>
                </a:custGeom>
                <a:solidFill>
                  <a:srgbClr val="0F82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ADBECB"/>
                    </a:solidFill>
                  </a:endParaRPr>
                </a:p>
              </p:txBody>
            </p:sp>
            <p:sp>
              <p:nvSpPr>
                <p:cNvPr id="37" name="Freeform 205">
                  <a:extLst>
                    <a:ext uri="{FF2B5EF4-FFF2-40B4-BE49-F238E27FC236}">
                      <a16:creationId xmlns:a16="http://schemas.microsoft.com/office/drawing/2014/main" id="{0F41EC13-B5CE-4F79-8CAE-D308BAB2E1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66524" y="3784912"/>
                  <a:ext cx="125557" cy="446424"/>
                </a:xfrm>
                <a:custGeom>
                  <a:avLst/>
                  <a:gdLst>
                    <a:gd name="T0" fmla="*/ 45 w 45"/>
                    <a:gd name="T1" fmla="*/ 160 h 160"/>
                    <a:gd name="T2" fmla="*/ 45 w 45"/>
                    <a:gd name="T3" fmla="*/ 37 h 160"/>
                    <a:gd name="T4" fmla="*/ 32 w 45"/>
                    <a:gd name="T5" fmla="*/ 24 h 160"/>
                    <a:gd name="T6" fmla="*/ 34 w 45"/>
                    <a:gd name="T7" fmla="*/ 17 h 160"/>
                    <a:gd name="T8" fmla="*/ 17 w 45"/>
                    <a:gd name="T9" fmla="*/ 0 h 160"/>
                    <a:gd name="T10" fmla="*/ 0 w 45"/>
                    <a:gd name="T11" fmla="*/ 17 h 160"/>
                    <a:gd name="T12" fmla="*/ 17 w 45"/>
                    <a:gd name="T13" fmla="*/ 34 h 160"/>
                    <a:gd name="T14" fmla="*/ 24 w 45"/>
                    <a:gd name="T15" fmla="*/ 32 h 160"/>
                    <a:gd name="T16" fmla="*/ 34 w 45"/>
                    <a:gd name="T17" fmla="*/ 41 h 160"/>
                    <a:gd name="T18" fmla="*/ 34 w 45"/>
                    <a:gd name="T19" fmla="*/ 160 h 160"/>
                    <a:gd name="T20" fmla="*/ 45 w 45"/>
                    <a:gd name="T21" fmla="*/ 16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160">
                      <a:moveTo>
                        <a:pt x="45" y="160"/>
                      </a:moveTo>
                      <a:cubicBezTo>
                        <a:pt x="45" y="37"/>
                        <a:pt x="45" y="37"/>
                        <a:pt x="45" y="37"/>
                      </a:cubicBezTo>
                      <a:cubicBezTo>
                        <a:pt x="32" y="24"/>
                        <a:pt x="32" y="24"/>
                        <a:pt x="32" y="24"/>
                      </a:cubicBezTo>
                      <a:cubicBezTo>
                        <a:pt x="33" y="22"/>
                        <a:pt x="34" y="19"/>
                        <a:pt x="34" y="17"/>
                      </a:cubicBezTo>
                      <a:cubicBezTo>
                        <a:pt x="34" y="8"/>
                        <a:pt x="26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26"/>
                        <a:pt x="8" y="34"/>
                        <a:pt x="17" y="34"/>
                      </a:cubicBezTo>
                      <a:cubicBezTo>
                        <a:pt x="19" y="34"/>
                        <a:pt x="22" y="33"/>
                        <a:pt x="24" y="32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129"/>
                        <a:pt x="34" y="154"/>
                        <a:pt x="34" y="160"/>
                      </a:cubicBezTo>
                      <a:lnTo>
                        <a:pt x="45" y="160"/>
                      </a:lnTo>
                      <a:close/>
                    </a:path>
                  </a:pathLst>
                </a:custGeom>
                <a:solidFill>
                  <a:srgbClr val="50B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ADBECB"/>
                    </a:solidFill>
                  </a:endParaRPr>
                </a:p>
              </p:txBody>
            </p:sp>
            <p:sp>
              <p:nvSpPr>
                <p:cNvPr id="38" name="Freeform 206">
                  <a:extLst>
                    <a:ext uri="{FF2B5EF4-FFF2-40B4-BE49-F238E27FC236}">
                      <a16:creationId xmlns:a16="http://schemas.microsoft.com/office/drawing/2014/main" id="{6248E10A-CDEA-4C19-8908-66794E9BC12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786382" y="3910468"/>
                  <a:ext cx="124162" cy="320867"/>
                </a:xfrm>
                <a:custGeom>
                  <a:avLst/>
                  <a:gdLst>
                    <a:gd name="T0" fmla="*/ 29 w 45"/>
                    <a:gd name="T1" fmla="*/ 0 h 115"/>
                    <a:gd name="T2" fmla="*/ 12 w 45"/>
                    <a:gd name="T3" fmla="*/ 17 h 115"/>
                    <a:gd name="T4" fmla="*/ 14 w 45"/>
                    <a:gd name="T5" fmla="*/ 24 h 115"/>
                    <a:gd name="T6" fmla="*/ 0 w 45"/>
                    <a:gd name="T7" fmla="*/ 37 h 115"/>
                    <a:gd name="T8" fmla="*/ 0 w 45"/>
                    <a:gd name="T9" fmla="*/ 115 h 115"/>
                    <a:gd name="T10" fmla="*/ 12 w 45"/>
                    <a:gd name="T11" fmla="*/ 115 h 115"/>
                    <a:gd name="T12" fmla="*/ 12 w 45"/>
                    <a:gd name="T13" fmla="*/ 41 h 115"/>
                    <a:gd name="T14" fmla="*/ 21 w 45"/>
                    <a:gd name="T15" fmla="*/ 32 h 115"/>
                    <a:gd name="T16" fmla="*/ 29 w 45"/>
                    <a:gd name="T17" fmla="*/ 34 h 115"/>
                    <a:gd name="T18" fmla="*/ 45 w 45"/>
                    <a:gd name="T19" fmla="*/ 17 h 115"/>
                    <a:gd name="T20" fmla="*/ 29 w 45"/>
                    <a:gd name="T21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115">
                      <a:moveTo>
                        <a:pt x="29" y="0"/>
                      </a:moveTo>
                      <a:cubicBezTo>
                        <a:pt x="19" y="0"/>
                        <a:pt x="12" y="7"/>
                        <a:pt x="12" y="17"/>
                      </a:cubicBezTo>
                      <a:cubicBezTo>
                        <a:pt x="12" y="19"/>
                        <a:pt x="12" y="22"/>
                        <a:pt x="14" y="24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92"/>
                        <a:pt x="0" y="110"/>
                        <a:pt x="0" y="115"/>
                      </a:cubicBezTo>
                      <a:cubicBezTo>
                        <a:pt x="12" y="115"/>
                        <a:pt x="12" y="115"/>
                        <a:pt x="12" y="115"/>
                      </a:cubicBezTo>
                      <a:cubicBezTo>
                        <a:pt x="12" y="41"/>
                        <a:pt x="12" y="41"/>
                        <a:pt x="12" y="41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3" y="33"/>
                        <a:pt x="26" y="34"/>
                        <a:pt x="29" y="34"/>
                      </a:cubicBezTo>
                      <a:cubicBezTo>
                        <a:pt x="38" y="34"/>
                        <a:pt x="45" y="26"/>
                        <a:pt x="45" y="17"/>
                      </a:cubicBezTo>
                      <a:cubicBezTo>
                        <a:pt x="45" y="7"/>
                        <a:pt x="38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41AA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ADBECB"/>
                    </a:solidFill>
                  </a:endParaRPr>
                </a:p>
              </p:txBody>
            </p:sp>
            <p:sp>
              <p:nvSpPr>
                <p:cNvPr id="39" name="Freeform 207">
                  <a:extLst>
                    <a:ext uri="{FF2B5EF4-FFF2-40B4-BE49-F238E27FC236}">
                      <a16:creationId xmlns:a16="http://schemas.microsoft.com/office/drawing/2014/main" id="{45271CE8-D905-4D1A-94CC-308D4EA9CBF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660825" y="3690047"/>
                  <a:ext cx="219027" cy="541289"/>
                </a:xfrm>
                <a:custGeom>
                  <a:avLst/>
                  <a:gdLst>
                    <a:gd name="T0" fmla="*/ 0 w 79"/>
                    <a:gd name="T1" fmla="*/ 194 h 194"/>
                    <a:gd name="T2" fmla="*/ 11 w 79"/>
                    <a:gd name="T3" fmla="*/ 194 h 194"/>
                    <a:gd name="T4" fmla="*/ 11 w 79"/>
                    <a:gd name="T5" fmla="*/ 75 h 194"/>
                    <a:gd name="T6" fmla="*/ 55 w 79"/>
                    <a:gd name="T7" fmla="*/ 32 h 194"/>
                    <a:gd name="T8" fmla="*/ 62 w 79"/>
                    <a:gd name="T9" fmla="*/ 34 h 194"/>
                    <a:gd name="T10" fmla="*/ 79 w 79"/>
                    <a:gd name="T11" fmla="*/ 17 h 194"/>
                    <a:gd name="T12" fmla="*/ 62 w 79"/>
                    <a:gd name="T13" fmla="*/ 0 h 194"/>
                    <a:gd name="T14" fmla="*/ 45 w 79"/>
                    <a:gd name="T15" fmla="*/ 17 h 194"/>
                    <a:gd name="T16" fmla="*/ 47 w 79"/>
                    <a:gd name="T17" fmla="*/ 24 h 194"/>
                    <a:gd name="T18" fmla="*/ 0 w 79"/>
                    <a:gd name="T19" fmla="*/ 71 h 194"/>
                    <a:gd name="T20" fmla="*/ 0 w 79"/>
                    <a:gd name="T21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9" h="194">
                      <a:moveTo>
                        <a:pt x="0" y="194"/>
                      </a:moveTo>
                      <a:cubicBezTo>
                        <a:pt x="11" y="194"/>
                        <a:pt x="11" y="194"/>
                        <a:pt x="11" y="194"/>
                      </a:cubicBezTo>
                      <a:cubicBezTo>
                        <a:pt x="11" y="76"/>
                        <a:pt x="11" y="75"/>
                        <a:pt x="11" y="75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7" y="33"/>
                        <a:pt x="59" y="34"/>
                        <a:pt x="62" y="34"/>
                      </a:cubicBezTo>
                      <a:cubicBezTo>
                        <a:pt x="71" y="34"/>
                        <a:pt x="79" y="27"/>
                        <a:pt x="79" y="17"/>
                      </a:cubicBezTo>
                      <a:cubicBezTo>
                        <a:pt x="79" y="8"/>
                        <a:pt x="71" y="0"/>
                        <a:pt x="62" y="0"/>
                      </a:cubicBezTo>
                      <a:cubicBezTo>
                        <a:pt x="53" y="0"/>
                        <a:pt x="45" y="8"/>
                        <a:pt x="45" y="17"/>
                      </a:cubicBezTo>
                      <a:cubicBezTo>
                        <a:pt x="45" y="20"/>
                        <a:pt x="46" y="22"/>
                        <a:pt x="47" y="24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162"/>
                        <a:pt x="0" y="187"/>
                        <a:pt x="0" y="194"/>
                      </a:cubicBezTo>
                      <a:close/>
                    </a:path>
                  </a:pathLst>
                </a:custGeom>
                <a:solidFill>
                  <a:srgbClr val="50BE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ADBECB"/>
                    </a:solidFill>
                  </a:endParaRPr>
                </a:p>
              </p:txBody>
            </p:sp>
            <p:sp>
              <p:nvSpPr>
                <p:cNvPr id="40" name="Freeform 208">
                  <a:extLst>
                    <a:ext uri="{FF2B5EF4-FFF2-40B4-BE49-F238E27FC236}">
                      <a16:creationId xmlns:a16="http://schemas.microsoft.com/office/drawing/2014/main" id="{C549FCF4-A235-4426-A5D2-65F5FF383D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38058" y="3656564"/>
                  <a:ext cx="122767" cy="574770"/>
                </a:xfrm>
                <a:custGeom>
                  <a:avLst/>
                  <a:gdLst>
                    <a:gd name="T0" fmla="*/ 27 w 44"/>
                    <a:gd name="T1" fmla="*/ 0 h 206"/>
                    <a:gd name="T2" fmla="*/ 11 w 44"/>
                    <a:gd name="T3" fmla="*/ 17 h 206"/>
                    <a:gd name="T4" fmla="*/ 12 w 44"/>
                    <a:gd name="T5" fmla="*/ 25 h 206"/>
                    <a:gd name="T6" fmla="*/ 0 w 44"/>
                    <a:gd name="T7" fmla="*/ 38 h 206"/>
                    <a:gd name="T8" fmla="*/ 0 w 44"/>
                    <a:gd name="T9" fmla="*/ 206 h 206"/>
                    <a:gd name="T10" fmla="*/ 11 w 44"/>
                    <a:gd name="T11" fmla="*/ 206 h 206"/>
                    <a:gd name="T12" fmla="*/ 11 w 44"/>
                    <a:gd name="T13" fmla="*/ 42 h 206"/>
                    <a:gd name="T14" fmla="*/ 20 w 44"/>
                    <a:gd name="T15" fmla="*/ 33 h 206"/>
                    <a:gd name="T16" fmla="*/ 27 w 44"/>
                    <a:gd name="T17" fmla="*/ 34 h 206"/>
                    <a:gd name="T18" fmla="*/ 44 w 44"/>
                    <a:gd name="T19" fmla="*/ 17 h 206"/>
                    <a:gd name="T20" fmla="*/ 27 w 44"/>
                    <a:gd name="T21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206">
                      <a:moveTo>
                        <a:pt x="27" y="0"/>
                      </a:moveTo>
                      <a:cubicBezTo>
                        <a:pt x="18" y="0"/>
                        <a:pt x="11" y="8"/>
                        <a:pt x="11" y="17"/>
                      </a:cubicBezTo>
                      <a:cubicBezTo>
                        <a:pt x="11" y="20"/>
                        <a:pt x="12" y="22"/>
                        <a:pt x="12" y="25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166"/>
                        <a:pt x="0" y="198"/>
                        <a:pt x="0" y="206"/>
                      </a:cubicBezTo>
                      <a:cubicBezTo>
                        <a:pt x="11" y="206"/>
                        <a:pt x="11" y="206"/>
                        <a:pt x="11" y="206"/>
                      </a:cubicBezTo>
                      <a:cubicBezTo>
                        <a:pt x="11" y="43"/>
                        <a:pt x="11" y="42"/>
                        <a:pt x="11" y="42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3" y="34"/>
                        <a:pt x="25" y="34"/>
                        <a:pt x="27" y="34"/>
                      </a:cubicBezTo>
                      <a:cubicBezTo>
                        <a:pt x="37" y="34"/>
                        <a:pt x="44" y="27"/>
                        <a:pt x="44" y="17"/>
                      </a:cubicBezTo>
                      <a:cubicBezTo>
                        <a:pt x="44" y="8"/>
                        <a:pt x="37" y="0"/>
                        <a:pt x="27" y="0"/>
                      </a:cubicBezTo>
                      <a:close/>
                    </a:path>
                  </a:pathLst>
                </a:custGeom>
                <a:solidFill>
                  <a:srgbClr val="41AA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>
                    <a:solidFill>
                      <a:srgbClr val="ADBECB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8223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 72">
            <a:extLst>
              <a:ext uri="{FF2B5EF4-FFF2-40B4-BE49-F238E27FC236}">
                <a16:creationId xmlns:a16="http://schemas.microsoft.com/office/drawing/2014/main" id="{2DD98018-8773-46E6-970F-575A1350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30" y="1686113"/>
            <a:ext cx="5924344" cy="893926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FB5ACB50-0BD9-4AD3-8421-B3D233830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36" y="2639606"/>
            <a:ext cx="5951839" cy="1139479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34DE6899-6B78-4B6A-80E5-90155023B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03" y="3820441"/>
            <a:ext cx="5951840" cy="102541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E73D03DF-ABF2-461F-95A7-6203B4636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36" y="4887209"/>
            <a:ext cx="6000721" cy="65249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0DE8546-F20A-41C8-B812-82BFB02AED05}"/>
              </a:ext>
            </a:extLst>
          </p:cNvPr>
          <p:cNvSpPr/>
          <p:nvPr/>
        </p:nvSpPr>
        <p:spPr>
          <a:xfrm>
            <a:off x="2826504" y="3480226"/>
            <a:ext cx="1981200" cy="223930"/>
          </a:xfrm>
          <a:prstGeom prst="rect">
            <a:avLst/>
          </a:prstGeom>
          <a:solidFill>
            <a:srgbClr val="00FFB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80" name="Title 3">
            <a:extLst>
              <a:ext uri="{FF2B5EF4-FFF2-40B4-BE49-F238E27FC236}">
                <a16:creationId xmlns:a16="http://schemas.microsoft.com/office/drawing/2014/main" id="{8CF7C09C-7765-46A4-8452-33FCC91E9271}"/>
              </a:ext>
            </a:extLst>
          </p:cNvPr>
          <p:cNvSpPr txBox="1">
            <a:spLocks/>
          </p:cNvSpPr>
          <p:nvPr/>
        </p:nvSpPr>
        <p:spPr bwMode="gray">
          <a:xfrm>
            <a:off x="-3175" y="151381"/>
            <a:ext cx="1219835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99" b="1">
                <a:solidFill>
                  <a:srgbClr val="0064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6971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3943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0914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7886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en-US" sz="2800" kern="0" dirty="0">
                <a:solidFill>
                  <a:srgbClr val="FFFFFF"/>
                </a:solidFill>
              </a:rPr>
              <a:t>Cybersecurity is not an “option” anymore!</a:t>
            </a:r>
            <a:br>
              <a:rPr lang="en-US" sz="2800" kern="0" dirty="0">
                <a:solidFill>
                  <a:srgbClr val="FFFFFF"/>
                </a:solidFill>
              </a:rPr>
            </a:br>
            <a:endParaRPr lang="en-US" sz="2800" kern="0" dirty="0">
              <a:solidFill>
                <a:srgbClr val="FFFFFF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6213A7D-9A0A-4131-A0EA-7F7C5AAA10B7}"/>
              </a:ext>
            </a:extLst>
          </p:cNvPr>
          <p:cNvSpPr txBox="1"/>
          <p:nvPr/>
        </p:nvSpPr>
        <p:spPr>
          <a:xfrm>
            <a:off x="586730" y="5736524"/>
            <a:ext cx="51970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prstClr val="white"/>
                </a:solidFill>
                <a:latin typeface="Siemens Sans Global"/>
                <a:ea typeface="+mn-ea"/>
              </a:rPr>
              <a:t>Source: KNX-board E-Mail-Distribution list, Nov’21</a:t>
            </a:r>
          </a:p>
        </p:txBody>
      </p:sp>
      <p:sp>
        <p:nvSpPr>
          <p:cNvPr id="12" name="Rechteck 2">
            <a:extLst>
              <a:ext uri="{FF2B5EF4-FFF2-40B4-BE49-F238E27FC236}">
                <a16:creationId xmlns:a16="http://schemas.microsoft.com/office/drawing/2014/main" id="{E9E75FEE-C64A-4502-AEEB-54D5666BC393}"/>
              </a:ext>
            </a:extLst>
          </p:cNvPr>
          <p:cNvSpPr/>
          <p:nvPr/>
        </p:nvSpPr>
        <p:spPr>
          <a:xfrm>
            <a:off x="3899331" y="4322224"/>
            <a:ext cx="2445719" cy="214388"/>
          </a:xfrm>
          <a:prstGeom prst="rect">
            <a:avLst/>
          </a:prstGeom>
          <a:solidFill>
            <a:srgbClr val="00FFB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13" name="Rechteck 2">
            <a:extLst>
              <a:ext uri="{FF2B5EF4-FFF2-40B4-BE49-F238E27FC236}">
                <a16:creationId xmlns:a16="http://schemas.microsoft.com/office/drawing/2014/main" id="{C0AFFEC9-93AF-4582-BF3C-63C992CDCCBE}"/>
              </a:ext>
            </a:extLst>
          </p:cNvPr>
          <p:cNvSpPr/>
          <p:nvPr/>
        </p:nvSpPr>
        <p:spPr>
          <a:xfrm>
            <a:off x="664765" y="4499360"/>
            <a:ext cx="2293227" cy="214388"/>
          </a:xfrm>
          <a:prstGeom prst="rect">
            <a:avLst/>
          </a:prstGeom>
          <a:solidFill>
            <a:srgbClr val="00FFB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038A4E2-338D-4D4A-B334-14B29200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497" y="3123291"/>
            <a:ext cx="4411802" cy="1025410"/>
          </a:xfrm>
          <a:prstGeom prst="homePlate">
            <a:avLst>
              <a:gd name="adj" fmla="val 25000"/>
            </a:avLst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square" lIns="215888" tIns="143925" rIns="143925" bIns="143925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 The list of incidents is </a:t>
            </a:r>
            <a:r>
              <a:rPr lang="en-US" sz="2000" b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growing</a:t>
            </a: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F25A37D4-7EDF-4511-814C-32C75054B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069" y="1905001"/>
            <a:ext cx="4424517" cy="1004827"/>
          </a:xfrm>
          <a:prstGeom prst="homePlate">
            <a:avLst>
              <a:gd name="adj" fmla="val 25000"/>
            </a:avLst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lIns="215888" tIns="143925" rIns="143925" bIns="143925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  Attacks to BAC are </a:t>
            </a:r>
            <a:r>
              <a:rPr lang="en-US" sz="2000" b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reality</a:t>
            </a: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9" name="AutoShape 4">
            <a:extLst>
              <a:ext uri="{FF2B5EF4-FFF2-40B4-BE49-F238E27FC236}">
                <a16:creationId xmlns:a16="http://schemas.microsoft.com/office/drawing/2014/main" id="{B6227BA8-E298-4197-BD3B-EBA8DBA2B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498" y="4362166"/>
            <a:ext cx="4437231" cy="1004827"/>
          </a:xfrm>
          <a:prstGeom prst="homePlate">
            <a:avLst>
              <a:gd name="adj" fmla="val 25000"/>
            </a:avLst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 lIns="215888" tIns="143925" rIns="143925" bIns="143925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0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 Cybersecurity if a </a:t>
            </a:r>
            <a:r>
              <a:rPr lang="en-US" sz="2000" b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key success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 factor</a:t>
            </a:r>
            <a:r>
              <a:rPr lang="en-US" sz="200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for our business today.</a:t>
            </a:r>
          </a:p>
        </p:txBody>
      </p:sp>
    </p:spTree>
    <p:extLst>
      <p:ext uri="{BB962C8B-B14F-4D97-AF65-F5344CB8AC3E}">
        <p14:creationId xmlns:p14="http://schemas.microsoft.com/office/powerpoint/2010/main" val="69552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BA2EAC9-F9B8-4EB4-8346-B506BC5D3E59}"/>
              </a:ext>
            </a:extLst>
          </p:cNvPr>
          <p:cNvSpPr/>
          <p:nvPr/>
        </p:nvSpPr>
        <p:spPr>
          <a:xfrm>
            <a:off x="6354719" y="3924722"/>
            <a:ext cx="4991100" cy="2323471"/>
          </a:xfrm>
          <a:prstGeom prst="rect">
            <a:avLst/>
          </a:prstGeom>
          <a:solidFill>
            <a:schemeClr val="accent4">
              <a:lumMod val="20000"/>
              <a:lumOff val="80000"/>
              <a:alpha val="1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80" name="Title 3">
            <a:extLst>
              <a:ext uri="{FF2B5EF4-FFF2-40B4-BE49-F238E27FC236}">
                <a16:creationId xmlns:a16="http://schemas.microsoft.com/office/drawing/2014/main" id="{8CF7C09C-7765-46A4-8452-33FCC91E9271}"/>
              </a:ext>
            </a:extLst>
          </p:cNvPr>
          <p:cNvSpPr txBox="1">
            <a:spLocks/>
          </p:cNvSpPr>
          <p:nvPr/>
        </p:nvSpPr>
        <p:spPr bwMode="gray">
          <a:xfrm>
            <a:off x="3175" y="150517"/>
            <a:ext cx="1219835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99" b="1">
                <a:solidFill>
                  <a:srgbClr val="0064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6971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3943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0914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7886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en-US" sz="2800" kern="0">
                <a:solidFill>
                  <a:srgbClr val="FFFFFF"/>
                </a:solidFill>
              </a:rPr>
              <a:t>Cybersecurity is not an “option” anymore!</a:t>
            </a:r>
            <a:br>
              <a:rPr lang="en-US" sz="2800" kern="0">
                <a:solidFill>
                  <a:srgbClr val="FFFFFF"/>
                </a:solidFill>
              </a:rPr>
            </a:br>
            <a:endParaRPr lang="en-US" sz="2800" kern="0">
              <a:solidFill>
                <a:srgbClr val="FFFFFF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44E1487-2D8F-4712-8779-A87CC7932355}"/>
              </a:ext>
            </a:extLst>
          </p:cNvPr>
          <p:cNvSpPr txBox="1"/>
          <p:nvPr/>
        </p:nvSpPr>
        <p:spPr>
          <a:xfrm>
            <a:off x="429065" y="6365877"/>
            <a:ext cx="51970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prstClr val="white"/>
                </a:solidFill>
                <a:latin typeface="Siemens Sans Global"/>
                <a:ea typeface="+mn-ea"/>
              </a:rPr>
              <a:t>Source: </a:t>
            </a:r>
            <a:r>
              <a:rPr lang="en-US" sz="1000" u="sng">
                <a:solidFill>
                  <a:prstClr val="white"/>
                </a:solidFill>
                <a:latin typeface="Siemens Sans Global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https://www.forescout.com/resources/project-memoria-lookback-report/</a:t>
            </a:r>
            <a:r>
              <a:rPr lang="en-US" sz="1000" u="sng">
                <a:solidFill>
                  <a:prstClr val="white"/>
                </a:solidFill>
                <a:latin typeface="Siemens Sans Global"/>
                <a:ea typeface="+mn-ea"/>
              </a:rPr>
              <a:t> </a:t>
            </a:r>
            <a:r>
              <a:rPr lang="en-US" sz="1000">
                <a:solidFill>
                  <a:prstClr val="white"/>
                </a:solidFill>
                <a:latin typeface="Siemens Sans Global"/>
                <a:ea typeface="+mn-ea"/>
              </a:rPr>
              <a:t>, Nov’21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E856EDE-64D5-4BB8-860B-489B267F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891" y="1311502"/>
            <a:ext cx="2513056" cy="80805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3C99A58-9B3E-40B0-BBC7-29E296A39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6924" y="1766520"/>
            <a:ext cx="1435651" cy="339570"/>
          </a:xfrm>
          <a:prstGeom prst="rect">
            <a:avLst/>
          </a:prstGeom>
        </p:spPr>
      </p:pic>
      <p:pic>
        <p:nvPicPr>
          <p:cNvPr id="7" name="Graphic 6" descr="Qr Code outline">
            <a:extLst>
              <a:ext uri="{FF2B5EF4-FFF2-40B4-BE49-F238E27FC236}">
                <a16:creationId xmlns:a16="http://schemas.microsoft.com/office/drawing/2014/main" id="{15900586-93A2-4032-8849-4C1A1AD10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246" y="2262345"/>
            <a:ext cx="1047916" cy="1047916"/>
          </a:xfrm>
          <a:prstGeom prst="rect">
            <a:avLst/>
          </a:prstGeom>
        </p:spPr>
      </p:pic>
      <p:pic>
        <p:nvPicPr>
          <p:cNvPr id="9" name="Graphic 8" descr="Open hand with solid fill">
            <a:extLst>
              <a:ext uri="{FF2B5EF4-FFF2-40B4-BE49-F238E27FC236}">
                <a16:creationId xmlns:a16="http://schemas.microsoft.com/office/drawing/2014/main" id="{B4C79466-716C-4CD4-B4E5-DF9DEA7A5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62847">
            <a:off x="966246" y="3362137"/>
            <a:ext cx="1047916" cy="10479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27A861-1698-448C-B74E-4163729E10C6}"/>
              </a:ext>
            </a:extLst>
          </p:cNvPr>
          <p:cNvSpPr txBox="1"/>
          <p:nvPr/>
        </p:nvSpPr>
        <p:spPr>
          <a:xfrm>
            <a:off x="2075263" y="2327429"/>
            <a:ext cx="3078217" cy="982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94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IT-researchers actively scan BACS for cybersecurity issues.</a:t>
            </a:r>
            <a:endParaRPr lang="en-US" b="1">
              <a:solidFill>
                <a:prstClr val="white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F88ACB-2D67-4B5D-A6E9-3C39B12E7A02}"/>
              </a:ext>
            </a:extLst>
          </p:cNvPr>
          <p:cNvSpPr txBox="1"/>
          <p:nvPr/>
        </p:nvSpPr>
        <p:spPr>
          <a:xfrm>
            <a:off x="2075256" y="3527867"/>
            <a:ext cx="3078217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94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Caring for cybersecurity becomes an asset.</a:t>
            </a:r>
          </a:p>
        </p:txBody>
      </p:sp>
      <p:pic>
        <p:nvPicPr>
          <p:cNvPr id="14" name="Graphic 13" descr="Bar graph with upward trend with solid fill">
            <a:extLst>
              <a:ext uri="{FF2B5EF4-FFF2-40B4-BE49-F238E27FC236}">
                <a16:creationId xmlns:a16="http://schemas.microsoft.com/office/drawing/2014/main" id="{3238EBF8-A9D2-4127-B762-74AD445F8D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5436" y="4304827"/>
            <a:ext cx="952538" cy="9525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843E3D-A089-4E3C-B12C-A9503868A149}"/>
              </a:ext>
            </a:extLst>
          </p:cNvPr>
          <p:cNvSpPr/>
          <p:nvPr/>
        </p:nvSpPr>
        <p:spPr>
          <a:xfrm>
            <a:off x="6354719" y="2280873"/>
            <a:ext cx="4991100" cy="1569660"/>
          </a:xfrm>
          <a:prstGeom prst="rect">
            <a:avLst/>
          </a:prstGeom>
          <a:solidFill>
            <a:schemeClr val="tx2">
              <a:alpha val="16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29ED25-BAD9-462C-BEB4-D6ECDFF6FF33}"/>
              </a:ext>
            </a:extLst>
          </p:cNvPr>
          <p:cNvSpPr txBox="1"/>
          <p:nvPr/>
        </p:nvSpPr>
        <p:spPr>
          <a:xfrm>
            <a:off x="2075255" y="4460389"/>
            <a:ext cx="3809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Cybersecurity if a key success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factor for our business today.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3F5863-FB87-4306-AD84-405654854305}"/>
              </a:ext>
            </a:extLst>
          </p:cNvPr>
          <p:cNvSpPr txBox="1"/>
          <p:nvPr/>
        </p:nvSpPr>
        <p:spPr>
          <a:xfrm>
            <a:off x="6512377" y="2431283"/>
            <a:ext cx="4526604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CH" sz="1400" i="1">
                <a:solidFill>
                  <a:prstClr val="white"/>
                </a:solidFill>
                <a:ea typeface="Calibri" panose="020F0502020204030204" pitchFamily="34" charset="0"/>
              </a:rPr>
              <a:t>«Among all the vendors, Siemens is the only one that has publicly stated to be affected </a:t>
            </a:r>
            <a:r>
              <a:rPr lang="de-CH" sz="1400" i="1" err="1">
                <a:solidFill>
                  <a:prstClr val="white"/>
                </a:solidFill>
                <a:ea typeface="Calibri" panose="020F0502020204030204" pitchFamily="34" charset="0"/>
              </a:rPr>
              <a:t>by</a:t>
            </a:r>
            <a:r>
              <a:rPr lang="de-CH" sz="1400" i="1">
                <a:solidFill>
                  <a:prstClr val="white"/>
                </a:solidFill>
                <a:ea typeface="Calibri" panose="020F0502020204030204" pitchFamily="34" charset="0"/>
              </a:rPr>
              <a:t> the </a:t>
            </a:r>
            <a:r>
              <a:rPr lang="en-US" sz="1400" i="1">
                <a:solidFill>
                  <a:prstClr val="white"/>
                </a:solidFill>
                <a:ea typeface="Calibri" panose="020F0502020204030204" pitchFamily="34" charset="0"/>
              </a:rPr>
              <a:t>vulnerabilities</a:t>
            </a:r>
            <a:r>
              <a:rPr lang="de-CH" sz="1400" i="1">
                <a:solidFill>
                  <a:prstClr val="white"/>
                </a:solidFill>
                <a:ea typeface="Calibri" panose="020F0502020204030204" pitchFamily="34" charset="0"/>
              </a:rPr>
              <a:t> in all the disclosure phases. So far, Siemens has issued 12 advisories based on Project Memoria’s findings. Siemens is also the vendor that issued 31% of ICS-CERT alerts in 2020.»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err="1">
              <a:solidFill>
                <a:prstClr val="white"/>
              </a:solidFill>
              <a:latin typeface="Siemens Sans Global"/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F36E1A-A476-40CF-B3E5-B3B4F3949874}"/>
              </a:ext>
            </a:extLst>
          </p:cNvPr>
          <p:cNvSpPr txBox="1"/>
          <p:nvPr/>
        </p:nvSpPr>
        <p:spPr>
          <a:xfrm>
            <a:off x="6512377" y="4019729"/>
            <a:ext cx="4749140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de-CH" sz="1400" i="1">
                <a:solidFill>
                  <a:prstClr val="white"/>
                </a:solidFill>
                <a:ea typeface="Calibri" panose="020F0502020204030204" pitchFamily="34" charset="0"/>
              </a:rPr>
              <a:t>«This is not a coincidence and is far from implying that Siemens’ devices are less secure than others. </a:t>
            </a:r>
            <a:r>
              <a:rPr lang="de-CH" sz="1400" b="1" i="1">
                <a:solidFill>
                  <a:prstClr val="white"/>
                </a:solidFill>
                <a:ea typeface="Calibri" panose="020F0502020204030204" pitchFamily="34" charset="0"/>
              </a:rPr>
              <a:t>On the contrary, </a:t>
            </a:r>
            <a:r>
              <a:rPr lang="de-CH" sz="1400" b="1" i="1" err="1">
                <a:solidFill>
                  <a:prstClr val="white"/>
                </a:solidFill>
                <a:ea typeface="Calibri" panose="020F0502020204030204" pitchFamily="34" charset="0"/>
              </a:rPr>
              <a:t>it</a:t>
            </a:r>
            <a:r>
              <a:rPr lang="de-CH" sz="1400" b="1" i="1">
                <a:solidFill>
                  <a:prstClr val="white"/>
                </a:solidFill>
                <a:ea typeface="Calibri" panose="020F0502020204030204" pitchFamily="34" charset="0"/>
              </a:rPr>
              <a:t> shows that they have a mature product security program</a:t>
            </a:r>
            <a:r>
              <a:rPr lang="de-CH" sz="1400" i="1">
                <a:solidFill>
                  <a:prstClr val="white"/>
                </a:solidFill>
                <a:ea typeface="Calibri" panose="020F0502020204030204" pitchFamily="34" charset="0"/>
              </a:rPr>
              <a:t> and that they are open to acknowledging and publishing issues that affect their products.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de-CH" sz="1400" i="1">
                <a:solidFill>
                  <a:prstClr val="white"/>
                </a:solidFill>
                <a:ea typeface="Calibri" panose="020F0502020204030204" pitchFamily="34" charset="0"/>
              </a:rPr>
              <a:t>It also indicates that several other similar vendors have not taken the same proactive approach and may be leaving their customers vulnerable.»</a:t>
            </a:r>
            <a:endParaRPr lang="en-US" sz="1400">
              <a:solidFill>
                <a:prstClr val="white"/>
              </a:solidFill>
              <a:latin typeface="Siemens Sans Glob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937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4763" y="337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3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3" y="3373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DB46674-A764-4069-B2D6-D16632402F02}"/>
              </a:ext>
            </a:extLst>
          </p:cNvPr>
          <p:cNvGrpSpPr>
            <a:grpSpLocks noChangeAspect="1"/>
          </p:cNvGrpSpPr>
          <p:nvPr/>
        </p:nvGrpSpPr>
        <p:grpSpPr>
          <a:xfrm>
            <a:off x="7139187" y="1765774"/>
            <a:ext cx="3547198" cy="5065215"/>
            <a:chOff x="5953843" y="-1001856"/>
            <a:chExt cx="5683751" cy="811610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BE38BFE-7905-42BB-B496-D410310F4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 bwMode="gray">
            <a:xfrm>
              <a:off x="6952137" y="4012190"/>
              <a:ext cx="3756443" cy="3102063"/>
            </a:xfrm>
            <a:prstGeom prst="rect">
              <a:avLst/>
            </a:prstGeom>
          </p:spPr>
        </p:pic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5819AE52-685C-48CD-898F-B8D11F5000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53843" y="-1001856"/>
              <a:ext cx="5683751" cy="7116245"/>
              <a:chOff x="5953843" y="-1001856"/>
              <a:chExt cx="5683751" cy="7116245"/>
            </a:xfrm>
          </p:grpSpPr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F7653591-8813-40AF-8060-347DBF8E9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gray">
              <a:xfrm>
                <a:off x="9648061" y="-776722"/>
                <a:ext cx="159139" cy="2158876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C39882A7-DAFA-4D93-BE67-7FB9C82CE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 bwMode="gray">
              <a:xfrm>
                <a:off x="9766564" y="4154218"/>
                <a:ext cx="1223363" cy="882979"/>
              </a:xfrm>
              <a:prstGeom prst="rect">
                <a:avLst/>
              </a:prstGeom>
            </p:spPr>
          </p:pic>
          <p:pic>
            <p:nvPicPr>
              <p:cNvPr id="51" name="Grafik 50">
                <a:extLst>
                  <a:ext uri="{FF2B5EF4-FFF2-40B4-BE49-F238E27FC236}">
                    <a16:creationId xmlns:a16="http://schemas.microsoft.com/office/drawing/2014/main" id="{FCC66033-F692-4392-8595-6D626716D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gray">
              <a:xfrm>
                <a:off x="7923649" y="-744452"/>
                <a:ext cx="159139" cy="2158876"/>
              </a:xfrm>
              <a:prstGeom prst="rect">
                <a:avLst/>
              </a:prstGeom>
            </p:spPr>
          </p:pic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E7FDA91B-CB1C-49BF-8068-C054B694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gray">
              <a:xfrm>
                <a:off x="8454582" y="-1001856"/>
                <a:ext cx="159139" cy="2158876"/>
              </a:xfrm>
              <a:prstGeom prst="rect">
                <a:avLst/>
              </a:prstGeom>
            </p:spPr>
          </p:pic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647C5152-B097-4560-A2DF-6EF9024C1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gray">
              <a:xfrm>
                <a:off x="9242953" y="-992221"/>
                <a:ext cx="159139" cy="2158876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BDB6E8FE-5BA7-4DA3-9C9B-35BC99BDA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gray">
              <a:xfrm>
                <a:off x="6952137" y="743612"/>
                <a:ext cx="3757045" cy="5370777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8EDCA405-F4AC-4DA2-BC5E-E490D4101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 bwMode="gray">
              <a:xfrm>
                <a:off x="7624225" y="1971475"/>
                <a:ext cx="418197" cy="719625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479E675E-4730-4B29-8C31-667E5AD7A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 bwMode="gray">
              <a:xfrm>
                <a:off x="8195524" y="3681055"/>
                <a:ext cx="418197" cy="719625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BBEBFA7A-D359-4CD6-A028-43797948A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 bwMode="gray">
              <a:xfrm>
                <a:off x="7625639" y="2768385"/>
                <a:ext cx="420913" cy="719625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D8D16C64-506A-46F7-930F-55F26A687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 bwMode="gray">
              <a:xfrm>
                <a:off x="8973416" y="4671415"/>
                <a:ext cx="418197" cy="719625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E636256A-24EE-437E-88AD-4E5B4D7F2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 bwMode="gray">
              <a:xfrm>
                <a:off x="9006864" y="2166519"/>
                <a:ext cx="418197" cy="719625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E7AAB98F-726E-4E4D-95C2-BE2732091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 bwMode="gray">
              <a:xfrm>
                <a:off x="9657362" y="2126186"/>
                <a:ext cx="420913" cy="719625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4AF45AF0-66F2-46D2-959C-B7773F297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 bwMode="gray">
              <a:xfrm>
                <a:off x="9033855" y="3630175"/>
                <a:ext cx="418197" cy="719625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D166962B-83BC-450D-BD62-85043F992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 bwMode="gray">
              <a:xfrm>
                <a:off x="8228548" y="2542675"/>
                <a:ext cx="418197" cy="719625"/>
              </a:xfrm>
              <a:prstGeom prst="rect">
                <a:avLst/>
              </a:prstGeom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89D45E46-6987-4481-BDA4-3955A804C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 bwMode="gray">
              <a:xfrm>
                <a:off x="10414231" y="4500995"/>
                <a:ext cx="1223363" cy="882979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031A01EA-448D-4237-B308-CD6E6E89D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 bwMode="gray">
              <a:xfrm>
                <a:off x="6074824" y="3975963"/>
                <a:ext cx="2454274" cy="1426151"/>
              </a:xfrm>
              <a:prstGeom prst="rect">
                <a:avLst/>
              </a:prstGeom>
            </p:spPr>
          </p:pic>
          <p:pic>
            <p:nvPicPr>
              <p:cNvPr id="55" name="Grafik 54">
                <a:extLst>
                  <a:ext uri="{FF2B5EF4-FFF2-40B4-BE49-F238E27FC236}">
                    <a16:creationId xmlns:a16="http://schemas.microsoft.com/office/drawing/2014/main" id="{181465B6-623B-4DE3-A2BB-F9934077B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 bwMode="gray">
              <a:xfrm>
                <a:off x="5953843" y="4595707"/>
                <a:ext cx="841038" cy="1063963"/>
              </a:xfrm>
              <a:prstGeom prst="rect">
                <a:avLst/>
              </a:prstGeom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p:spPr>
          </p:pic>
        </p:grpSp>
      </p:grpSp>
      <p:grpSp>
        <p:nvGrpSpPr>
          <p:cNvPr id="29" name="Gruppieren 290">
            <a:extLst>
              <a:ext uri="{FF2B5EF4-FFF2-40B4-BE49-F238E27FC236}">
                <a16:creationId xmlns:a16="http://schemas.microsoft.com/office/drawing/2014/main" id="{77AAB65D-678A-49E3-841B-616192C78A73}"/>
              </a:ext>
            </a:extLst>
          </p:cNvPr>
          <p:cNvGrpSpPr>
            <a:grpSpLocks/>
          </p:cNvGrpSpPr>
          <p:nvPr/>
        </p:nvGrpSpPr>
        <p:grpSpPr>
          <a:xfrm>
            <a:off x="7847366" y="1289778"/>
            <a:ext cx="1855166" cy="1091469"/>
            <a:chOff x="2454931" y="3204950"/>
            <a:chExt cx="1902632" cy="1218350"/>
          </a:xfrm>
        </p:grpSpPr>
        <p:grpSp>
          <p:nvGrpSpPr>
            <p:cNvPr id="30" name="Group 101">
              <a:extLst>
                <a:ext uri="{FF2B5EF4-FFF2-40B4-BE49-F238E27FC236}">
                  <a16:creationId xmlns:a16="http://schemas.microsoft.com/office/drawing/2014/main" id="{9E957AFE-2719-45A3-BB52-66DEA86E7D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54931" y="3204950"/>
              <a:ext cx="1902632" cy="1218350"/>
              <a:chOff x="2049" y="3016"/>
              <a:chExt cx="1710" cy="1095"/>
            </a:xfrm>
          </p:grpSpPr>
          <p:sp>
            <p:nvSpPr>
              <p:cNvPr id="41" name="Freeform 102">
                <a:extLst>
                  <a:ext uri="{FF2B5EF4-FFF2-40B4-BE49-F238E27FC236}">
                    <a16:creationId xmlns:a16="http://schemas.microsoft.com/office/drawing/2014/main" id="{D01D6336-E7FD-4EA2-9DC4-E53E9AEFC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9" y="3016"/>
                <a:ext cx="1710" cy="1095"/>
              </a:xfrm>
              <a:custGeom>
                <a:avLst/>
                <a:gdLst>
                  <a:gd name="T0" fmla="*/ 972 w 1250"/>
                  <a:gd name="T1" fmla="*/ 801 h 801"/>
                  <a:gd name="T2" fmla="*/ 206 w 1250"/>
                  <a:gd name="T3" fmla="*/ 801 h 801"/>
                  <a:gd name="T4" fmla="*/ 206 w 1250"/>
                  <a:gd name="T5" fmla="*/ 801 h 801"/>
                  <a:gd name="T6" fmla="*/ 0 w 1250"/>
                  <a:gd name="T7" fmla="*/ 584 h 801"/>
                  <a:gd name="T8" fmla="*/ 190 w 1250"/>
                  <a:gd name="T9" fmla="*/ 370 h 801"/>
                  <a:gd name="T10" fmla="*/ 184 w 1250"/>
                  <a:gd name="T11" fmla="*/ 319 h 801"/>
                  <a:gd name="T12" fmla="*/ 400 w 1250"/>
                  <a:gd name="T13" fmla="*/ 102 h 801"/>
                  <a:gd name="T14" fmla="*/ 504 w 1250"/>
                  <a:gd name="T15" fmla="*/ 129 h 801"/>
                  <a:gd name="T16" fmla="*/ 727 w 1250"/>
                  <a:gd name="T17" fmla="*/ 0 h 801"/>
                  <a:gd name="T18" fmla="*/ 984 w 1250"/>
                  <a:gd name="T19" fmla="*/ 245 h 801"/>
                  <a:gd name="T20" fmla="*/ 1250 w 1250"/>
                  <a:gd name="T21" fmla="*/ 523 h 801"/>
                  <a:gd name="T22" fmla="*/ 972 w 1250"/>
                  <a:gd name="T23" fmla="*/ 801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0" h="801">
                    <a:moveTo>
                      <a:pt x="972" y="801"/>
                    </a:moveTo>
                    <a:cubicBezTo>
                      <a:pt x="206" y="801"/>
                      <a:pt x="206" y="801"/>
                      <a:pt x="206" y="801"/>
                    </a:cubicBezTo>
                    <a:cubicBezTo>
                      <a:pt x="206" y="801"/>
                      <a:pt x="206" y="801"/>
                      <a:pt x="206" y="801"/>
                    </a:cubicBezTo>
                    <a:cubicBezTo>
                      <a:pt x="90" y="795"/>
                      <a:pt x="0" y="700"/>
                      <a:pt x="0" y="584"/>
                    </a:cubicBezTo>
                    <a:cubicBezTo>
                      <a:pt x="0" y="475"/>
                      <a:pt x="82" y="383"/>
                      <a:pt x="190" y="370"/>
                    </a:cubicBezTo>
                    <a:cubicBezTo>
                      <a:pt x="186" y="353"/>
                      <a:pt x="184" y="337"/>
                      <a:pt x="184" y="319"/>
                    </a:cubicBezTo>
                    <a:cubicBezTo>
                      <a:pt x="184" y="199"/>
                      <a:pt x="281" y="102"/>
                      <a:pt x="400" y="102"/>
                    </a:cubicBezTo>
                    <a:cubicBezTo>
                      <a:pt x="437" y="102"/>
                      <a:pt x="473" y="111"/>
                      <a:pt x="504" y="129"/>
                    </a:cubicBezTo>
                    <a:cubicBezTo>
                      <a:pt x="550" y="49"/>
                      <a:pt x="634" y="0"/>
                      <a:pt x="727" y="0"/>
                    </a:cubicBezTo>
                    <a:cubicBezTo>
                      <a:pt x="865" y="0"/>
                      <a:pt x="978" y="109"/>
                      <a:pt x="984" y="245"/>
                    </a:cubicBezTo>
                    <a:cubicBezTo>
                      <a:pt x="1132" y="252"/>
                      <a:pt x="1250" y="374"/>
                      <a:pt x="1250" y="523"/>
                    </a:cubicBezTo>
                    <a:cubicBezTo>
                      <a:pt x="1250" y="677"/>
                      <a:pt x="1126" y="801"/>
                      <a:pt x="972" y="801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ADBECB"/>
                  </a:solidFill>
                </a:endParaRPr>
              </a:p>
            </p:txBody>
          </p:sp>
          <p:sp>
            <p:nvSpPr>
              <p:cNvPr id="42" name="Freeform 103">
                <a:extLst>
                  <a:ext uri="{FF2B5EF4-FFF2-40B4-BE49-F238E27FC236}">
                    <a16:creationId xmlns:a16="http://schemas.microsoft.com/office/drawing/2014/main" id="{F40A2EF1-6820-4AD9-B8E8-9918184EE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2" y="3051"/>
                <a:ext cx="1644" cy="1028"/>
              </a:xfrm>
              <a:custGeom>
                <a:avLst/>
                <a:gdLst>
                  <a:gd name="T0" fmla="*/ 183 w 1202"/>
                  <a:gd name="T1" fmla="*/ 752 h 752"/>
                  <a:gd name="T2" fmla="*/ 948 w 1202"/>
                  <a:gd name="T3" fmla="*/ 752 h 752"/>
                  <a:gd name="T4" fmla="*/ 1202 w 1202"/>
                  <a:gd name="T5" fmla="*/ 498 h 752"/>
                  <a:gd name="T6" fmla="*/ 948 w 1202"/>
                  <a:gd name="T7" fmla="*/ 245 h 752"/>
                  <a:gd name="T8" fmla="*/ 936 w 1202"/>
                  <a:gd name="T9" fmla="*/ 245 h 752"/>
                  <a:gd name="T10" fmla="*/ 936 w 1202"/>
                  <a:gd name="T11" fmla="*/ 233 h 752"/>
                  <a:gd name="T12" fmla="*/ 703 w 1202"/>
                  <a:gd name="T13" fmla="*/ 0 h 752"/>
                  <a:gd name="T14" fmla="*/ 496 w 1202"/>
                  <a:gd name="T15" fmla="*/ 126 h 752"/>
                  <a:gd name="T16" fmla="*/ 490 w 1202"/>
                  <a:gd name="T17" fmla="*/ 138 h 752"/>
                  <a:gd name="T18" fmla="*/ 478 w 1202"/>
                  <a:gd name="T19" fmla="*/ 131 h 752"/>
                  <a:gd name="T20" fmla="*/ 376 w 1202"/>
                  <a:gd name="T21" fmla="*/ 102 h 752"/>
                  <a:gd name="T22" fmla="*/ 185 w 1202"/>
                  <a:gd name="T23" fmla="*/ 294 h 752"/>
                  <a:gd name="T24" fmla="*/ 193 w 1202"/>
                  <a:gd name="T25" fmla="*/ 352 h 752"/>
                  <a:gd name="T26" fmla="*/ 198 w 1202"/>
                  <a:gd name="T27" fmla="*/ 367 h 752"/>
                  <a:gd name="T28" fmla="*/ 182 w 1202"/>
                  <a:gd name="T29" fmla="*/ 368 h 752"/>
                  <a:gd name="T30" fmla="*/ 0 w 1202"/>
                  <a:gd name="T31" fmla="*/ 559 h 752"/>
                  <a:gd name="T32" fmla="*/ 183 w 1202"/>
                  <a:gd name="T33" fmla="*/ 752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2" h="752">
                    <a:moveTo>
                      <a:pt x="183" y="752"/>
                    </a:moveTo>
                    <a:cubicBezTo>
                      <a:pt x="948" y="752"/>
                      <a:pt x="948" y="752"/>
                      <a:pt x="948" y="752"/>
                    </a:cubicBezTo>
                    <a:cubicBezTo>
                      <a:pt x="1088" y="752"/>
                      <a:pt x="1202" y="638"/>
                      <a:pt x="1202" y="498"/>
                    </a:cubicBezTo>
                    <a:cubicBezTo>
                      <a:pt x="1202" y="358"/>
                      <a:pt x="1088" y="245"/>
                      <a:pt x="948" y="245"/>
                    </a:cubicBezTo>
                    <a:cubicBezTo>
                      <a:pt x="936" y="245"/>
                      <a:pt x="936" y="245"/>
                      <a:pt x="936" y="245"/>
                    </a:cubicBezTo>
                    <a:cubicBezTo>
                      <a:pt x="936" y="233"/>
                      <a:pt x="936" y="233"/>
                      <a:pt x="936" y="233"/>
                    </a:cubicBezTo>
                    <a:cubicBezTo>
                      <a:pt x="936" y="104"/>
                      <a:pt x="831" y="0"/>
                      <a:pt x="703" y="0"/>
                    </a:cubicBezTo>
                    <a:cubicBezTo>
                      <a:pt x="615" y="0"/>
                      <a:pt x="536" y="48"/>
                      <a:pt x="496" y="126"/>
                    </a:cubicBezTo>
                    <a:cubicBezTo>
                      <a:pt x="490" y="138"/>
                      <a:pt x="490" y="138"/>
                      <a:pt x="490" y="138"/>
                    </a:cubicBezTo>
                    <a:cubicBezTo>
                      <a:pt x="478" y="131"/>
                      <a:pt x="478" y="131"/>
                      <a:pt x="478" y="131"/>
                    </a:cubicBezTo>
                    <a:cubicBezTo>
                      <a:pt x="448" y="112"/>
                      <a:pt x="413" y="102"/>
                      <a:pt x="376" y="102"/>
                    </a:cubicBezTo>
                    <a:cubicBezTo>
                      <a:pt x="271" y="102"/>
                      <a:pt x="185" y="188"/>
                      <a:pt x="185" y="294"/>
                    </a:cubicBezTo>
                    <a:cubicBezTo>
                      <a:pt x="185" y="314"/>
                      <a:pt x="187" y="334"/>
                      <a:pt x="193" y="352"/>
                    </a:cubicBezTo>
                    <a:cubicBezTo>
                      <a:pt x="198" y="367"/>
                      <a:pt x="198" y="367"/>
                      <a:pt x="198" y="367"/>
                    </a:cubicBezTo>
                    <a:cubicBezTo>
                      <a:pt x="182" y="368"/>
                      <a:pt x="182" y="368"/>
                      <a:pt x="182" y="368"/>
                    </a:cubicBezTo>
                    <a:cubicBezTo>
                      <a:pt x="81" y="373"/>
                      <a:pt x="0" y="458"/>
                      <a:pt x="0" y="559"/>
                    </a:cubicBezTo>
                    <a:cubicBezTo>
                      <a:pt x="0" y="662"/>
                      <a:pt x="81" y="746"/>
                      <a:pt x="183" y="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lnSpc>
                    <a:spcPct val="110000"/>
                  </a:lnSpc>
                  <a:spcBef>
                    <a:spcPct val="0"/>
                  </a:spcBef>
                  <a:spcAft>
                    <a:spcPts val="0"/>
                  </a:spcAft>
                  <a:defRPr/>
                </a:pPr>
                <a:endParaRPr lang="de-DE" sz="1400" kern="140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31" name="Gruppieren 292">
              <a:extLst>
                <a:ext uri="{FF2B5EF4-FFF2-40B4-BE49-F238E27FC236}">
                  <a16:creationId xmlns:a16="http://schemas.microsoft.com/office/drawing/2014/main" id="{DE9CA69C-274F-4581-9111-90663941DCFB}"/>
                </a:ext>
              </a:extLst>
            </p:cNvPr>
            <p:cNvGrpSpPr/>
            <p:nvPr/>
          </p:nvGrpSpPr>
          <p:grpSpPr>
            <a:xfrm>
              <a:off x="2875580" y="3598394"/>
              <a:ext cx="1063046" cy="792402"/>
              <a:chOff x="2847498" y="3438934"/>
              <a:chExt cx="1063046" cy="792402"/>
            </a:xfrm>
          </p:grpSpPr>
          <p:sp>
            <p:nvSpPr>
              <p:cNvPr id="32" name="Freeform 202">
                <a:extLst>
                  <a:ext uri="{FF2B5EF4-FFF2-40B4-BE49-F238E27FC236}">
                    <a16:creationId xmlns:a16="http://schemas.microsoft.com/office/drawing/2014/main" id="{BACC8079-2107-4734-B256-2421ACC3E87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409712" y="3438934"/>
                <a:ext cx="220422" cy="792402"/>
              </a:xfrm>
              <a:custGeom>
                <a:avLst/>
                <a:gdLst>
                  <a:gd name="T0" fmla="*/ 0 w 79"/>
                  <a:gd name="T1" fmla="*/ 284 h 284"/>
                  <a:gd name="T2" fmla="*/ 12 w 79"/>
                  <a:gd name="T3" fmla="*/ 284 h 284"/>
                  <a:gd name="T4" fmla="*/ 12 w 79"/>
                  <a:gd name="T5" fmla="*/ 75 h 284"/>
                  <a:gd name="T6" fmla="*/ 55 w 79"/>
                  <a:gd name="T7" fmla="*/ 32 h 284"/>
                  <a:gd name="T8" fmla="*/ 63 w 79"/>
                  <a:gd name="T9" fmla="*/ 34 h 284"/>
                  <a:gd name="T10" fmla="*/ 79 w 79"/>
                  <a:gd name="T11" fmla="*/ 17 h 284"/>
                  <a:gd name="T12" fmla="*/ 63 w 79"/>
                  <a:gd name="T13" fmla="*/ 0 h 284"/>
                  <a:gd name="T14" fmla="*/ 46 w 79"/>
                  <a:gd name="T15" fmla="*/ 17 h 284"/>
                  <a:gd name="T16" fmla="*/ 47 w 79"/>
                  <a:gd name="T17" fmla="*/ 24 h 284"/>
                  <a:gd name="T18" fmla="*/ 0 w 79"/>
                  <a:gd name="T19" fmla="*/ 71 h 284"/>
                  <a:gd name="T20" fmla="*/ 0 w 79"/>
                  <a:gd name="T21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284">
                    <a:moveTo>
                      <a:pt x="0" y="284"/>
                    </a:moveTo>
                    <a:cubicBezTo>
                      <a:pt x="12" y="284"/>
                      <a:pt x="12" y="284"/>
                      <a:pt x="12" y="284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8" y="33"/>
                      <a:pt x="60" y="34"/>
                      <a:pt x="63" y="34"/>
                    </a:cubicBezTo>
                    <a:cubicBezTo>
                      <a:pt x="72" y="34"/>
                      <a:pt x="79" y="26"/>
                      <a:pt x="79" y="17"/>
                    </a:cubicBezTo>
                    <a:cubicBezTo>
                      <a:pt x="79" y="7"/>
                      <a:pt x="72" y="0"/>
                      <a:pt x="63" y="0"/>
                    </a:cubicBezTo>
                    <a:cubicBezTo>
                      <a:pt x="53" y="0"/>
                      <a:pt x="46" y="7"/>
                      <a:pt x="46" y="17"/>
                    </a:cubicBezTo>
                    <a:cubicBezTo>
                      <a:pt x="46" y="19"/>
                      <a:pt x="46" y="22"/>
                      <a:pt x="47" y="2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237"/>
                      <a:pt x="0" y="276"/>
                      <a:pt x="0" y="284"/>
                    </a:cubicBez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5" name="Freeform 203">
                <a:extLst>
                  <a:ext uri="{FF2B5EF4-FFF2-40B4-BE49-F238E27FC236}">
                    <a16:creationId xmlns:a16="http://schemas.microsoft.com/office/drawing/2014/main" id="{BB42D7AC-1D93-499D-9783-8081E9E36C5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97215" y="3564490"/>
                <a:ext cx="217632" cy="666845"/>
              </a:xfrm>
              <a:custGeom>
                <a:avLst/>
                <a:gdLst>
                  <a:gd name="T0" fmla="*/ 17 w 78"/>
                  <a:gd name="T1" fmla="*/ 0 h 239"/>
                  <a:gd name="T2" fmla="*/ 0 w 78"/>
                  <a:gd name="T3" fmla="*/ 16 h 239"/>
                  <a:gd name="T4" fmla="*/ 17 w 78"/>
                  <a:gd name="T5" fmla="*/ 33 h 239"/>
                  <a:gd name="T6" fmla="*/ 25 w 78"/>
                  <a:gd name="T7" fmla="*/ 32 h 239"/>
                  <a:gd name="T8" fmla="*/ 67 w 78"/>
                  <a:gd name="T9" fmla="*/ 75 h 239"/>
                  <a:gd name="T10" fmla="*/ 67 w 78"/>
                  <a:gd name="T11" fmla="*/ 239 h 239"/>
                  <a:gd name="T12" fmla="*/ 78 w 78"/>
                  <a:gd name="T13" fmla="*/ 239 h 239"/>
                  <a:gd name="T14" fmla="*/ 78 w 78"/>
                  <a:gd name="T15" fmla="*/ 71 h 239"/>
                  <a:gd name="T16" fmla="*/ 32 w 78"/>
                  <a:gd name="T17" fmla="*/ 24 h 239"/>
                  <a:gd name="T18" fmla="*/ 34 w 78"/>
                  <a:gd name="T19" fmla="*/ 16 h 239"/>
                  <a:gd name="T20" fmla="*/ 17 w 78"/>
                  <a:gd name="T21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" h="239">
                    <a:moveTo>
                      <a:pt x="17" y="0"/>
                    </a:moveTo>
                    <a:cubicBezTo>
                      <a:pt x="8" y="0"/>
                      <a:pt x="0" y="7"/>
                      <a:pt x="0" y="16"/>
                    </a:cubicBezTo>
                    <a:cubicBezTo>
                      <a:pt x="0" y="26"/>
                      <a:pt x="8" y="33"/>
                      <a:pt x="17" y="33"/>
                    </a:cubicBezTo>
                    <a:cubicBezTo>
                      <a:pt x="19" y="33"/>
                      <a:pt x="22" y="33"/>
                      <a:pt x="25" y="32"/>
                    </a:cubicBezTo>
                    <a:cubicBezTo>
                      <a:pt x="67" y="75"/>
                      <a:pt x="67" y="75"/>
                      <a:pt x="67" y="75"/>
                    </a:cubicBezTo>
                    <a:cubicBezTo>
                      <a:pt x="67" y="200"/>
                      <a:pt x="67" y="231"/>
                      <a:pt x="67" y="239"/>
                    </a:cubicBezTo>
                    <a:cubicBezTo>
                      <a:pt x="78" y="239"/>
                      <a:pt x="78" y="239"/>
                      <a:pt x="78" y="239"/>
                    </a:cubicBezTo>
                    <a:cubicBezTo>
                      <a:pt x="78" y="71"/>
                      <a:pt x="78" y="71"/>
                      <a:pt x="78" y="71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3" y="21"/>
                      <a:pt x="34" y="19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6" name="Freeform 204">
                <a:extLst>
                  <a:ext uri="{FF2B5EF4-FFF2-40B4-BE49-F238E27FC236}">
                    <a16:creationId xmlns:a16="http://schemas.microsoft.com/office/drawing/2014/main" id="{4A884E1B-3F39-4763-AB02-B1DBC7B761E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47498" y="3815604"/>
                <a:ext cx="219027" cy="415732"/>
              </a:xfrm>
              <a:custGeom>
                <a:avLst/>
                <a:gdLst>
                  <a:gd name="T0" fmla="*/ 17 w 79"/>
                  <a:gd name="T1" fmla="*/ 0 h 149"/>
                  <a:gd name="T2" fmla="*/ 0 w 79"/>
                  <a:gd name="T3" fmla="*/ 17 h 149"/>
                  <a:gd name="T4" fmla="*/ 17 w 79"/>
                  <a:gd name="T5" fmla="*/ 34 h 149"/>
                  <a:gd name="T6" fmla="*/ 24 w 79"/>
                  <a:gd name="T7" fmla="*/ 32 h 149"/>
                  <a:gd name="T8" fmla="*/ 67 w 79"/>
                  <a:gd name="T9" fmla="*/ 75 h 149"/>
                  <a:gd name="T10" fmla="*/ 67 w 79"/>
                  <a:gd name="T11" fmla="*/ 149 h 149"/>
                  <a:gd name="T12" fmla="*/ 79 w 79"/>
                  <a:gd name="T13" fmla="*/ 149 h 149"/>
                  <a:gd name="T14" fmla="*/ 79 w 79"/>
                  <a:gd name="T15" fmla="*/ 71 h 149"/>
                  <a:gd name="T16" fmla="*/ 32 w 79"/>
                  <a:gd name="T17" fmla="*/ 25 h 149"/>
                  <a:gd name="T18" fmla="*/ 34 w 79"/>
                  <a:gd name="T19" fmla="*/ 17 h 149"/>
                  <a:gd name="T20" fmla="*/ 17 w 79"/>
                  <a:gd name="T21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49">
                    <a:moveTo>
                      <a:pt x="17" y="0"/>
                    </a:move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4"/>
                      <a:pt x="17" y="34"/>
                    </a:cubicBezTo>
                    <a:cubicBezTo>
                      <a:pt x="19" y="34"/>
                      <a:pt x="22" y="33"/>
                      <a:pt x="24" y="32"/>
                    </a:cubicBezTo>
                    <a:cubicBezTo>
                      <a:pt x="67" y="75"/>
                      <a:pt x="67" y="75"/>
                      <a:pt x="67" y="75"/>
                    </a:cubicBezTo>
                    <a:cubicBezTo>
                      <a:pt x="67" y="127"/>
                      <a:pt x="67" y="144"/>
                      <a:pt x="67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4" y="22"/>
                      <a:pt x="34" y="19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lose/>
                  </a:path>
                </a:pathLst>
              </a:custGeom>
              <a:solidFill>
                <a:srgbClr val="0F82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7" name="Freeform 205">
                <a:extLst>
                  <a:ext uri="{FF2B5EF4-FFF2-40B4-BE49-F238E27FC236}">
                    <a16:creationId xmlns:a16="http://schemas.microsoft.com/office/drawing/2014/main" id="{A2007B7D-B539-4DEF-9B56-BB619177AE6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66524" y="3784912"/>
                <a:ext cx="125557" cy="446424"/>
              </a:xfrm>
              <a:custGeom>
                <a:avLst/>
                <a:gdLst>
                  <a:gd name="T0" fmla="*/ 45 w 45"/>
                  <a:gd name="T1" fmla="*/ 160 h 160"/>
                  <a:gd name="T2" fmla="*/ 45 w 45"/>
                  <a:gd name="T3" fmla="*/ 37 h 160"/>
                  <a:gd name="T4" fmla="*/ 32 w 45"/>
                  <a:gd name="T5" fmla="*/ 24 h 160"/>
                  <a:gd name="T6" fmla="*/ 34 w 45"/>
                  <a:gd name="T7" fmla="*/ 17 h 160"/>
                  <a:gd name="T8" fmla="*/ 17 w 45"/>
                  <a:gd name="T9" fmla="*/ 0 h 160"/>
                  <a:gd name="T10" fmla="*/ 0 w 45"/>
                  <a:gd name="T11" fmla="*/ 17 h 160"/>
                  <a:gd name="T12" fmla="*/ 17 w 45"/>
                  <a:gd name="T13" fmla="*/ 34 h 160"/>
                  <a:gd name="T14" fmla="*/ 24 w 45"/>
                  <a:gd name="T15" fmla="*/ 32 h 160"/>
                  <a:gd name="T16" fmla="*/ 34 w 45"/>
                  <a:gd name="T17" fmla="*/ 41 h 160"/>
                  <a:gd name="T18" fmla="*/ 34 w 45"/>
                  <a:gd name="T19" fmla="*/ 160 h 160"/>
                  <a:gd name="T20" fmla="*/ 45 w 45"/>
                  <a:gd name="T21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160">
                    <a:moveTo>
                      <a:pt x="45" y="160"/>
                    </a:moveTo>
                    <a:cubicBezTo>
                      <a:pt x="45" y="37"/>
                      <a:pt x="45" y="37"/>
                      <a:pt x="45" y="37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3" y="22"/>
                      <a:pt x="34" y="19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19" y="34"/>
                      <a:pt x="22" y="33"/>
                      <a:pt x="24" y="32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129"/>
                      <a:pt x="34" y="154"/>
                      <a:pt x="34" y="160"/>
                    </a:cubicBezTo>
                    <a:lnTo>
                      <a:pt x="45" y="160"/>
                    </a:lnTo>
                    <a:close/>
                  </a:path>
                </a:pathLst>
              </a:custGeom>
              <a:solidFill>
                <a:srgbClr val="50BE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8" name="Freeform 206">
                <a:extLst>
                  <a:ext uri="{FF2B5EF4-FFF2-40B4-BE49-F238E27FC236}">
                    <a16:creationId xmlns:a16="http://schemas.microsoft.com/office/drawing/2014/main" id="{982F609F-2392-49A0-AB91-518D425AE5E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786382" y="3910468"/>
                <a:ext cx="124162" cy="320867"/>
              </a:xfrm>
              <a:custGeom>
                <a:avLst/>
                <a:gdLst>
                  <a:gd name="T0" fmla="*/ 29 w 45"/>
                  <a:gd name="T1" fmla="*/ 0 h 115"/>
                  <a:gd name="T2" fmla="*/ 12 w 45"/>
                  <a:gd name="T3" fmla="*/ 17 h 115"/>
                  <a:gd name="T4" fmla="*/ 14 w 45"/>
                  <a:gd name="T5" fmla="*/ 24 h 115"/>
                  <a:gd name="T6" fmla="*/ 0 w 45"/>
                  <a:gd name="T7" fmla="*/ 37 h 115"/>
                  <a:gd name="T8" fmla="*/ 0 w 45"/>
                  <a:gd name="T9" fmla="*/ 115 h 115"/>
                  <a:gd name="T10" fmla="*/ 12 w 45"/>
                  <a:gd name="T11" fmla="*/ 115 h 115"/>
                  <a:gd name="T12" fmla="*/ 12 w 45"/>
                  <a:gd name="T13" fmla="*/ 41 h 115"/>
                  <a:gd name="T14" fmla="*/ 21 w 45"/>
                  <a:gd name="T15" fmla="*/ 32 h 115"/>
                  <a:gd name="T16" fmla="*/ 29 w 45"/>
                  <a:gd name="T17" fmla="*/ 34 h 115"/>
                  <a:gd name="T18" fmla="*/ 45 w 45"/>
                  <a:gd name="T19" fmla="*/ 17 h 115"/>
                  <a:gd name="T20" fmla="*/ 29 w 45"/>
                  <a:gd name="T2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115">
                    <a:moveTo>
                      <a:pt x="29" y="0"/>
                    </a:moveTo>
                    <a:cubicBezTo>
                      <a:pt x="19" y="0"/>
                      <a:pt x="12" y="7"/>
                      <a:pt x="12" y="17"/>
                    </a:cubicBezTo>
                    <a:cubicBezTo>
                      <a:pt x="12" y="19"/>
                      <a:pt x="12" y="22"/>
                      <a:pt x="14" y="24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92"/>
                      <a:pt x="0" y="110"/>
                      <a:pt x="0" y="115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3" y="33"/>
                      <a:pt x="26" y="34"/>
                      <a:pt x="29" y="34"/>
                    </a:cubicBezTo>
                    <a:cubicBezTo>
                      <a:pt x="38" y="34"/>
                      <a:pt x="45" y="26"/>
                      <a:pt x="45" y="17"/>
                    </a:cubicBezTo>
                    <a:cubicBezTo>
                      <a:pt x="45" y="7"/>
                      <a:pt x="38" y="0"/>
                      <a:pt x="29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9" name="Freeform 207">
                <a:extLst>
                  <a:ext uri="{FF2B5EF4-FFF2-40B4-BE49-F238E27FC236}">
                    <a16:creationId xmlns:a16="http://schemas.microsoft.com/office/drawing/2014/main" id="{F7CF7CDE-3C6D-4226-8506-2BAC4935FC1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660825" y="3690047"/>
                <a:ext cx="219027" cy="541289"/>
              </a:xfrm>
              <a:custGeom>
                <a:avLst/>
                <a:gdLst>
                  <a:gd name="T0" fmla="*/ 0 w 79"/>
                  <a:gd name="T1" fmla="*/ 194 h 194"/>
                  <a:gd name="T2" fmla="*/ 11 w 79"/>
                  <a:gd name="T3" fmla="*/ 194 h 194"/>
                  <a:gd name="T4" fmla="*/ 11 w 79"/>
                  <a:gd name="T5" fmla="*/ 75 h 194"/>
                  <a:gd name="T6" fmla="*/ 55 w 79"/>
                  <a:gd name="T7" fmla="*/ 32 h 194"/>
                  <a:gd name="T8" fmla="*/ 62 w 79"/>
                  <a:gd name="T9" fmla="*/ 34 h 194"/>
                  <a:gd name="T10" fmla="*/ 79 w 79"/>
                  <a:gd name="T11" fmla="*/ 17 h 194"/>
                  <a:gd name="T12" fmla="*/ 62 w 79"/>
                  <a:gd name="T13" fmla="*/ 0 h 194"/>
                  <a:gd name="T14" fmla="*/ 45 w 79"/>
                  <a:gd name="T15" fmla="*/ 17 h 194"/>
                  <a:gd name="T16" fmla="*/ 47 w 79"/>
                  <a:gd name="T17" fmla="*/ 24 h 194"/>
                  <a:gd name="T18" fmla="*/ 0 w 79"/>
                  <a:gd name="T19" fmla="*/ 71 h 194"/>
                  <a:gd name="T20" fmla="*/ 0 w 79"/>
                  <a:gd name="T21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" h="194">
                    <a:moveTo>
                      <a:pt x="0" y="194"/>
                    </a:moveTo>
                    <a:cubicBezTo>
                      <a:pt x="11" y="194"/>
                      <a:pt x="11" y="194"/>
                      <a:pt x="11" y="194"/>
                    </a:cubicBezTo>
                    <a:cubicBezTo>
                      <a:pt x="11" y="76"/>
                      <a:pt x="11" y="75"/>
                      <a:pt x="11" y="75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57" y="33"/>
                      <a:pt x="59" y="34"/>
                      <a:pt x="62" y="34"/>
                    </a:cubicBezTo>
                    <a:cubicBezTo>
                      <a:pt x="71" y="34"/>
                      <a:pt x="79" y="27"/>
                      <a:pt x="79" y="17"/>
                    </a:cubicBezTo>
                    <a:cubicBezTo>
                      <a:pt x="79" y="8"/>
                      <a:pt x="71" y="0"/>
                      <a:pt x="62" y="0"/>
                    </a:cubicBezTo>
                    <a:cubicBezTo>
                      <a:pt x="53" y="0"/>
                      <a:pt x="45" y="8"/>
                      <a:pt x="45" y="17"/>
                    </a:cubicBezTo>
                    <a:cubicBezTo>
                      <a:pt x="45" y="20"/>
                      <a:pt x="46" y="22"/>
                      <a:pt x="47" y="2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162"/>
                      <a:pt x="0" y="187"/>
                      <a:pt x="0" y="194"/>
                    </a:cubicBezTo>
                    <a:close/>
                  </a:path>
                </a:pathLst>
              </a:custGeom>
              <a:solidFill>
                <a:srgbClr val="50BE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ADBECB"/>
                  </a:solidFill>
                </a:endParaRPr>
              </a:p>
            </p:txBody>
          </p:sp>
          <p:sp>
            <p:nvSpPr>
              <p:cNvPr id="40" name="Freeform 208">
                <a:extLst>
                  <a:ext uri="{FF2B5EF4-FFF2-40B4-BE49-F238E27FC236}">
                    <a16:creationId xmlns:a16="http://schemas.microsoft.com/office/drawing/2014/main" id="{E3ED42C5-E6A9-4489-8CC6-7C16F43EBB9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538058" y="3656564"/>
                <a:ext cx="122767" cy="574770"/>
              </a:xfrm>
              <a:custGeom>
                <a:avLst/>
                <a:gdLst>
                  <a:gd name="T0" fmla="*/ 27 w 44"/>
                  <a:gd name="T1" fmla="*/ 0 h 206"/>
                  <a:gd name="T2" fmla="*/ 11 w 44"/>
                  <a:gd name="T3" fmla="*/ 17 h 206"/>
                  <a:gd name="T4" fmla="*/ 12 w 44"/>
                  <a:gd name="T5" fmla="*/ 25 h 206"/>
                  <a:gd name="T6" fmla="*/ 0 w 44"/>
                  <a:gd name="T7" fmla="*/ 38 h 206"/>
                  <a:gd name="T8" fmla="*/ 0 w 44"/>
                  <a:gd name="T9" fmla="*/ 206 h 206"/>
                  <a:gd name="T10" fmla="*/ 11 w 44"/>
                  <a:gd name="T11" fmla="*/ 206 h 206"/>
                  <a:gd name="T12" fmla="*/ 11 w 44"/>
                  <a:gd name="T13" fmla="*/ 42 h 206"/>
                  <a:gd name="T14" fmla="*/ 20 w 44"/>
                  <a:gd name="T15" fmla="*/ 33 h 206"/>
                  <a:gd name="T16" fmla="*/ 27 w 44"/>
                  <a:gd name="T17" fmla="*/ 34 h 206"/>
                  <a:gd name="T18" fmla="*/ 44 w 44"/>
                  <a:gd name="T19" fmla="*/ 17 h 206"/>
                  <a:gd name="T20" fmla="*/ 27 w 44"/>
                  <a:gd name="T21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206">
                    <a:moveTo>
                      <a:pt x="27" y="0"/>
                    </a:moveTo>
                    <a:cubicBezTo>
                      <a:pt x="18" y="0"/>
                      <a:pt x="11" y="8"/>
                      <a:pt x="11" y="17"/>
                    </a:cubicBezTo>
                    <a:cubicBezTo>
                      <a:pt x="11" y="20"/>
                      <a:pt x="12" y="22"/>
                      <a:pt x="12" y="25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66"/>
                      <a:pt x="0" y="198"/>
                      <a:pt x="0" y="206"/>
                    </a:cubicBezTo>
                    <a:cubicBezTo>
                      <a:pt x="11" y="206"/>
                      <a:pt x="11" y="206"/>
                      <a:pt x="11" y="206"/>
                    </a:cubicBezTo>
                    <a:cubicBezTo>
                      <a:pt x="11" y="43"/>
                      <a:pt x="11" y="42"/>
                      <a:pt x="11" y="42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3" y="34"/>
                      <a:pt x="25" y="34"/>
                      <a:pt x="27" y="34"/>
                    </a:cubicBezTo>
                    <a:cubicBezTo>
                      <a:pt x="37" y="34"/>
                      <a:pt x="44" y="27"/>
                      <a:pt x="44" y="17"/>
                    </a:cubicBezTo>
                    <a:cubicBezTo>
                      <a:pt x="44" y="8"/>
                      <a:pt x="37" y="0"/>
                      <a:pt x="27" y="0"/>
                    </a:cubicBezTo>
                    <a:close/>
                  </a:path>
                </a:pathLst>
              </a:custGeom>
              <a:solidFill>
                <a:srgbClr val="41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ADBECB"/>
                  </a:solidFill>
                </a:endParaRPr>
              </a:p>
            </p:txBody>
          </p:sp>
        </p:grpSp>
      </p:grpSp>
      <p:sp>
        <p:nvSpPr>
          <p:cNvPr id="44" name="TextBox 124">
            <a:extLst>
              <a:ext uri="{FF2B5EF4-FFF2-40B4-BE49-F238E27FC236}">
                <a16:creationId xmlns:a16="http://schemas.microsoft.com/office/drawing/2014/main" id="{EE1990FC-9F03-45AF-8182-08E15FBD7969}"/>
              </a:ext>
            </a:extLst>
          </p:cNvPr>
          <p:cNvSpPr txBox="1"/>
          <p:nvPr/>
        </p:nvSpPr>
        <p:spPr>
          <a:xfrm flipH="1">
            <a:off x="4365728" y="6012045"/>
            <a:ext cx="1803930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algn="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Social engineering</a:t>
            </a:r>
            <a:endParaRPr lang="de-CH" sz="1200" kern="0">
              <a:solidFill>
                <a:srgbClr val="FFFFFF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Rectangle 149">
            <a:extLst>
              <a:ext uri="{FF2B5EF4-FFF2-40B4-BE49-F238E27FC236}">
                <a16:creationId xmlns:a16="http://schemas.microsoft.com/office/drawing/2014/main" id="{18234B75-1A1C-490A-AF45-F97EECCD8AB7}"/>
              </a:ext>
            </a:extLst>
          </p:cNvPr>
          <p:cNvSpPr/>
          <p:nvPr/>
        </p:nvSpPr>
        <p:spPr>
          <a:xfrm>
            <a:off x="5420538" y="3724145"/>
            <a:ext cx="1317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srgbClr val="FFFFFF"/>
                </a:solidFill>
              </a:rPr>
              <a:t>Lower-level exploits against device firmware</a:t>
            </a:r>
            <a:endParaRPr lang="de-CH" sz="1200" kern="0">
              <a:solidFill>
                <a:srgbClr val="FFFFFF"/>
              </a:solidFill>
            </a:endParaRPr>
          </a:p>
        </p:txBody>
      </p:sp>
      <p:sp>
        <p:nvSpPr>
          <p:cNvPr id="47" name="TextBox 150">
            <a:extLst>
              <a:ext uri="{FF2B5EF4-FFF2-40B4-BE49-F238E27FC236}">
                <a16:creationId xmlns:a16="http://schemas.microsoft.com/office/drawing/2014/main" id="{953D1D80-DA09-4A2F-BC63-0FD4F5220F76}"/>
              </a:ext>
            </a:extLst>
          </p:cNvPr>
          <p:cNvSpPr txBox="1"/>
          <p:nvPr/>
        </p:nvSpPr>
        <p:spPr>
          <a:xfrm>
            <a:off x="10855540" y="2866907"/>
            <a:ext cx="1202055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Ransomware</a:t>
            </a:r>
            <a:endParaRPr lang="de-CH" sz="1200" kern="0">
              <a:solidFill>
                <a:srgbClr val="FFFFFF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Freeform 20">
            <a:extLst>
              <a:ext uri="{FF2B5EF4-FFF2-40B4-BE49-F238E27FC236}">
                <a16:creationId xmlns:a16="http://schemas.microsoft.com/office/drawing/2014/main" id="{F749CA1E-CEE7-49CE-9F73-A834778D7988}"/>
              </a:ext>
            </a:extLst>
          </p:cNvPr>
          <p:cNvSpPr>
            <a:spLocks noChangeAspect="1"/>
          </p:cNvSpPr>
          <p:nvPr/>
        </p:nvSpPr>
        <p:spPr bwMode="gray">
          <a:xfrm>
            <a:off x="6739929" y="3828873"/>
            <a:ext cx="553338" cy="478780"/>
          </a:xfrm>
          <a:custGeom>
            <a:avLst/>
            <a:gdLst>
              <a:gd name="T0" fmla="*/ 0 w 315"/>
              <a:gd name="T1" fmla="*/ 24 h 315"/>
              <a:gd name="T2" fmla="*/ 24 w 315"/>
              <a:gd name="T3" fmla="*/ 0 h 315"/>
              <a:gd name="T4" fmla="*/ 291 w 315"/>
              <a:gd name="T5" fmla="*/ 0 h 315"/>
              <a:gd name="T6" fmla="*/ 315 w 315"/>
              <a:gd name="T7" fmla="*/ 24 h 315"/>
              <a:gd name="T8" fmla="*/ 315 w 315"/>
              <a:gd name="T9" fmla="*/ 291 h 315"/>
              <a:gd name="T10" fmla="*/ 291 w 315"/>
              <a:gd name="T11" fmla="*/ 315 h 315"/>
              <a:gd name="T12" fmla="*/ 24 w 315"/>
              <a:gd name="T13" fmla="*/ 315 h 315"/>
              <a:gd name="T14" fmla="*/ 0 w 315"/>
              <a:gd name="T15" fmla="*/ 291 h 315"/>
              <a:gd name="T16" fmla="*/ 0 w 315"/>
              <a:gd name="T17" fmla="*/ 24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5" h="315">
                <a:moveTo>
                  <a:pt x="0" y="24"/>
                </a:moveTo>
                <a:cubicBezTo>
                  <a:pt x="0" y="11"/>
                  <a:pt x="11" y="0"/>
                  <a:pt x="24" y="0"/>
                </a:cubicBezTo>
                <a:cubicBezTo>
                  <a:pt x="291" y="0"/>
                  <a:pt x="291" y="0"/>
                  <a:pt x="291" y="0"/>
                </a:cubicBezTo>
                <a:cubicBezTo>
                  <a:pt x="305" y="0"/>
                  <a:pt x="315" y="11"/>
                  <a:pt x="315" y="24"/>
                </a:cubicBezTo>
                <a:cubicBezTo>
                  <a:pt x="315" y="291"/>
                  <a:pt x="315" y="291"/>
                  <a:pt x="315" y="291"/>
                </a:cubicBezTo>
                <a:cubicBezTo>
                  <a:pt x="315" y="304"/>
                  <a:pt x="305" y="315"/>
                  <a:pt x="291" y="315"/>
                </a:cubicBezTo>
                <a:cubicBezTo>
                  <a:pt x="24" y="315"/>
                  <a:pt x="24" y="315"/>
                  <a:pt x="24" y="315"/>
                </a:cubicBezTo>
                <a:cubicBezTo>
                  <a:pt x="11" y="315"/>
                  <a:pt x="0" y="304"/>
                  <a:pt x="0" y="291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ADBECB"/>
              </a:solidFill>
            </a:endParaRPr>
          </a:p>
        </p:txBody>
      </p:sp>
      <p:cxnSp>
        <p:nvCxnSpPr>
          <p:cNvPr id="58" name="Gerade Verbindung mit Pfeil 56">
            <a:extLst>
              <a:ext uri="{FF2B5EF4-FFF2-40B4-BE49-F238E27FC236}">
                <a16:creationId xmlns:a16="http://schemas.microsoft.com/office/drawing/2014/main" id="{A3A49A64-BDD2-40E5-A950-3E87D8ABA248}"/>
              </a:ext>
            </a:extLst>
          </p:cNvPr>
          <p:cNvCxnSpPr>
            <a:cxnSpLocks/>
          </p:cNvCxnSpPr>
          <p:nvPr/>
        </p:nvCxnSpPr>
        <p:spPr bwMode="gray">
          <a:xfrm flipH="1">
            <a:off x="9834476" y="4298381"/>
            <a:ext cx="449518" cy="105202"/>
          </a:xfrm>
          <a:prstGeom prst="straightConnector1">
            <a:avLst/>
          </a:prstGeom>
          <a:solidFill>
            <a:srgbClr val="000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Gerade Verbindung mit Pfeil 56">
            <a:extLst>
              <a:ext uri="{FF2B5EF4-FFF2-40B4-BE49-F238E27FC236}">
                <a16:creationId xmlns:a16="http://schemas.microsoft.com/office/drawing/2014/main" id="{F0679231-B67A-48AD-A515-001ED1165034}"/>
              </a:ext>
            </a:extLst>
          </p:cNvPr>
          <p:cNvCxnSpPr>
            <a:cxnSpLocks/>
            <a:endCxn id="11" idx="2"/>
          </p:cNvCxnSpPr>
          <p:nvPr/>
        </p:nvCxnSpPr>
        <p:spPr bwMode="gray">
          <a:xfrm flipV="1">
            <a:off x="7296618" y="4070525"/>
            <a:ext cx="1015542" cy="296718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" name="Picture 34" descr="Bug, exploit, secure, security, virus icon">
            <a:extLst>
              <a:ext uri="{FF2B5EF4-FFF2-40B4-BE49-F238E27FC236}">
                <a16:creationId xmlns:a16="http://schemas.microsoft.com/office/drawing/2014/main" id="{1E421AB4-7A77-4C4A-A5EA-5699E37D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43" y="3862260"/>
            <a:ext cx="448429" cy="41200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61" name="Gerade Verbindung mit Pfeil 56">
            <a:extLst>
              <a:ext uri="{FF2B5EF4-FFF2-40B4-BE49-F238E27FC236}">
                <a16:creationId xmlns:a16="http://schemas.microsoft.com/office/drawing/2014/main" id="{D246BCC0-07EF-4329-9815-FB832D525842}"/>
              </a:ext>
            </a:extLst>
          </p:cNvPr>
          <p:cNvCxnSpPr>
            <a:cxnSpLocks/>
          </p:cNvCxnSpPr>
          <p:nvPr/>
        </p:nvCxnSpPr>
        <p:spPr bwMode="gray">
          <a:xfrm flipH="1">
            <a:off x="9827292" y="3674620"/>
            <a:ext cx="457450" cy="725567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2" name="Group 164">
            <a:extLst>
              <a:ext uri="{FF2B5EF4-FFF2-40B4-BE49-F238E27FC236}">
                <a16:creationId xmlns:a16="http://schemas.microsoft.com/office/drawing/2014/main" id="{C2FC0CE5-698C-40CF-9911-573CEA22C22B}"/>
              </a:ext>
            </a:extLst>
          </p:cNvPr>
          <p:cNvGrpSpPr/>
          <p:nvPr/>
        </p:nvGrpSpPr>
        <p:grpSpPr>
          <a:xfrm>
            <a:off x="10283996" y="3432820"/>
            <a:ext cx="1361924" cy="478780"/>
            <a:chOff x="7327534" y="3534774"/>
            <a:chExt cx="1396769" cy="534437"/>
          </a:xfrm>
        </p:grpSpPr>
        <p:sp>
          <p:nvSpPr>
            <p:cNvPr id="63" name="TextBox 165">
              <a:extLst>
                <a:ext uri="{FF2B5EF4-FFF2-40B4-BE49-F238E27FC236}">
                  <a16:creationId xmlns:a16="http://schemas.microsoft.com/office/drawing/2014/main" id="{2B3DB261-ADAE-4B4C-B7FB-5D849ABFA087}"/>
                </a:ext>
              </a:extLst>
            </p:cNvPr>
            <p:cNvSpPr txBox="1"/>
            <p:nvPr/>
          </p:nvSpPr>
          <p:spPr>
            <a:xfrm>
              <a:off x="7898904" y="3632664"/>
              <a:ext cx="825399" cy="330943"/>
            </a:xfrm>
            <a:prstGeom prst="rect">
              <a:avLst/>
            </a:prstGeom>
            <a:noFill/>
          </p:spPr>
          <p:txBody>
            <a:bodyPr wrap="none" lIns="108000" tIns="54000" rIns="108000" bIns="54000" rtlCol="0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>
                  <a:solidFill>
                    <a:srgbClr val="FFFFFF"/>
                  </a:solidFill>
                  <a:latin typeface="Arial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Phishing</a:t>
              </a:r>
              <a:endParaRPr lang="de-CH" sz="1200" kern="0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id="{8D3FE03F-7109-481C-A6A1-2FF42E60AA4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327534" y="3534774"/>
              <a:ext cx="567495" cy="534437"/>
            </a:xfrm>
            <a:custGeom>
              <a:avLst/>
              <a:gdLst>
                <a:gd name="T0" fmla="*/ 0 w 315"/>
                <a:gd name="T1" fmla="*/ 24 h 315"/>
                <a:gd name="T2" fmla="*/ 24 w 315"/>
                <a:gd name="T3" fmla="*/ 0 h 315"/>
                <a:gd name="T4" fmla="*/ 291 w 315"/>
                <a:gd name="T5" fmla="*/ 0 h 315"/>
                <a:gd name="T6" fmla="*/ 315 w 315"/>
                <a:gd name="T7" fmla="*/ 24 h 315"/>
                <a:gd name="T8" fmla="*/ 315 w 315"/>
                <a:gd name="T9" fmla="*/ 291 h 315"/>
                <a:gd name="T10" fmla="*/ 291 w 315"/>
                <a:gd name="T11" fmla="*/ 315 h 315"/>
                <a:gd name="T12" fmla="*/ 24 w 315"/>
                <a:gd name="T13" fmla="*/ 315 h 315"/>
                <a:gd name="T14" fmla="*/ 0 w 315"/>
                <a:gd name="T15" fmla="*/ 291 h 315"/>
                <a:gd name="T16" fmla="*/ 0 w 315"/>
                <a:gd name="T17" fmla="*/ 2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315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305" y="0"/>
                    <a:pt x="315" y="11"/>
                    <a:pt x="315" y="24"/>
                  </a:cubicBezTo>
                  <a:cubicBezTo>
                    <a:pt x="315" y="291"/>
                    <a:pt x="315" y="291"/>
                    <a:pt x="315" y="291"/>
                  </a:cubicBezTo>
                  <a:cubicBezTo>
                    <a:pt x="315" y="304"/>
                    <a:pt x="305" y="315"/>
                    <a:pt x="291" y="315"/>
                  </a:cubicBezTo>
                  <a:cubicBezTo>
                    <a:pt x="24" y="315"/>
                    <a:pt x="24" y="315"/>
                    <a:pt x="24" y="315"/>
                  </a:cubicBezTo>
                  <a:cubicBezTo>
                    <a:pt x="11" y="315"/>
                    <a:pt x="0" y="304"/>
                    <a:pt x="0" y="291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rgbClr val="ADBECB"/>
                </a:solidFill>
              </a:endParaRPr>
            </a:p>
          </p:txBody>
        </p:sp>
        <p:pic>
          <p:nvPicPr>
            <p:cNvPr id="65" name="Picture 36" descr="Email, fishing, mail, mallware, phishing, spoofing, whaling icon">
              <a:extLst>
                <a:ext uri="{FF2B5EF4-FFF2-40B4-BE49-F238E27FC236}">
                  <a16:creationId xmlns:a16="http://schemas.microsoft.com/office/drawing/2014/main" id="{27123624-BA02-4C34-88B8-BB25E08D4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032" y="3546633"/>
              <a:ext cx="444066" cy="444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6" name="Gerade Verbindung mit Pfeil 56">
            <a:extLst>
              <a:ext uri="{FF2B5EF4-FFF2-40B4-BE49-F238E27FC236}">
                <a16:creationId xmlns:a16="http://schemas.microsoft.com/office/drawing/2014/main" id="{A07B0CCE-94E5-4A65-A11E-3963364FF491}"/>
              </a:ext>
            </a:extLst>
          </p:cNvPr>
          <p:cNvCxnSpPr>
            <a:cxnSpLocks/>
          </p:cNvCxnSpPr>
          <p:nvPr/>
        </p:nvCxnSpPr>
        <p:spPr bwMode="gray">
          <a:xfrm flipV="1">
            <a:off x="6452292" y="5683875"/>
            <a:ext cx="854996" cy="523506"/>
          </a:xfrm>
          <a:prstGeom prst="straightConnector1">
            <a:avLst/>
          </a:prstGeom>
          <a:solidFill>
            <a:srgbClr val="000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7" name="Group 169">
            <a:extLst>
              <a:ext uri="{FF2B5EF4-FFF2-40B4-BE49-F238E27FC236}">
                <a16:creationId xmlns:a16="http://schemas.microsoft.com/office/drawing/2014/main" id="{AFDE951C-3EAB-4CA1-9801-B6A5BD7151A0}"/>
              </a:ext>
            </a:extLst>
          </p:cNvPr>
          <p:cNvGrpSpPr/>
          <p:nvPr/>
        </p:nvGrpSpPr>
        <p:grpSpPr>
          <a:xfrm>
            <a:off x="6114606" y="5920881"/>
            <a:ext cx="553338" cy="478780"/>
            <a:chOff x="4099144" y="6084537"/>
            <a:chExt cx="567495" cy="534437"/>
          </a:xfrm>
        </p:grpSpPr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04D2C2C2-9187-46E6-88CF-14680AB1B3E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099144" y="6084537"/>
              <a:ext cx="567495" cy="534437"/>
            </a:xfrm>
            <a:custGeom>
              <a:avLst/>
              <a:gdLst>
                <a:gd name="T0" fmla="*/ 0 w 315"/>
                <a:gd name="T1" fmla="*/ 24 h 315"/>
                <a:gd name="T2" fmla="*/ 24 w 315"/>
                <a:gd name="T3" fmla="*/ 0 h 315"/>
                <a:gd name="T4" fmla="*/ 291 w 315"/>
                <a:gd name="T5" fmla="*/ 0 h 315"/>
                <a:gd name="T6" fmla="*/ 315 w 315"/>
                <a:gd name="T7" fmla="*/ 24 h 315"/>
                <a:gd name="T8" fmla="*/ 315 w 315"/>
                <a:gd name="T9" fmla="*/ 291 h 315"/>
                <a:gd name="T10" fmla="*/ 291 w 315"/>
                <a:gd name="T11" fmla="*/ 315 h 315"/>
                <a:gd name="T12" fmla="*/ 24 w 315"/>
                <a:gd name="T13" fmla="*/ 315 h 315"/>
                <a:gd name="T14" fmla="*/ 0 w 315"/>
                <a:gd name="T15" fmla="*/ 291 h 315"/>
                <a:gd name="T16" fmla="*/ 0 w 315"/>
                <a:gd name="T17" fmla="*/ 2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315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305" y="0"/>
                    <a:pt x="315" y="11"/>
                    <a:pt x="315" y="24"/>
                  </a:cubicBezTo>
                  <a:cubicBezTo>
                    <a:pt x="315" y="291"/>
                    <a:pt x="315" y="291"/>
                    <a:pt x="315" y="291"/>
                  </a:cubicBezTo>
                  <a:cubicBezTo>
                    <a:pt x="315" y="304"/>
                    <a:pt x="305" y="315"/>
                    <a:pt x="291" y="315"/>
                  </a:cubicBezTo>
                  <a:cubicBezTo>
                    <a:pt x="24" y="315"/>
                    <a:pt x="24" y="315"/>
                    <a:pt x="24" y="315"/>
                  </a:cubicBezTo>
                  <a:cubicBezTo>
                    <a:pt x="11" y="315"/>
                    <a:pt x="0" y="304"/>
                    <a:pt x="0" y="291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rgbClr val="ADBECB"/>
                </a:solidFill>
              </a:endParaRPr>
            </a:p>
          </p:txBody>
        </p:sp>
        <p:pic>
          <p:nvPicPr>
            <p:cNvPr id="69" name="Picture 45" descr="Computer, hack, hacker, programmer icon">
              <a:extLst>
                <a:ext uri="{FF2B5EF4-FFF2-40B4-BE49-F238E27FC236}">
                  <a16:creationId xmlns:a16="http://schemas.microsoft.com/office/drawing/2014/main" id="{81C66B32-D461-4932-B687-AD1F39359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085" y="6154544"/>
              <a:ext cx="405611" cy="40561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71" name="Freeform 20">
            <a:extLst>
              <a:ext uri="{FF2B5EF4-FFF2-40B4-BE49-F238E27FC236}">
                <a16:creationId xmlns:a16="http://schemas.microsoft.com/office/drawing/2014/main" id="{F876A484-BD29-4339-94C3-B6CB5159BB27}"/>
              </a:ext>
            </a:extLst>
          </p:cNvPr>
          <p:cNvSpPr>
            <a:spLocks noChangeAspect="1"/>
          </p:cNvSpPr>
          <p:nvPr/>
        </p:nvSpPr>
        <p:spPr bwMode="gray">
          <a:xfrm>
            <a:off x="10285933" y="2771278"/>
            <a:ext cx="553338" cy="478780"/>
          </a:xfrm>
          <a:custGeom>
            <a:avLst/>
            <a:gdLst>
              <a:gd name="T0" fmla="*/ 0 w 315"/>
              <a:gd name="T1" fmla="*/ 24 h 315"/>
              <a:gd name="T2" fmla="*/ 24 w 315"/>
              <a:gd name="T3" fmla="*/ 0 h 315"/>
              <a:gd name="T4" fmla="*/ 291 w 315"/>
              <a:gd name="T5" fmla="*/ 0 h 315"/>
              <a:gd name="T6" fmla="*/ 315 w 315"/>
              <a:gd name="T7" fmla="*/ 24 h 315"/>
              <a:gd name="T8" fmla="*/ 315 w 315"/>
              <a:gd name="T9" fmla="*/ 291 h 315"/>
              <a:gd name="T10" fmla="*/ 291 w 315"/>
              <a:gd name="T11" fmla="*/ 315 h 315"/>
              <a:gd name="T12" fmla="*/ 24 w 315"/>
              <a:gd name="T13" fmla="*/ 315 h 315"/>
              <a:gd name="T14" fmla="*/ 0 w 315"/>
              <a:gd name="T15" fmla="*/ 291 h 315"/>
              <a:gd name="T16" fmla="*/ 0 w 315"/>
              <a:gd name="T17" fmla="*/ 24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5" h="315">
                <a:moveTo>
                  <a:pt x="0" y="24"/>
                </a:moveTo>
                <a:cubicBezTo>
                  <a:pt x="0" y="11"/>
                  <a:pt x="11" y="0"/>
                  <a:pt x="24" y="0"/>
                </a:cubicBezTo>
                <a:cubicBezTo>
                  <a:pt x="291" y="0"/>
                  <a:pt x="291" y="0"/>
                  <a:pt x="291" y="0"/>
                </a:cubicBezTo>
                <a:cubicBezTo>
                  <a:pt x="305" y="0"/>
                  <a:pt x="315" y="11"/>
                  <a:pt x="315" y="24"/>
                </a:cubicBezTo>
                <a:cubicBezTo>
                  <a:pt x="315" y="291"/>
                  <a:pt x="315" y="291"/>
                  <a:pt x="315" y="291"/>
                </a:cubicBezTo>
                <a:cubicBezTo>
                  <a:pt x="315" y="304"/>
                  <a:pt x="305" y="315"/>
                  <a:pt x="291" y="315"/>
                </a:cubicBezTo>
                <a:cubicBezTo>
                  <a:pt x="24" y="315"/>
                  <a:pt x="24" y="315"/>
                  <a:pt x="24" y="315"/>
                </a:cubicBezTo>
                <a:cubicBezTo>
                  <a:pt x="11" y="315"/>
                  <a:pt x="0" y="304"/>
                  <a:pt x="0" y="291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ADBECB"/>
              </a:solidFill>
            </a:endParaRPr>
          </a:p>
        </p:txBody>
      </p:sp>
      <p:pic>
        <p:nvPicPr>
          <p:cNvPr id="72" name="Picture 50" descr="Ransomware - Free computer icons">
            <a:extLst>
              <a:ext uri="{FF2B5EF4-FFF2-40B4-BE49-F238E27FC236}">
                <a16:creationId xmlns:a16="http://schemas.microsoft.com/office/drawing/2014/main" id="{56BB7149-05AD-40B7-9B3C-CDBF624C8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2033" y="2832449"/>
            <a:ext cx="403290" cy="3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Gerade Verbindung mit Pfeil 56">
            <a:extLst>
              <a:ext uri="{FF2B5EF4-FFF2-40B4-BE49-F238E27FC236}">
                <a16:creationId xmlns:a16="http://schemas.microsoft.com/office/drawing/2014/main" id="{27C71F54-C116-4F0F-BCB4-5456925DD3D4}"/>
              </a:ext>
            </a:extLst>
          </p:cNvPr>
          <p:cNvCxnSpPr>
            <a:cxnSpLocks/>
            <a:stCxn id="75" idx="3"/>
          </p:cNvCxnSpPr>
          <p:nvPr/>
        </p:nvCxnSpPr>
        <p:spPr bwMode="gray">
          <a:xfrm flipV="1">
            <a:off x="6979689" y="4530161"/>
            <a:ext cx="1641702" cy="552133"/>
          </a:xfrm>
          <a:prstGeom prst="straightConnector1">
            <a:avLst/>
          </a:prstGeom>
          <a:solidFill>
            <a:srgbClr val="000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5" name="Rectangle 178">
            <a:extLst>
              <a:ext uri="{FF2B5EF4-FFF2-40B4-BE49-F238E27FC236}">
                <a16:creationId xmlns:a16="http://schemas.microsoft.com/office/drawing/2014/main" id="{9BC87DE4-6E75-46B0-83D5-C15D1DE42CA1}"/>
              </a:ext>
            </a:extLst>
          </p:cNvPr>
          <p:cNvSpPr/>
          <p:nvPr/>
        </p:nvSpPr>
        <p:spPr bwMode="auto">
          <a:xfrm>
            <a:off x="4939401" y="4605897"/>
            <a:ext cx="2040288" cy="952792"/>
          </a:xfrm>
          <a:prstGeom prst="rect">
            <a:avLst/>
          </a:prstGeom>
          <a:gradFill>
            <a:gsLst>
              <a:gs pos="50000">
                <a:srgbClr val="1EA7A7">
                  <a:alpha val="60000"/>
                </a:srgbClr>
              </a:gs>
              <a:gs pos="0">
                <a:srgbClr val="37A7A8"/>
              </a:gs>
              <a:gs pos="83000">
                <a:srgbClr val="1EA7A7">
                  <a:alpha val="70000"/>
                </a:srgbClr>
              </a:gs>
              <a:gs pos="100000">
                <a:srgbClr val="2182A3">
                  <a:alpha val="81000"/>
                </a:srgbClr>
              </a:gs>
            </a:gsLst>
            <a:lin ang="2700000" scaled="1"/>
          </a:gradFill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Building </a:t>
            </a:r>
            <a:br>
              <a:rPr lang="en-US" sz="1600" kern="0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600" kern="0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automation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kern="0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protocols</a:t>
            </a:r>
            <a:endParaRPr lang="en-US" sz="1400">
              <a:solidFill>
                <a:prstClr val="white"/>
              </a:solidFill>
              <a:latin typeface="Siemens Sans Glob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6" name="Picture 179">
            <a:extLst>
              <a:ext uri="{FF2B5EF4-FFF2-40B4-BE49-F238E27FC236}">
                <a16:creationId xmlns:a16="http://schemas.microsoft.com/office/drawing/2014/main" id="{6166456A-4936-4DDF-A939-7BC5B096C3F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91737" y="4836838"/>
            <a:ext cx="547234" cy="493326"/>
          </a:xfrm>
          <a:prstGeom prst="rect">
            <a:avLst/>
          </a:prstGeom>
          <a:solidFill>
            <a:srgbClr val="00466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7" name="Freeform 20">
            <a:extLst>
              <a:ext uri="{FF2B5EF4-FFF2-40B4-BE49-F238E27FC236}">
                <a16:creationId xmlns:a16="http://schemas.microsoft.com/office/drawing/2014/main" id="{1D80E172-B90B-4E0D-A5C9-F1E3E113936F}"/>
              </a:ext>
            </a:extLst>
          </p:cNvPr>
          <p:cNvSpPr>
            <a:spLocks noChangeAspect="1"/>
          </p:cNvSpPr>
          <p:nvPr/>
        </p:nvSpPr>
        <p:spPr bwMode="gray">
          <a:xfrm>
            <a:off x="10274137" y="4723901"/>
            <a:ext cx="553338" cy="478780"/>
          </a:xfrm>
          <a:custGeom>
            <a:avLst/>
            <a:gdLst>
              <a:gd name="T0" fmla="*/ 0 w 315"/>
              <a:gd name="T1" fmla="*/ 24 h 315"/>
              <a:gd name="T2" fmla="*/ 24 w 315"/>
              <a:gd name="T3" fmla="*/ 0 h 315"/>
              <a:gd name="T4" fmla="*/ 291 w 315"/>
              <a:gd name="T5" fmla="*/ 0 h 315"/>
              <a:gd name="T6" fmla="*/ 315 w 315"/>
              <a:gd name="T7" fmla="*/ 24 h 315"/>
              <a:gd name="T8" fmla="*/ 315 w 315"/>
              <a:gd name="T9" fmla="*/ 291 h 315"/>
              <a:gd name="T10" fmla="*/ 291 w 315"/>
              <a:gd name="T11" fmla="*/ 315 h 315"/>
              <a:gd name="T12" fmla="*/ 24 w 315"/>
              <a:gd name="T13" fmla="*/ 315 h 315"/>
              <a:gd name="T14" fmla="*/ 0 w 315"/>
              <a:gd name="T15" fmla="*/ 291 h 315"/>
              <a:gd name="T16" fmla="*/ 0 w 315"/>
              <a:gd name="T17" fmla="*/ 24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5" h="315">
                <a:moveTo>
                  <a:pt x="0" y="24"/>
                </a:moveTo>
                <a:cubicBezTo>
                  <a:pt x="0" y="11"/>
                  <a:pt x="11" y="0"/>
                  <a:pt x="24" y="0"/>
                </a:cubicBezTo>
                <a:cubicBezTo>
                  <a:pt x="291" y="0"/>
                  <a:pt x="291" y="0"/>
                  <a:pt x="291" y="0"/>
                </a:cubicBezTo>
                <a:cubicBezTo>
                  <a:pt x="305" y="0"/>
                  <a:pt x="315" y="11"/>
                  <a:pt x="315" y="24"/>
                </a:cubicBezTo>
                <a:cubicBezTo>
                  <a:pt x="315" y="291"/>
                  <a:pt x="315" y="291"/>
                  <a:pt x="315" y="291"/>
                </a:cubicBezTo>
                <a:cubicBezTo>
                  <a:pt x="315" y="304"/>
                  <a:pt x="305" y="315"/>
                  <a:pt x="291" y="315"/>
                </a:cubicBezTo>
                <a:cubicBezTo>
                  <a:pt x="24" y="315"/>
                  <a:pt x="24" y="315"/>
                  <a:pt x="24" y="315"/>
                </a:cubicBezTo>
                <a:cubicBezTo>
                  <a:pt x="11" y="315"/>
                  <a:pt x="0" y="304"/>
                  <a:pt x="0" y="291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ADBECB"/>
              </a:solidFill>
            </a:endParaRPr>
          </a:p>
        </p:txBody>
      </p:sp>
      <p:sp>
        <p:nvSpPr>
          <p:cNvPr id="78" name="TextBox 145">
            <a:extLst>
              <a:ext uri="{FF2B5EF4-FFF2-40B4-BE49-F238E27FC236}">
                <a16:creationId xmlns:a16="http://schemas.microsoft.com/office/drawing/2014/main" id="{F3D4B087-69AF-4B6F-B894-6067CF8A6CBA}"/>
              </a:ext>
            </a:extLst>
          </p:cNvPr>
          <p:cNvSpPr txBox="1"/>
          <p:nvPr/>
        </p:nvSpPr>
        <p:spPr>
          <a:xfrm>
            <a:off x="10837333" y="4849446"/>
            <a:ext cx="1189517" cy="296478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srgbClr val="FFFFFF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DDoS attack</a:t>
            </a:r>
            <a:endParaRPr lang="de-CH" sz="1200" kern="0">
              <a:solidFill>
                <a:srgbClr val="FFFFFF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9" name="Picture 10" descr="Ddos Attack Icon of Line style - Available in SVG, PNG, EPS, AI ...">
            <a:extLst>
              <a:ext uri="{FF2B5EF4-FFF2-40B4-BE49-F238E27FC236}">
                <a16:creationId xmlns:a16="http://schemas.microsoft.com/office/drawing/2014/main" id="{0C2CFCB2-608E-4510-9C53-1627AC5F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123" y="4785081"/>
            <a:ext cx="395818" cy="36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Gerade Verbindung mit Pfeil 56">
            <a:extLst>
              <a:ext uri="{FF2B5EF4-FFF2-40B4-BE49-F238E27FC236}">
                <a16:creationId xmlns:a16="http://schemas.microsoft.com/office/drawing/2014/main" id="{245BDF5F-9AA1-4C8E-9087-CA04B34530F4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9827292" y="4396582"/>
            <a:ext cx="562310" cy="440257"/>
          </a:xfrm>
          <a:prstGeom prst="straightConnector1">
            <a:avLst/>
          </a:prstGeom>
          <a:solidFill>
            <a:srgbClr val="000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ectangle 156">
            <a:extLst>
              <a:ext uri="{FF2B5EF4-FFF2-40B4-BE49-F238E27FC236}">
                <a16:creationId xmlns:a16="http://schemas.microsoft.com/office/drawing/2014/main" id="{AB619544-FAD4-43A7-82CC-07258AD7857C}"/>
              </a:ext>
            </a:extLst>
          </p:cNvPr>
          <p:cNvSpPr/>
          <p:nvPr/>
        </p:nvSpPr>
        <p:spPr>
          <a:xfrm>
            <a:off x="10843083" y="4200980"/>
            <a:ext cx="1420582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200" kern="0">
                <a:solidFill>
                  <a:srgbClr val="FFFFFF"/>
                </a:solidFill>
              </a:rPr>
              <a:t>Malware infection </a:t>
            </a:r>
            <a:endParaRPr lang="de-CH" sz="1200" kern="0">
              <a:solidFill>
                <a:srgbClr val="FFFFFF"/>
              </a:solidFill>
            </a:endParaRPr>
          </a:p>
        </p:txBody>
      </p:sp>
      <p:sp>
        <p:nvSpPr>
          <p:cNvPr id="82" name="Freeform 20">
            <a:extLst>
              <a:ext uri="{FF2B5EF4-FFF2-40B4-BE49-F238E27FC236}">
                <a16:creationId xmlns:a16="http://schemas.microsoft.com/office/drawing/2014/main" id="{D7F709AB-84F1-4F80-A6A0-269EA5F563B7}"/>
              </a:ext>
            </a:extLst>
          </p:cNvPr>
          <p:cNvSpPr>
            <a:spLocks noChangeAspect="1"/>
          </p:cNvSpPr>
          <p:nvPr/>
        </p:nvSpPr>
        <p:spPr bwMode="gray">
          <a:xfrm>
            <a:off x="10272127" y="4086855"/>
            <a:ext cx="553338" cy="478780"/>
          </a:xfrm>
          <a:custGeom>
            <a:avLst/>
            <a:gdLst>
              <a:gd name="T0" fmla="*/ 0 w 315"/>
              <a:gd name="T1" fmla="*/ 24 h 315"/>
              <a:gd name="T2" fmla="*/ 24 w 315"/>
              <a:gd name="T3" fmla="*/ 0 h 315"/>
              <a:gd name="T4" fmla="*/ 291 w 315"/>
              <a:gd name="T5" fmla="*/ 0 h 315"/>
              <a:gd name="T6" fmla="*/ 315 w 315"/>
              <a:gd name="T7" fmla="*/ 24 h 315"/>
              <a:gd name="T8" fmla="*/ 315 w 315"/>
              <a:gd name="T9" fmla="*/ 291 h 315"/>
              <a:gd name="T10" fmla="*/ 291 w 315"/>
              <a:gd name="T11" fmla="*/ 315 h 315"/>
              <a:gd name="T12" fmla="*/ 24 w 315"/>
              <a:gd name="T13" fmla="*/ 315 h 315"/>
              <a:gd name="T14" fmla="*/ 0 w 315"/>
              <a:gd name="T15" fmla="*/ 291 h 315"/>
              <a:gd name="T16" fmla="*/ 0 w 315"/>
              <a:gd name="T17" fmla="*/ 24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5" h="315">
                <a:moveTo>
                  <a:pt x="0" y="24"/>
                </a:moveTo>
                <a:cubicBezTo>
                  <a:pt x="0" y="11"/>
                  <a:pt x="11" y="0"/>
                  <a:pt x="24" y="0"/>
                </a:cubicBezTo>
                <a:cubicBezTo>
                  <a:pt x="291" y="0"/>
                  <a:pt x="291" y="0"/>
                  <a:pt x="291" y="0"/>
                </a:cubicBezTo>
                <a:cubicBezTo>
                  <a:pt x="305" y="0"/>
                  <a:pt x="315" y="11"/>
                  <a:pt x="315" y="24"/>
                </a:cubicBezTo>
                <a:cubicBezTo>
                  <a:pt x="315" y="291"/>
                  <a:pt x="315" y="291"/>
                  <a:pt x="315" y="291"/>
                </a:cubicBezTo>
                <a:cubicBezTo>
                  <a:pt x="315" y="304"/>
                  <a:pt x="305" y="315"/>
                  <a:pt x="291" y="315"/>
                </a:cubicBezTo>
                <a:cubicBezTo>
                  <a:pt x="24" y="315"/>
                  <a:pt x="24" y="315"/>
                  <a:pt x="24" y="315"/>
                </a:cubicBezTo>
                <a:cubicBezTo>
                  <a:pt x="11" y="315"/>
                  <a:pt x="0" y="304"/>
                  <a:pt x="0" y="291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ADBECB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93AAA7A-8CB4-49E7-9222-661D36BA306E}"/>
              </a:ext>
            </a:extLst>
          </p:cNvPr>
          <p:cNvSpPr/>
          <p:nvPr/>
        </p:nvSpPr>
        <p:spPr>
          <a:xfrm>
            <a:off x="606994" y="1554809"/>
            <a:ext cx="4509306" cy="2579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 w="63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83" name="Picture 30" descr="Malware Icon Png #70063 - Free Icons Library">
            <a:extLst>
              <a:ext uri="{FF2B5EF4-FFF2-40B4-BE49-F238E27FC236}">
                <a16:creationId xmlns:a16="http://schemas.microsoft.com/office/drawing/2014/main" id="{AF05BDAE-08A5-4783-9B84-F2240677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153" y="4134110"/>
            <a:ext cx="402042" cy="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Gerade Verbindung mit Pfeil 56">
            <a:extLst>
              <a:ext uri="{FF2B5EF4-FFF2-40B4-BE49-F238E27FC236}">
                <a16:creationId xmlns:a16="http://schemas.microsoft.com/office/drawing/2014/main" id="{463ECDF9-EE2A-465E-BED4-1041E2348E92}"/>
              </a:ext>
            </a:extLst>
          </p:cNvPr>
          <p:cNvCxnSpPr>
            <a:cxnSpLocks/>
          </p:cNvCxnSpPr>
          <p:nvPr/>
        </p:nvCxnSpPr>
        <p:spPr bwMode="gray">
          <a:xfrm flipH="1">
            <a:off x="9826544" y="3030284"/>
            <a:ext cx="464634" cy="1372908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feld 87">
            <a:extLst>
              <a:ext uri="{FF2B5EF4-FFF2-40B4-BE49-F238E27FC236}">
                <a16:creationId xmlns:a16="http://schemas.microsoft.com/office/drawing/2014/main" id="{D0604A1F-77E8-407D-8B87-7DD26453410E}"/>
              </a:ext>
            </a:extLst>
          </p:cNvPr>
          <p:cNvSpPr txBox="1"/>
          <p:nvPr/>
        </p:nvSpPr>
        <p:spPr bwMode="gray">
          <a:xfrm>
            <a:off x="670368" y="1705128"/>
            <a:ext cx="4549714" cy="2605873"/>
          </a:xfrm>
          <a:prstGeom prst="rect">
            <a:avLst/>
          </a:prstGeom>
          <a:noFill/>
          <a:ln>
            <a:noFill/>
          </a:ln>
        </p:spPr>
        <p:txBody>
          <a:bodyPr wrap="square" lIns="108000" tIns="72000" rIns="107944" bIns="35981" rtlCol="0">
            <a:spAutoFit/>
          </a:bodyPr>
          <a:lstStyle>
            <a:defPPr>
              <a:defRPr lang="en-US"/>
            </a:defPPr>
            <a:lvl1pPr marL="285607" lvl="0" indent="-285607" defTabSz="91394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 sz="1700">
                <a:solidFill>
                  <a:schemeClr val="lt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white"/>
                </a:solidFill>
              </a:rPr>
              <a:t>BACnet dates back to 1987:</a:t>
            </a:r>
          </a:p>
          <a:p>
            <a:pPr marL="742950" lvl="1" indent="-285750" fontAlgn="auto">
              <a:spcBef>
                <a:spcPts val="0"/>
              </a:spcBef>
              <a:spcAft>
                <a:spcPts val="600"/>
              </a:spcAft>
              <a:buSzPct val="70000"/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prstClr val="white"/>
                </a:solidFill>
                <a:latin typeface="Siemens Sans Global"/>
                <a:ea typeface="+mn-ea"/>
              </a:rPr>
              <a:t>No encryption → no privacy</a:t>
            </a:r>
          </a:p>
          <a:p>
            <a:pPr marL="742950" lvl="1" indent="-285750" fontAlgn="auto">
              <a:spcBef>
                <a:spcPts val="0"/>
              </a:spcBef>
              <a:spcAft>
                <a:spcPts val="600"/>
              </a:spcAft>
              <a:buSzPct val="70000"/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prstClr val="white"/>
                </a:solidFill>
                <a:latin typeface="Siemens Sans Global"/>
                <a:ea typeface="+mn-ea"/>
              </a:rPr>
              <a:t>No authentication → not tamper-proof</a:t>
            </a:r>
          </a:p>
          <a:p>
            <a:pPr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white"/>
                </a:solidFill>
              </a:rPr>
              <a:t>Used in around ~70% of all commercial BACS</a:t>
            </a:r>
          </a:p>
          <a:p>
            <a:pPr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white"/>
                </a:solidFill>
              </a:rPr>
              <a:t>Huge installed base → stepwise migration option needed</a:t>
            </a:r>
          </a:p>
          <a:p>
            <a:pPr fontAlgn="auto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Rectangle 151">
            <a:extLst>
              <a:ext uri="{FF2B5EF4-FFF2-40B4-BE49-F238E27FC236}">
                <a16:creationId xmlns:a16="http://schemas.microsoft.com/office/drawing/2014/main" id="{95939984-E37E-466F-B32E-053C64EEBF1C}"/>
              </a:ext>
            </a:extLst>
          </p:cNvPr>
          <p:cNvSpPr/>
          <p:nvPr/>
        </p:nvSpPr>
        <p:spPr>
          <a:xfrm>
            <a:off x="5685990" y="2822968"/>
            <a:ext cx="1295547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200" kern="0">
                <a:solidFill>
                  <a:srgbClr val="FFFFFF"/>
                </a:solidFill>
              </a:rPr>
              <a:t>Remote attacks </a:t>
            </a:r>
            <a:endParaRPr lang="de-CH" sz="1200" kern="0">
              <a:solidFill>
                <a:srgbClr val="FFFFFF"/>
              </a:solidFill>
            </a:endParaRPr>
          </a:p>
        </p:txBody>
      </p:sp>
      <p:grpSp>
        <p:nvGrpSpPr>
          <p:cNvPr id="90" name="Group 152">
            <a:extLst>
              <a:ext uri="{FF2B5EF4-FFF2-40B4-BE49-F238E27FC236}">
                <a16:creationId xmlns:a16="http://schemas.microsoft.com/office/drawing/2014/main" id="{71DBD28E-3271-4133-89C7-14FA77177653}"/>
              </a:ext>
            </a:extLst>
          </p:cNvPr>
          <p:cNvGrpSpPr/>
          <p:nvPr/>
        </p:nvGrpSpPr>
        <p:grpSpPr>
          <a:xfrm>
            <a:off x="6922627" y="2709766"/>
            <a:ext cx="553337" cy="478780"/>
            <a:chOff x="6142875" y="1028253"/>
            <a:chExt cx="567495" cy="534437"/>
          </a:xfrm>
        </p:grpSpPr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0C2CB3E2-5B50-4395-951F-7D34B8E7BD2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142875" y="1028253"/>
              <a:ext cx="567495" cy="534437"/>
            </a:xfrm>
            <a:custGeom>
              <a:avLst/>
              <a:gdLst>
                <a:gd name="T0" fmla="*/ 0 w 315"/>
                <a:gd name="T1" fmla="*/ 24 h 315"/>
                <a:gd name="T2" fmla="*/ 24 w 315"/>
                <a:gd name="T3" fmla="*/ 0 h 315"/>
                <a:gd name="T4" fmla="*/ 291 w 315"/>
                <a:gd name="T5" fmla="*/ 0 h 315"/>
                <a:gd name="T6" fmla="*/ 315 w 315"/>
                <a:gd name="T7" fmla="*/ 24 h 315"/>
                <a:gd name="T8" fmla="*/ 315 w 315"/>
                <a:gd name="T9" fmla="*/ 291 h 315"/>
                <a:gd name="T10" fmla="*/ 291 w 315"/>
                <a:gd name="T11" fmla="*/ 315 h 315"/>
                <a:gd name="T12" fmla="*/ 24 w 315"/>
                <a:gd name="T13" fmla="*/ 315 h 315"/>
                <a:gd name="T14" fmla="*/ 0 w 315"/>
                <a:gd name="T15" fmla="*/ 291 h 315"/>
                <a:gd name="T16" fmla="*/ 0 w 315"/>
                <a:gd name="T17" fmla="*/ 2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315">
                  <a:moveTo>
                    <a:pt x="0" y="24"/>
                  </a:moveTo>
                  <a:cubicBezTo>
                    <a:pt x="0" y="11"/>
                    <a:pt x="11" y="0"/>
                    <a:pt x="24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305" y="0"/>
                    <a:pt x="315" y="11"/>
                    <a:pt x="315" y="24"/>
                  </a:cubicBezTo>
                  <a:cubicBezTo>
                    <a:pt x="315" y="291"/>
                    <a:pt x="315" y="291"/>
                    <a:pt x="315" y="291"/>
                  </a:cubicBezTo>
                  <a:cubicBezTo>
                    <a:pt x="315" y="304"/>
                    <a:pt x="305" y="315"/>
                    <a:pt x="291" y="315"/>
                  </a:cubicBezTo>
                  <a:cubicBezTo>
                    <a:pt x="24" y="315"/>
                    <a:pt x="24" y="315"/>
                    <a:pt x="24" y="315"/>
                  </a:cubicBezTo>
                  <a:cubicBezTo>
                    <a:pt x="11" y="315"/>
                    <a:pt x="0" y="304"/>
                    <a:pt x="0" y="291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rgbClr val="ADBECB"/>
                </a:solidFill>
              </a:endParaRPr>
            </a:p>
          </p:txBody>
        </p:sp>
        <p:pic>
          <p:nvPicPr>
            <p:cNvPr id="92" name="Picture 23" descr="Remote Control Icons - Download Free Vector Icons | Noun Project">
              <a:extLst>
                <a:ext uri="{FF2B5EF4-FFF2-40B4-BE49-F238E27FC236}">
                  <a16:creationId xmlns:a16="http://schemas.microsoft.com/office/drawing/2014/main" id="{3B9653DC-FE29-4940-BC71-9638972F1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980" y="1082701"/>
              <a:ext cx="407002" cy="40700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cxnSp>
        <p:nvCxnSpPr>
          <p:cNvPr id="93" name="Gerade Verbindung mit Pfeil 56">
            <a:extLst>
              <a:ext uri="{FF2B5EF4-FFF2-40B4-BE49-F238E27FC236}">
                <a16:creationId xmlns:a16="http://schemas.microsoft.com/office/drawing/2014/main" id="{D7B4CC52-8F4D-4150-814F-E06495F68588}"/>
              </a:ext>
            </a:extLst>
          </p:cNvPr>
          <p:cNvCxnSpPr>
            <a:cxnSpLocks/>
          </p:cNvCxnSpPr>
          <p:nvPr/>
        </p:nvCxnSpPr>
        <p:spPr bwMode="gray">
          <a:xfrm flipV="1">
            <a:off x="7468531" y="2790976"/>
            <a:ext cx="944636" cy="152275"/>
          </a:xfrm>
          <a:prstGeom prst="straightConnector1">
            <a:avLst/>
          </a:prstGeom>
          <a:ln w="63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oval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itle 3">
            <a:extLst>
              <a:ext uri="{FF2B5EF4-FFF2-40B4-BE49-F238E27FC236}">
                <a16:creationId xmlns:a16="http://schemas.microsoft.com/office/drawing/2014/main" id="{456F9671-8075-4AD6-BE75-4715BCFFD993}"/>
              </a:ext>
            </a:extLst>
          </p:cNvPr>
          <p:cNvSpPr txBox="1">
            <a:spLocks/>
          </p:cNvSpPr>
          <p:nvPr/>
        </p:nvSpPr>
        <p:spPr bwMode="gray">
          <a:xfrm>
            <a:off x="10917" y="202300"/>
            <a:ext cx="12198350" cy="100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99" b="1">
                <a:solidFill>
                  <a:srgbClr val="0064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6971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3943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0914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7886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en-US" sz="2800" kern="0">
                <a:solidFill>
                  <a:srgbClr val="FFFFFF"/>
                </a:solidFill>
              </a:rPr>
              <a:t>Many Ways to attack a Building..</a:t>
            </a:r>
          </a:p>
        </p:txBody>
      </p:sp>
    </p:spTree>
    <p:extLst>
      <p:ext uri="{BB962C8B-B14F-4D97-AF65-F5344CB8AC3E}">
        <p14:creationId xmlns:p14="http://schemas.microsoft.com/office/powerpoint/2010/main" val="1094540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4763" y="337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68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3" y="3373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Title 3">
            <a:extLst>
              <a:ext uri="{FF2B5EF4-FFF2-40B4-BE49-F238E27FC236}">
                <a16:creationId xmlns:a16="http://schemas.microsoft.com/office/drawing/2014/main" id="{456F9671-8075-4AD6-BE75-4715BCFFD993}"/>
              </a:ext>
            </a:extLst>
          </p:cNvPr>
          <p:cNvSpPr txBox="1">
            <a:spLocks/>
          </p:cNvSpPr>
          <p:nvPr/>
        </p:nvSpPr>
        <p:spPr bwMode="gray">
          <a:xfrm>
            <a:off x="3175" y="189428"/>
            <a:ext cx="1219835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99" b="1">
                <a:solidFill>
                  <a:srgbClr val="0064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6971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3943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0914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7886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en-US" sz="2800" kern="0">
                <a:solidFill>
                  <a:srgbClr val="FFFFFF"/>
                </a:solidFill>
              </a:rPr>
              <a:t>Many Ways to attack a Building..</a:t>
            </a:r>
          </a:p>
          <a:p>
            <a:pPr>
              <a:defRPr/>
            </a:pPr>
            <a:r>
              <a:rPr lang="en-US" sz="2800" kern="0">
                <a:solidFill>
                  <a:srgbClr val="FFFFFF"/>
                </a:solidFill>
              </a:rPr>
              <a:t>..and a way to fight back</a:t>
            </a:r>
          </a:p>
        </p:txBody>
      </p:sp>
      <p:pic>
        <p:nvPicPr>
          <p:cNvPr id="84" name="Picture 10">
            <a:extLst>
              <a:ext uri="{FF2B5EF4-FFF2-40B4-BE49-F238E27FC236}">
                <a16:creationId xmlns:a16="http://schemas.microsoft.com/office/drawing/2014/main" id="{DF834644-C1E2-4B1B-A8FD-6F4D0B5A2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640" y="2098301"/>
            <a:ext cx="3031006" cy="3590900"/>
          </a:xfrm>
          <a:prstGeom prst="rect">
            <a:avLst/>
          </a:prstGeom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70C6DA31-3D0D-493C-9352-0DCE48820A7B}"/>
              </a:ext>
            </a:extLst>
          </p:cNvPr>
          <p:cNvSpPr txBox="1"/>
          <p:nvPr/>
        </p:nvSpPr>
        <p:spPr bwMode="gray">
          <a:xfrm>
            <a:off x="6490117" y="2376609"/>
            <a:ext cx="5488581" cy="3350692"/>
          </a:xfrm>
          <a:prstGeom prst="rect">
            <a:avLst/>
          </a:prstGeom>
          <a:noFill/>
          <a:ln>
            <a:noFill/>
          </a:ln>
        </p:spPr>
        <p:txBody>
          <a:bodyPr wrap="square" lIns="108000" tIns="72000" rIns="107944" bIns="35981" rtlCol="0">
            <a:spAutoFit/>
          </a:bodyPr>
          <a:lstStyle>
            <a:defPPr>
              <a:defRPr lang="en-US"/>
            </a:defPPr>
            <a:lvl1pPr marL="285607" lvl="0" indent="-285607" defTabSz="913943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 sz="1700">
                <a:solidFill>
                  <a:schemeClr val="lt1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marL="0" indent="0" fontAlgn="auto">
              <a:spcAft>
                <a:spcPts val="600"/>
              </a:spcAft>
              <a:buNone/>
            </a:pPr>
            <a:r>
              <a:rPr lang="en-US" sz="2400">
                <a:solidFill>
                  <a:prstClr val="white"/>
                </a:solidFill>
              </a:rPr>
              <a:t>Encrypted traffic</a:t>
            </a:r>
          </a:p>
          <a:p>
            <a:pPr marL="0" indent="0" fontAlgn="auto">
              <a:spcAft>
                <a:spcPts val="600"/>
              </a:spcAft>
              <a:buNone/>
            </a:pPr>
            <a:endParaRPr lang="en-US" sz="1600">
              <a:solidFill>
                <a:prstClr val="white"/>
              </a:solidFill>
            </a:endParaRPr>
          </a:p>
          <a:p>
            <a:pPr marL="0" indent="0" fontAlgn="auto">
              <a:spcAft>
                <a:spcPts val="600"/>
              </a:spcAft>
              <a:buNone/>
            </a:pPr>
            <a:r>
              <a:rPr lang="en-US" sz="2400">
                <a:solidFill>
                  <a:prstClr val="white"/>
                </a:solidFill>
              </a:rPr>
              <a:t>Authenticated devices</a:t>
            </a:r>
          </a:p>
          <a:p>
            <a:pPr marL="0" indent="0" fontAlgn="auto">
              <a:spcAft>
                <a:spcPts val="600"/>
              </a:spcAft>
              <a:buNone/>
            </a:pPr>
            <a:endParaRPr lang="en-US" sz="1600">
              <a:solidFill>
                <a:prstClr val="white"/>
              </a:solidFill>
            </a:endParaRPr>
          </a:p>
          <a:p>
            <a:pPr marL="0" indent="0" fontAlgn="auto">
              <a:spcAft>
                <a:spcPts val="600"/>
              </a:spcAft>
              <a:buNone/>
            </a:pPr>
            <a:r>
              <a:rPr lang="en-US" sz="2400">
                <a:solidFill>
                  <a:prstClr val="white"/>
                </a:solidFill>
              </a:rPr>
              <a:t>Backward compatible</a:t>
            </a:r>
          </a:p>
          <a:p>
            <a:pPr marL="0" indent="0" fontAlgn="auto">
              <a:spcAft>
                <a:spcPts val="600"/>
              </a:spcAft>
              <a:buNone/>
            </a:pPr>
            <a:endParaRPr lang="en-US" sz="1600">
              <a:solidFill>
                <a:prstClr val="white"/>
              </a:solidFill>
            </a:endParaRPr>
          </a:p>
          <a:p>
            <a:pPr marL="0" indent="0" fontAlgn="auto">
              <a:spcAft>
                <a:spcPts val="600"/>
              </a:spcAft>
              <a:buNone/>
            </a:pPr>
            <a:r>
              <a:rPr lang="en-US" sz="2400">
                <a:solidFill>
                  <a:prstClr val="white"/>
                </a:solidFill>
              </a:rPr>
              <a:t>IT-friendly</a:t>
            </a:r>
          </a:p>
          <a:p>
            <a:pPr fontAlgn="auto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Rechteck 12">
            <a:extLst>
              <a:ext uri="{FF2B5EF4-FFF2-40B4-BE49-F238E27FC236}">
                <a16:creationId xmlns:a16="http://schemas.microsoft.com/office/drawing/2014/main" id="{64F00E87-1DAB-475E-9BEC-B9006D896B49}"/>
              </a:ext>
            </a:extLst>
          </p:cNvPr>
          <p:cNvSpPr/>
          <p:nvPr/>
        </p:nvSpPr>
        <p:spPr>
          <a:xfrm>
            <a:off x="2434005" y="5727301"/>
            <a:ext cx="2880276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587" lvl="1" defTabSz="913943"/>
            <a:r>
              <a:rPr lang="en-US" sz="1200" kern="0">
                <a:solidFill>
                  <a:prstClr val="white"/>
                </a:solidFill>
              </a:rPr>
              <a:t>Approved and released in November 2019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0B4720-48A0-4BE9-881A-BEB992F8F0E6}"/>
              </a:ext>
            </a:extLst>
          </p:cNvPr>
          <p:cNvCxnSpPr>
            <a:cxnSpLocks/>
          </p:cNvCxnSpPr>
          <p:nvPr/>
        </p:nvCxnSpPr>
        <p:spPr>
          <a:xfrm>
            <a:off x="6099175" y="2098301"/>
            <a:ext cx="0" cy="359090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13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DBA48-72FE-45F7-B2B9-6E2447EE0A76}"/>
              </a:ext>
            </a:extLst>
          </p:cNvPr>
          <p:cNvSpPr/>
          <p:nvPr/>
        </p:nvSpPr>
        <p:spPr bwMode="auto">
          <a:xfrm>
            <a:off x="445363" y="2006868"/>
            <a:ext cx="5479626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algn="ctr" defTabSz="913943">
              <a:lnSpc>
                <a:spcPct val="110000"/>
              </a:lnSpc>
              <a:spcBef>
                <a:spcPct val="0"/>
              </a:spcBef>
              <a:defRPr/>
            </a:pPr>
            <a:endParaRPr lang="de-CH" sz="2400" b="1">
              <a:solidFill>
                <a:prstClr val="white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68067-2666-4DA6-ABF3-B61F43CE4F50}"/>
              </a:ext>
            </a:extLst>
          </p:cNvPr>
          <p:cNvSpPr txBox="1"/>
          <p:nvPr/>
        </p:nvSpPr>
        <p:spPr>
          <a:xfrm>
            <a:off x="1593449" y="2751850"/>
            <a:ext cx="4555495" cy="2832351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 new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BACnet datalink </a:t>
            </a:r>
            <a:b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(like BACnet MS/TP or BACnet/IP)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 traffic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encryption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to prevent the M2M-communication against tampering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An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authentication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mechanism to restrict access to a project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An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IT-friendly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way to do secure Building Automation communication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C6FF8715-EDA8-4D19-B768-92BF7594C97D}"/>
              </a:ext>
            </a:extLst>
          </p:cNvPr>
          <p:cNvSpPr/>
          <p:nvPr/>
        </p:nvSpPr>
        <p:spPr bwMode="auto">
          <a:xfrm>
            <a:off x="1590158" y="1938163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What BACnet/SC </a:t>
            </a:r>
            <a:r>
              <a:rPr lang="de-CH" sz="2400" b="1">
                <a:solidFill>
                  <a:srgbClr val="00D7A0">
                    <a:lumMod val="60000"/>
                    <a:lumOff val="4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is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CA53113A-EE2C-4660-8F63-AD48164214CE}"/>
              </a:ext>
            </a:extLst>
          </p:cNvPr>
          <p:cNvSpPr txBox="1"/>
          <p:nvPr/>
        </p:nvSpPr>
        <p:spPr>
          <a:xfrm>
            <a:off x="6499897" y="2751849"/>
            <a:ext cx="4555495" cy="1815150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 silver bullet against all kinds of cybersecurity risks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 fine-granular authorization mechanism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Something that provides IT security </a:t>
            </a:r>
            <a:b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“free of charge”..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E5B24806-94B1-48B3-A502-7E3F9A227358}"/>
              </a:ext>
            </a:extLst>
          </p:cNvPr>
          <p:cNvSpPr/>
          <p:nvPr/>
        </p:nvSpPr>
        <p:spPr bwMode="auto">
          <a:xfrm>
            <a:off x="6481723" y="1938163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What BACnet/SC </a:t>
            </a:r>
            <a:r>
              <a:rPr lang="de-CH" sz="2400" b="1">
                <a:solidFill>
                  <a:srgbClr val="00D7A0">
                    <a:lumMod val="60000"/>
                    <a:lumOff val="4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is not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6568AA5-2466-4C1F-AF9C-522FAE505043}"/>
              </a:ext>
            </a:extLst>
          </p:cNvPr>
          <p:cNvSpPr txBox="1">
            <a:spLocks/>
          </p:cNvSpPr>
          <p:nvPr/>
        </p:nvSpPr>
        <p:spPr bwMode="gray">
          <a:xfrm>
            <a:off x="3175" y="178018"/>
            <a:ext cx="1219835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99" b="1">
                <a:solidFill>
                  <a:srgbClr val="0064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6971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3943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0914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7886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en-US" sz="2800" kern="0">
                <a:solidFill>
                  <a:srgbClr val="FFFFFF"/>
                </a:solidFill>
              </a:rPr>
              <a:t>BACnet Secure Connect (“BACnet/SC”)</a:t>
            </a:r>
          </a:p>
          <a:p>
            <a:pPr>
              <a:defRPr/>
            </a:pPr>
            <a:br>
              <a:rPr lang="en-US" kern="0">
                <a:solidFill>
                  <a:srgbClr val="FFFFFF"/>
                </a:solidFill>
              </a:rPr>
            </a:b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D7127A90-4278-4EEB-B02B-6D3669113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438" y="1939963"/>
            <a:ext cx="604891" cy="604891"/>
          </a:xfrm>
          <a:prstGeom prst="rect">
            <a:avLst/>
          </a:prstGeom>
        </p:spPr>
      </p:pic>
      <p:pic>
        <p:nvPicPr>
          <p:cNvPr id="5" name="Graphic 4" descr="Lightbulb with solid fill">
            <a:extLst>
              <a:ext uri="{FF2B5EF4-FFF2-40B4-BE49-F238E27FC236}">
                <a16:creationId xmlns:a16="http://schemas.microsoft.com/office/drawing/2014/main" id="{F227866B-E622-4598-A6DD-C6FC22F2E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9403" y="1821867"/>
            <a:ext cx="722987" cy="7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69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DBA48-72FE-45F7-B2B9-6E2447EE0A76}"/>
              </a:ext>
            </a:extLst>
          </p:cNvPr>
          <p:cNvSpPr/>
          <p:nvPr/>
        </p:nvSpPr>
        <p:spPr bwMode="auto">
          <a:xfrm>
            <a:off x="559663" y="1994168"/>
            <a:ext cx="5479626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algn="ctr" defTabSz="913943">
              <a:lnSpc>
                <a:spcPct val="110000"/>
              </a:lnSpc>
              <a:spcBef>
                <a:spcPct val="0"/>
              </a:spcBef>
              <a:defRPr/>
            </a:pPr>
            <a:endParaRPr lang="de-CH" sz="2400" b="1">
              <a:solidFill>
                <a:prstClr val="white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CA53113A-EE2C-4660-8F63-AD48164214CE}"/>
              </a:ext>
            </a:extLst>
          </p:cNvPr>
          <p:cNvSpPr txBox="1"/>
          <p:nvPr/>
        </p:nvSpPr>
        <p:spPr>
          <a:xfrm>
            <a:off x="6715794" y="2739150"/>
            <a:ext cx="5063886" cy="3274011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Investment protection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: Backward compatibility and step-wise migration / extension</a:t>
            </a:r>
          </a:p>
          <a:p>
            <a:pPr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Privacy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: Secure end-to-end communication in insecure network environments</a:t>
            </a:r>
          </a:p>
          <a:p>
            <a:pPr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Protection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: Rule out rogue devices and Men-in-the-Middle attacks (MitM)</a:t>
            </a:r>
          </a:p>
          <a:p>
            <a:pPr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Cost efficient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: Blend nicely into existing </a:t>
            </a:r>
            <a:b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“IT mainstream” landscape</a:t>
            </a:r>
          </a:p>
          <a:p>
            <a:pPr marL="285607" indent="-285607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endParaRPr lang="en-US" sz="1700">
              <a:solidFill>
                <a:prstClr val="white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E5B24806-94B1-48B3-A502-7E3F9A227358}"/>
              </a:ext>
            </a:extLst>
          </p:cNvPr>
          <p:cNvSpPr/>
          <p:nvPr/>
        </p:nvSpPr>
        <p:spPr bwMode="auto">
          <a:xfrm>
            <a:off x="6461795" y="1909657"/>
            <a:ext cx="3892399" cy="7259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Value Proposition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6568AA5-2466-4C1F-AF9C-522FAE505043}"/>
              </a:ext>
            </a:extLst>
          </p:cNvPr>
          <p:cNvSpPr txBox="1">
            <a:spLocks/>
          </p:cNvSpPr>
          <p:nvPr/>
        </p:nvSpPr>
        <p:spPr bwMode="gray">
          <a:xfrm>
            <a:off x="16544" y="179119"/>
            <a:ext cx="131699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99" b="1">
                <a:solidFill>
                  <a:srgbClr val="00646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6971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3943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0914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7886" algn="l" rtl="0" eaLnBrk="1" fontAlgn="base" hangingPunct="1">
              <a:spcBef>
                <a:spcPct val="0"/>
              </a:spcBef>
              <a:spcAft>
                <a:spcPct val="0"/>
              </a:spcAft>
              <a:defRPr sz="1999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en-US" sz="2800" kern="0">
                <a:solidFill>
                  <a:srgbClr val="FFFFFF"/>
                </a:solidFill>
              </a:rPr>
              <a:t>BACnet Secure Connect (“BACnet/SC”)</a:t>
            </a:r>
          </a:p>
          <a:p>
            <a:pPr>
              <a:defRPr/>
            </a:pPr>
            <a:br>
              <a:rPr lang="en-US" sz="2800" kern="0">
                <a:solidFill>
                  <a:srgbClr val="FFFFFF"/>
                </a:solidFill>
              </a:rPr>
            </a:br>
            <a:endParaRPr lang="en-US" sz="2800" kern="0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D87369-3A05-46EE-BFDD-667F32508D94}"/>
              </a:ext>
            </a:extLst>
          </p:cNvPr>
          <p:cNvSpPr txBox="1"/>
          <p:nvPr/>
        </p:nvSpPr>
        <p:spPr>
          <a:xfrm>
            <a:off x="1593449" y="2739150"/>
            <a:ext cx="4356001" cy="2832351"/>
          </a:xfrm>
          <a:prstGeom prst="rect">
            <a:avLst/>
          </a:prstGeom>
          <a:noFill/>
          <a:ln>
            <a:noFill/>
          </a:ln>
        </p:spPr>
        <p:txBody>
          <a:bodyPr wrap="square" lIns="0" tIns="53972" rIns="107944" bIns="35981" rtlCol="0">
            <a:spAutoFit/>
          </a:bodyPr>
          <a:lstStyle/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 new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BACnet datalink </a:t>
            </a:r>
            <a:b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(like BACnet MS/TP or BACnet/IP)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 traffic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encryption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to prevent the M2M-communication against tampering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An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authentication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mechanism to restrict access to a project</a:t>
            </a:r>
          </a:p>
          <a:p>
            <a:pPr marL="285750" indent="-285750" defTabSz="913943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An </a:t>
            </a:r>
            <a:r>
              <a:rPr lang="en-US" sz="17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IT-friendly</a:t>
            </a:r>
            <a:r>
              <a:rPr lang="en-US" sz="1700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way to do secure Building Automation communication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EEDFE1EB-45D0-4F16-933B-524847AFDEC4}"/>
              </a:ext>
            </a:extLst>
          </p:cNvPr>
          <p:cNvSpPr/>
          <p:nvPr/>
        </p:nvSpPr>
        <p:spPr bwMode="auto">
          <a:xfrm>
            <a:off x="1590158" y="1925463"/>
            <a:ext cx="3892399" cy="7101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3972" rIns="107944" bIns="53972" numCol="1" spcCol="72000" rtlCol="0" anchor="ctr">
            <a:noAutofit/>
          </a:bodyPr>
          <a:lstStyle/>
          <a:p>
            <a:pPr defTabSz="913943">
              <a:lnSpc>
                <a:spcPct val="110000"/>
              </a:lnSpc>
              <a:spcBef>
                <a:spcPct val="0"/>
              </a:spcBef>
              <a:defRPr/>
            </a:pPr>
            <a:r>
              <a:rPr lang="de-CH" sz="2400" b="1">
                <a:solidFill>
                  <a:prstClr val="white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What BACnet/SC </a:t>
            </a:r>
            <a:r>
              <a:rPr lang="de-CH" sz="2400" b="1">
                <a:solidFill>
                  <a:srgbClr val="00D7A0">
                    <a:lumMod val="60000"/>
                    <a:lumOff val="4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is</a:t>
            </a:r>
          </a:p>
        </p:txBody>
      </p:sp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DB191A3D-59F5-45A4-83D9-2AE08A5D9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438" y="1927263"/>
            <a:ext cx="604891" cy="604891"/>
          </a:xfrm>
          <a:prstGeom prst="rect">
            <a:avLst/>
          </a:prstGeom>
        </p:spPr>
      </p:pic>
      <p:sp>
        <p:nvSpPr>
          <p:cNvPr id="34" name="AutoShape 4">
            <a:extLst>
              <a:ext uri="{FF2B5EF4-FFF2-40B4-BE49-F238E27FC236}">
                <a16:creationId xmlns:a16="http://schemas.microsoft.com/office/drawing/2014/main" id="{0DABA4BB-CE96-4279-A2C1-E29599595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94" y="2739150"/>
            <a:ext cx="5317886" cy="651391"/>
          </a:xfrm>
          <a:prstGeom prst="homePlate">
            <a:avLst>
              <a:gd name="adj" fmla="val 25000"/>
            </a:avLst>
          </a:prstGeom>
          <a:noFill/>
          <a:ln w="12700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lIns="215888" tIns="143925" rIns="143925" bIns="143925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AutoShape 4">
            <a:extLst>
              <a:ext uri="{FF2B5EF4-FFF2-40B4-BE49-F238E27FC236}">
                <a16:creationId xmlns:a16="http://schemas.microsoft.com/office/drawing/2014/main" id="{0257A76C-B60D-4606-BEB2-BE43A3FEB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94" y="3460377"/>
            <a:ext cx="5317886" cy="651391"/>
          </a:xfrm>
          <a:prstGeom prst="homePlate">
            <a:avLst>
              <a:gd name="adj" fmla="val 25000"/>
            </a:avLst>
          </a:prstGeom>
          <a:noFill/>
          <a:ln w="127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square" lIns="215888" tIns="143925" rIns="143925" bIns="143925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AutoShape 4">
            <a:extLst>
              <a:ext uri="{FF2B5EF4-FFF2-40B4-BE49-F238E27FC236}">
                <a16:creationId xmlns:a16="http://schemas.microsoft.com/office/drawing/2014/main" id="{032392B2-B55C-4426-9321-ACBE5F9D3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94" y="4207364"/>
            <a:ext cx="5317886" cy="651391"/>
          </a:xfrm>
          <a:prstGeom prst="homePlate">
            <a:avLst>
              <a:gd name="adj" fmla="val 25000"/>
            </a:avLst>
          </a:prstGeom>
          <a:noFill/>
          <a:ln w="12700">
            <a:solidFill>
              <a:srgbClr val="00E6DC"/>
            </a:solidFill>
            <a:miter lim="800000"/>
            <a:headEnd/>
            <a:tailEnd/>
          </a:ln>
          <a:effectLst/>
        </p:spPr>
        <p:txBody>
          <a:bodyPr wrap="square" lIns="215888" tIns="143925" rIns="143925" bIns="143925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AutoShape 4">
            <a:extLst>
              <a:ext uri="{FF2B5EF4-FFF2-40B4-BE49-F238E27FC236}">
                <a16:creationId xmlns:a16="http://schemas.microsoft.com/office/drawing/2014/main" id="{A0E54501-F307-4BF6-A1B1-C4B3F388B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94" y="4954351"/>
            <a:ext cx="5317886" cy="651391"/>
          </a:xfrm>
          <a:prstGeom prst="homePlate">
            <a:avLst>
              <a:gd name="adj" fmla="val 25000"/>
            </a:avLst>
          </a:prstGeom>
          <a:noFill/>
          <a:ln w="127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 lIns="215888" tIns="143925" rIns="143925" bIns="143925"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6769545C-4A67-48FA-A911-2B934DCC5831}"/>
              </a:ext>
            </a:extLst>
          </p:cNvPr>
          <p:cNvSpPr/>
          <p:nvPr/>
        </p:nvSpPr>
        <p:spPr>
          <a:xfrm>
            <a:off x="11483976" y="2739150"/>
            <a:ext cx="295705" cy="669478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D365A944-AC02-41B2-A78A-09223479200B}"/>
              </a:ext>
            </a:extLst>
          </p:cNvPr>
          <p:cNvSpPr/>
          <p:nvPr/>
        </p:nvSpPr>
        <p:spPr>
          <a:xfrm>
            <a:off x="11487581" y="3449373"/>
            <a:ext cx="295705" cy="66947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68F4593A-CFB4-4A15-BAA5-BFF7EB9C824C}"/>
              </a:ext>
            </a:extLst>
          </p:cNvPr>
          <p:cNvSpPr/>
          <p:nvPr/>
        </p:nvSpPr>
        <p:spPr>
          <a:xfrm>
            <a:off x="11509376" y="4198319"/>
            <a:ext cx="295705" cy="669478"/>
          </a:xfrm>
          <a:prstGeom prst="chevron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516BCFD8-856A-4E00-8271-0AEDED22B86F}"/>
              </a:ext>
            </a:extLst>
          </p:cNvPr>
          <p:cNvSpPr/>
          <p:nvPr/>
        </p:nvSpPr>
        <p:spPr>
          <a:xfrm>
            <a:off x="11487581" y="4947596"/>
            <a:ext cx="295705" cy="669478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Siemens Sans Global"/>
            </a:endParaRPr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561D16E3-68A0-4814-ADA7-047FAC6B1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738" y="1994168"/>
            <a:ext cx="604891" cy="6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10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1770F-0D2D-4562-8029-B624AD247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324000" bIns="14400" rtlCol="0" anchor="b" anchorCtr="0">
            <a:noAutofit/>
          </a:bodyPr>
          <a:lstStyle/>
          <a:p>
            <a:r>
              <a:rPr lang="en-US" sz="2800" ker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What are the key functional benefits?</a:t>
            </a:r>
            <a:endParaRPr lang="de-CH" sz="2800" ker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72874D66-5766-48B0-8C7E-DDF20601553C}"/>
              </a:ext>
            </a:extLst>
          </p:cNvPr>
          <p:cNvSpPr txBox="1">
            <a:spLocks/>
          </p:cNvSpPr>
          <p:nvPr/>
        </p:nvSpPr>
        <p:spPr>
          <a:xfrm>
            <a:off x="1658940" y="2707726"/>
            <a:ext cx="3906836" cy="30700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2000" lvl="1" indent="-252000">
              <a:spcBef>
                <a:spcPts val="900"/>
              </a:spcBef>
              <a:buClr>
                <a:srgbClr val="879BAA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prstClr val="white"/>
                </a:solidFill>
                <a:cs typeface="Arial" pitchFamily="34" charset="0"/>
              </a:rPr>
              <a:t>Is another data link</a:t>
            </a:r>
          </a:p>
          <a:p>
            <a:pPr marL="252000" lvl="1" indent="-252000">
              <a:spcBef>
                <a:spcPts val="900"/>
              </a:spcBef>
              <a:buClr>
                <a:srgbClr val="879BAA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prstClr val="white"/>
                </a:solidFill>
                <a:cs typeface="Arial" pitchFamily="34" charset="0"/>
              </a:rPr>
              <a:t>Application layer untouched</a:t>
            </a:r>
          </a:p>
          <a:p>
            <a:pPr marL="252000" lvl="1" indent="-252000">
              <a:spcBef>
                <a:spcPts val="900"/>
              </a:spcBef>
              <a:buClr>
                <a:srgbClr val="879BAA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prstClr val="white"/>
                </a:solidFill>
                <a:cs typeface="Arial" pitchFamily="34" charset="0"/>
              </a:rPr>
              <a:t>Built on TLS 1.3, a sophisticated </a:t>
            </a:r>
            <a:br>
              <a:rPr lang="en-US" kern="0">
                <a:solidFill>
                  <a:prstClr val="white"/>
                </a:solidFill>
                <a:cs typeface="Arial" pitchFamily="34" charset="0"/>
              </a:rPr>
            </a:br>
            <a:r>
              <a:rPr lang="en-US" kern="0">
                <a:solidFill>
                  <a:prstClr val="white"/>
                </a:solidFill>
                <a:cs typeface="Arial" pitchFamily="34" charset="0"/>
              </a:rPr>
              <a:t>IT encryption standard</a:t>
            </a:r>
          </a:p>
          <a:p>
            <a:pPr marL="252000" lvl="1" indent="-252000">
              <a:spcBef>
                <a:spcPts val="900"/>
              </a:spcBef>
              <a:buClr>
                <a:srgbClr val="879BAA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prstClr val="white"/>
                </a:solidFill>
                <a:cs typeface="Arial" pitchFamily="34" charset="0"/>
              </a:rPr>
              <a:t>Authenticates devices and users </a:t>
            </a:r>
            <a:br>
              <a:rPr lang="en-US" kern="0">
                <a:solidFill>
                  <a:prstClr val="white"/>
                </a:solidFill>
                <a:cs typeface="Arial" pitchFamily="34" charset="0"/>
              </a:rPr>
            </a:br>
            <a:r>
              <a:rPr lang="en-US" kern="0">
                <a:solidFill>
                  <a:prstClr val="white"/>
                </a:solidFill>
                <a:cs typeface="Arial" pitchFamily="34" charset="0"/>
              </a:rPr>
              <a:t>via X.509 certificates and PKI</a:t>
            </a:r>
          </a:p>
          <a:p>
            <a:pPr marL="252000" lvl="1" indent="-252000">
              <a:spcBef>
                <a:spcPts val="900"/>
              </a:spcBef>
              <a:buClr>
                <a:srgbClr val="879BAA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prstClr val="white"/>
                </a:solidFill>
                <a:cs typeface="Arial" pitchFamily="34" charset="0"/>
              </a:rPr>
              <a:t>Does not depend on UDP-based network broadcast messaging</a:t>
            </a:r>
          </a:p>
          <a:p>
            <a:pPr marL="252000" lvl="1" indent="-252000">
              <a:spcBef>
                <a:spcPts val="900"/>
              </a:spcBef>
              <a:buClr>
                <a:srgbClr val="879BAA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prstClr val="white"/>
                </a:solidFill>
                <a:cs typeface="Arial" pitchFamily="34" charset="0"/>
              </a:rPr>
              <a:t>Works easily with firewalls</a:t>
            </a:r>
          </a:p>
        </p:txBody>
      </p:sp>
      <p:sp>
        <p:nvSpPr>
          <p:cNvPr id="7" name="Textfeld 10">
            <a:extLst>
              <a:ext uri="{FF2B5EF4-FFF2-40B4-BE49-F238E27FC236}">
                <a16:creationId xmlns:a16="http://schemas.microsoft.com/office/drawing/2014/main" id="{2A100998-E7C0-4E5A-9CE4-8C1414C542E3}"/>
              </a:ext>
            </a:extLst>
          </p:cNvPr>
          <p:cNvSpPr txBox="1">
            <a:spLocks/>
          </p:cNvSpPr>
          <p:nvPr/>
        </p:nvSpPr>
        <p:spPr>
          <a:xfrm>
            <a:off x="6099175" y="2609972"/>
            <a:ext cx="5077270" cy="26007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52000" lvl="1" indent="-252000">
              <a:lnSpc>
                <a:spcPct val="150000"/>
              </a:lnSpc>
              <a:spcBef>
                <a:spcPts val="9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b="1" kern="0">
                <a:solidFill>
                  <a:srgbClr val="FFFFFF"/>
                </a:solidFill>
                <a:cs typeface="Arial" pitchFamily="34" charset="0"/>
              </a:rPr>
              <a:t>State-of-the-art</a:t>
            </a:r>
            <a:r>
              <a:rPr lang="en-US" kern="0">
                <a:solidFill>
                  <a:srgbClr val="FFFFFF"/>
                </a:solidFill>
                <a:cs typeface="Arial" pitchFamily="34" charset="0"/>
              </a:rPr>
              <a:t> security</a:t>
            </a:r>
          </a:p>
          <a:p>
            <a:pPr marL="252000" lvl="1" indent="-252000">
              <a:lnSpc>
                <a:spcPct val="150000"/>
              </a:lnSpc>
              <a:spcBef>
                <a:spcPts val="9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FFFFF"/>
                </a:solidFill>
                <a:cs typeface="Arial" pitchFamily="34" charset="0"/>
              </a:rPr>
              <a:t>Using </a:t>
            </a:r>
            <a:r>
              <a:rPr lang="en-US" b="1" kern="0">
                <a:solidFill>
                  <a:srgbClr val="FFFFFF"/>
                </a:solidFill>
                <a:cs typeface="Arial" pitchFamily="34" charset="0"/>
              </a:rPr>
              <a:t>IT best practices</a:t>
            </a:r>
          </a:p>
          <a:p>
            <a:pPr marL="252000" lvl="1" indent="-252000">
              <a:lnSpc>
                <a:spcPct val="150000"/>
              </a:lnSpc>
              <a:spcBef>
                <a:spcPts val="9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FFFFF"/>
                </a:solidFill>
                <a:cs typeface="Arial" pitchFamily="34" charset="0"/>
              </a:rPr>
              <a:t>More </a:t>
            </a:r>
            <a:r>
              <a:rPr lang="en-US" b="1" kern="0">
                <a:solidFill>
                  <a:srgbClr val="FFFFFF"/>
                </a:solidFill>
                <a:cs typeface="Arial" pitchFamily="34" charset="0"/>
              </a:rPr>
              <a:t>cost-efficient</a:t>
            </a:r>
            <a:r>
              <a:rPr lang="en-US" kern="0">
                <a:solidFill>
                  <a:srgbClr val="FFFFFF"/>
                </a:solidFill>
                <a:cs typeface="Arial" pitchFamily="34" charset="0"/>
              </a:rPr>
              <a:t> to cybersecure the system</a:t>
            </a:r>
          </a:p>
          <a:p>
            <a:pPr marL="252000" lvl="1" indent="-252000">
              <a:spcBef>
                <a:spcPts val="9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FFFFF"/>
                </a:solidFill>
                <a:cs typeface="Arial" pitchFamily="34" charset="0"/>
              </a:rPr>
              <a:t>Secure </a:t>
            </a:r>
            <a:r>
              <a:rPr lang="en-US" b="1" kern="0">
                <a:solidFill>
                  <a:srgbClr val="FFFFFF"/>
                </a:solidFill>
                <a:cs typeface="Arial" pitchFamily="34" charset="0"/>
              </a:rPr>
              <a:t>end-to-end device communication </a:t>
            </a:r>
            <a:r>
              <a:rPr lang="en-US" kern="0">
                <a:solidFill>
                  <a:srgbClr val="FFFFFF"/>
                </a:solidFill>
                <a:cs typeface="Arial" pitchFamily="34" charset="0"/>
              </a:rPr>
              <a:t>possible via insecure IP networks</a:t>
            </a:r>
          </a:p>
          <a:p>
            <a:pPr marL="252000" lvl="1" indent="-252000">
              <a:spcBef>
                <a:spcPts val="900"/>
              </a:spcBef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kern="0">
                <a:solidFill>
                  <a:srgbClr val="FFFFFF"/>
                </a:solidFill>
                <a:cs typeface="Arial" pitchFamily="34" charset="0"/>
              </a:rPr>
              <a:t>Easy (step-wise) </a:t>
            </a:r>
            <a:r>
              <a:rPr lang="en-US" b="1" kern="0">
                <a:solidFill>
                  <a:srgbClr val="FFFFFF"/>
                </a:solidFill>
                <a:cs typeface="Arial" pitchFamily="34" charset="0"/>
              </a:rPr>
              <a:t>extension or migration </a:t>
            </a:r>
            <a:br>
              <a:rPr lang="en-US" kern="0">
                <a:solidFill>
                  <a:srgbClr val="FFFFFF"/>
                </a:solidFill>
                <a:cs typeface="Arial" pitchFamily="34" charset="0"/>
              </a:rPr>
            </a:br>
            <a:r>
              <a:rPr lang="en-US" kern="0">
                <a:solidFill>
                  <a:srgbClr val="FFFFFF"/>
                </a:solidFill>
                <a:cs typeface="Arial" pitchFamily="34" charset="0"/>
              </a:rPr>
              <a:t>of installed base</a:t>
            </a:r>
          </a:p>
          <a:p>
            <a:pPr marL="285750" indent="-28575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879BAA"/>
              </a:buClr>
              <a:buFont typeface="Arial" panose="020B0604020202020204" pitchFamily="34" charset="0"/>
              <a:buChar char="•"/>
              <a:defRPr/>
            </a:pPr>
            <a:endParaRPr lang="en-US">
              <a:solidFill>
                <a:srgbClr val="FFFFFF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Rechteck 11">
            <a:extLst>
              <a:ext uri="{FF2B5EF4-FFF2-40B4-BE49-F238E27FC236}">
                <a16:creationId xmlns:a16="http://schemas.microsoft.com/office/drawing/2014/main" id="{29311AA0-671C-4E52-8D37-572A0CF74507}"/>
              </a:ext>
            </a:extLst>
          </p:cNvPr>
          <p:cNvSpPr>
            <a:spLocks/>
          </p:cNvSpPr>
          <p:nvPr/>
        </p:nvSpPr>
        <p:spPr>
          <a:xfrm>
            <a:off x="6099176" y="1991093"/>
            <a:ext cx="33916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Clr>
                <a:srgbClr val="879BAA"/>
              </a:buClr>
              <a:defRPr/>
            </a:pPr>
            <a:r>
              <a:rPr lang="en-US" sz="2400" b="1">
                <a:solidFill>
                  <a:srgbClr val="FFFFFF"/>
                </a:solidFill>
                <a:cs typeface="Arial" pitchFamily="34" charset="0"/>
              </a:rPr>
              <a:t>Key benefits</a:t>
            </a:r>
          </a:p>
        </p:txBody>
      </p:sp>
      <p:sp>
        <p:nvSpPr>
          <p:cNvPr id="9" name="Rechteck 16">
            <a:extLst>
              <a:ext uri="{FF2B5EF4-FFF2-40B4-BE49-F238E27FC236}">
                <a16:creationId xmlns:a16="http://schemas.microsoft.com/office/drawing/2014/main" id="{30F74B7C-6B32-4307-A45A-CF32272334BC}"/>
              </a:ext>
            </a:extLst>
          </p:cNvPr>
          <p:cNvSpPr>
            <a:spLocks/>
          </p:cNvSpPr>
          <p:nvPr/>
        </p:nvSpPr>
        <p:spPr>
          <a:xfrm>
            <a:off x="1697040" y="1991093"/>
            <a:ext cx="33916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Clr>
                <a:srgbClr val="879BAA"/>
              </a:buClr>
              <a:defRPr/>
            </a:pPr>
            <a:r>
              <a:rPr lang="en-US" sz="2400" b="1">
                <a:solidFill>
                  <a:prstClr val="white"/>
                </a:solidFill>
                <a:cs typeface="Arial" pitchFamily="34" charset="0"/>
              </a:rPr>
              <a:t>Key features</a:t>
            </a:r>
          </a:p>
        </p:txBody>
      </p:sp>
      <p:pic>
        <p:nvPicPr>
          <p:cNvPr id="21" name="Graphic 20" descr="Settings with solid fill">
            <a:extLst>
              <a:ext uri="{FF2B5EF4-FFF2-40B4-BE49-F238E27FC236}">
                <a16:creationId xmlns:a16="http://schemas.microsoft.com/office/drawing/2014/main" id="{A6CD89B0-AF4D-43ED-A669-5AB7E513B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4975" y="1868524"/>
            <a:ext cx="595535" cy="595535"/>
          </a:xfrm>
          <a:prstGeom prst="rect">
            <a:avLst/>
          </a:prstGeom>
        </p:spPr>
      </p:pic>
      <p:pic>
        <p:nvPicPr>
          <p:cNvPr id="23" name="Graphic 22" descr="Gears with solid fill">
            <a:extLst>
              <a:ext uri="{FF2B5EF4-FFF2-40B4-BE49-F238E27FC236}">
                <a16:creationId xmlns:a16="http://schemas.microsoft.com/office/drawing/2014/main" id="{21A7D667-A3A2-4899-88D7-5CA585DD5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1074" y="1763122"/>
            <a:ext cx="700936" cy="70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11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  <p:tag name="THINKCELLPRESENTATIONDONOTDELETE" val="&lt;?xml version=&quot;1.0&quot; encoding=&quot;UTF-16&quot; standalone=&quot;yes&quot;?&gt;&lt;root reqver=&quot;27037&quot;&gt;&lt;version val=&quot;3060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3&quot;&gt;&lt;elem m_fUsage=&quot;1.65610000000000012754E+00&quot;&gt;&lt;m_msothmcolidx val=&quot;0&quot;/&gt;&lt;m_rgb r=&quot;00&quot; g=&quot;64&quot; b=&quot;6E&quot;/&gt;&lt;/elem&gt;&lt;elem m_fUsage=&quot;1.62900000000000000355E+00&quot;&gt;&lt;m_msothmcolidx val=&quot;0&quot;/&gt;&lt;m_rgb r=&quot;41&quot; g=&quot;AA&quot; b=&quot;AA&quot;/&gt;&lt;/elem&gt;&lt;elem m_fUsage=&quot;8.10000000000000053291E-01&quot;&gt;&lt;m_msothmcolidx val=&quot;0&quot;/&gt;&lt;m_rgb r=&quot;AA&quot; g=&quot;B4&quot; b=&quot;14&quot;/&gt;&lt;/elem&gt;&lt;/m_vecMRU&gt;&lt;/m_mruColor&gt;&lt;m_eweekdayFirstOfWeek val=&quot;2&quot;/&gt;&lt;m_eweekdayFirstOfWorkweek val=&quot;2&quot;/&gt;&lt;m_eweekdayFirstOfWeekend val=&quot;7&quot;/&gt;&lt;/CPresentation&gt;&lt;/root&gt;"/>
  <p:tag name="UNDO_REDO_REVISION" val="0"/>
  <p:tag name="EMPOWERCHARTSPROPERTIES_B_LENGTH" val="24576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UBAQEBAQEBAQEBAQEBAQIAAAAAAAAAAwAAAAMAAAAA/////wQASwwAAAAAAAAAAAAAIAD///////////////8AAAD////////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7Px9cQUWs5Ata018B5nddQFAAAAAAADAAAAAwADAAAAAQADAAEA////////BAAAAAMAEAALiA4sqpT1KEioKKKit/kW6w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OQLAAAAAAAAAAAAACAB////////////////AAAA////////////////BAAAAAMA////////BAAAAAMA////////BAAAAAMA////////BAAAAAI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BQEDAAAAAgD///////8aAAZMaW5rZWRTaGFwZXNEYXRhUHJvcGVydHlfMAUAAAAAAAQAAAADAAQAAAABAAQAAAADAP///////wQAAAADAP///////wQAAAAAAP///////wQAAAAAAP///////wMAAwEDAAAAAwD///////8lAAZMaW5rZWRTaGFwZVByZXNlbnRhdGlvblNldHRpbmdzRGF0YV8wBQAAAAE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3DgAAAAAAAAAAAAD/////gwCDAAAABV9pZAAQAAAABLPx9cQUWs5Ata018B5nddQDRGF0YQAbAAAABExpbmtlZFNoYXBlRGF0YQAFAAAAAAACTmFtZQAZAAAATGlua2VkU2hhcGVzRGF0YVByb3BlcnR5ABBWZXJzaW9uAAAAAAAJTGFzdFdyaXRlAO1r2DR7AQAAAAEA/////50AnQAAAAVfaWQAEAAAAASIDiyqlPUoSKgooqK3+RbrA0RhdGEAKgAAAAhQcmVzZW50YXRpb25TY2FubmVkRm9yTGlua2VkU2hhcGVzAAEAAk5hbWUAJAAAAExpbmtlZFNoYXBlUHJlc2VudGF0aW9uU2V0dGluZ3NEYXRhABBWZXJzaW9uAAAAAAAJTGFzdFdyaXRlAHts2DR7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THINKCELLUNDODONOTDELETE" val="0"/>
  <p:tag name="EE4P_STYLE_ID" val="66bdbc8e-f81c-4748-99cc-bf771adff0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Xu68ieBTWrv5CGwdzld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Xu68ieBTWrv5CGwdzld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0RTAw5Ql347qeeRnL5r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9QIwiJAsUrr4L0VR2fzV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HEIGHT" val="374,25"/>
  <p:tag name="CDT_PROT_LEFT" val="49,37504"/>
  <p:tag name="CDT_PROT_TOP" val="111,25"/>
  <p:tag name="CDT_PROT_WIDTH" val="430,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1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sie-ppt-O365-16x9-standard-eng-v3-0.pptx" id="{126F423E-7F52-41DE-A20C-756A6822B9A2}" vid="{51365D51-9DD3-491E-AF49-CB2F506BEAC1}"/>
    </a:ext>
  </a:extLst>
</a:theme>
</file>

<file path=ppt/theme/theme10.xml><?xml version="1.0" encoding="utf-8"?>
<a:theme xmlns:a="http://schemas.openxmlformats.org/drawingml/2006/main" name="6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Benutzerdefiniert 2">
      <a:majorFont>
        <a:latin typeface="Siemens Slab Bold"/>
        <a:ea typeface=""/>
        <a:cs typeface=""/>
      </a:majorFont>
      <a:minorFont>
        <a:latin typeface="Siemens Sans Glob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Design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12.xml><?xml version="1.0" encoding="utf-8"?>
<a:theme xmlns:a="http://schemas.openxmlformats.org/drawingml/2006/main" name="Office-Design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sie-ppt-O365-16x9-standard-eng-v3-0.pptx" id="{126F423E-7F52-41DE-A20C-756A6822B9A2}" vid="{51365D51-9DD3-491E-AF49-CB2F506BEAC1}"/>
    </a:ext>
  </a:extLst>
</a:theme>
</file>

<file path=ppt/theme/theme3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sie-ppt-O365-16x9-standard-eng-v3-0.pptx" id="{126F423E-7F52-41DE-A20C-756A6822B9A2}" vid="{51365D51-9DD3-491E-AF49-CB2F506BEAC1}"/>
    </a:ext>
  </a:extLst>
</a:theme>
</file>

<file path=ppt/theme/theme4.xml><?xml version="1.0" encoding="utf-8"?>
<a:theme xmlns:a="http://schemas.openxmlformats.org/drawingml/2006/main" name="Siemens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Siemens2020" id="{EB411569-BA65-415F-92E8-96D9DC6FAE60}" vid="{CDCF61D9-915D-4122-8EC3-A2E7C54F1EDF}"/>
    </a:ext>
  </a:extLst>
</a:theme>
</file>

<file path=ppt/theme/theme5.xml><?xml version="1.0" encoding="utf-8"?>
<a:theme xmlns:a="http://schemas.openxmlformats.org/drawingml/2006/main" name="1_Siemens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Siemens2020" id="{EB411569-BA65-415F-92E8-96D9DC6FAE60}" vid="{CDCF61D9-915D-4122-8EC3-A2E7C54F1EDF}"/>
    </a:ext>
  </a:extLst>
</a:theme>
</file>

<file path=ppt/theme/theme6.xml><?xml version="1.0" encoding="utf-8"?>
<a:theme xmlns:a="http://schemas.openxmlformats.org/drawingml/2006/main" name="2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sie-ppt-O365-16x9-standard-eng-v3-0.pptx" id="{126F423E-7F52-41DE-A20C-756A6822B9A2}" vid="{51365D51-9DD3-491E-AF49-CB2F506BEAC1}"/>
    </a:ext>
  </a:extLst>
</a:theme>
</file>

<file path=ppt/theme/theme7.xml><?xml version="1.0" encoding="utf-8"?>
<a:theme xmlns:a="http://schemas.openxmlformats.org/drawingml/2006/main" name="3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Light Sand | 243 243 240">
      <a:srgbClr val="F3F3F0"/>
    </a:custClr>
    <a:custClr name="Siemens Petrol | 0 153 153">
      <a:srgbClr val="009999"/>
    </a:custClr>
    <a:custClr name="Soft Green | 0 215 160">
      <a:srgbClr val="00D7A0"/>
    </a:custClr>
    <a:custClr name="Green | 0 175 142">
      <a:srgbClr val="00AF8E"/>
    </a:custClr>
    <a:custClr name="Soft Blue | 0 190 220">
      <a:srgbClr val="00BEDC"/>
    </a:custClr>
    <a:custClr name="Blue | 0 135 190">
      <a:srgbClr val="0087BE"/>
    </a:custClr>
    <a:custClr name="Dark Blue | 0 85 124">
      <a:srgbClr val="00557C"/>
    </a:custClr>
    <a:custClr name="Deep Blue | 0 0 40">
      <a:srgbClr val="000028"/>
    </a:custClr>
  </a:custClrLst>
  <a:extLst>
    <a:ext uri="{05A4C25C-085E-4340-85A3-A5531E510DB2}">
      <thm15:themeFamily xmlns:thm15="http://schemas.microsoft.com/office/thememl/2012/main" name="Siemens 2020" id="{ADF4E9F3-778C-4721-9BE0-80C93EA77A0E}" vid="{6259CF70-5D8E-44DE-8B8B-9DCEAA6CDAED}"/>
    </a:ext>
  </a:extLst>
</a:theme>
</file>

<file path=ppt/theme/theme8.xml><?xml version="1.0" encoding="utf-8"?>
<a:theme xmlns:a="http://schemas.openxmlformats.org/drawingml/2006/main" name="4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Benutzerdefiniert 2">
      <a:majorFont>
        <a:latin typeface="Siemens Slab Bold"/>
        <a:ea typeface=""/>
        <a:cs typeface=""/>
      </a:majorFont>
      <a:minorFont>
        <a:latin typeface="Siemens Sans Glob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Benutzerdefiniert 2">
      <a:majorFont>
        <a:latin typeface="Siemens Slab Bold"/>
        <a:ea typeface=""/>
        <a:cs typeface=""/>
      </a:majorFont>
      <a:minorFont>
        <a:latin typeface="Siemens Sans Glob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Dark Gray | 102 102 126">
      <a:srgbClr val="66667E"/>
    </a:custClr>
    <a:custClr name="Gray | 153 153 169">
      <a:srgbClr val="9999A9"/>
    </a:custClr>
    <a:custClr name="Soft Gray | 204 204 212">
      <a:srgbClr val="CCCCD4"/>
    </a:custClr>
    <a:custClr name="Light Gray | 229 229 233">
      <a:srgbClr val="E5E5E9"/>
    </a:custClr>
    <a:custClr name="Purple | 170 50 190">
      <a:srgbClr val="AA32BE"/>
    </a:custClr>
    <a:custClr name="Dark Purple | 80 0 120">
      <a:srgbClr val="500078"/>
    </a:custClr>
    <a:custClr name="Yellow | 255 215 50">
      <a:srgbClr val="FFD732"/>
    </a:custClr>
    <a:custClr name="Orange | 255 144 0">
      <a:srgbClr val="FF9000"/>
    </a:custClr>
    <a:custClr name="Soft Red | 254 131 137">
      <a:srgbClr val="FE8389"/>
    </a:custClr>
    <a:custClr name="Red | 239 1 55">
      <a:srgbClr val="EF0137"/>
    </a:custClr>
    <a:custClr name="Bold Green | For creation of the Focus Line">
      <a:srgbClr val="00FFB9"/>
    </a:custClr>
    <a:custClr name="Bold Blue | For creation of the Focus Line">
      <a:srgbClr val="00E6DC"/>
    </a:custClr>
    <a:custClr name="Black">
      <a:srgbClr val="000000"/>
    </a:custClr>
    <a:custClr name="Light Sand">
      <a:srgbClr val="F3F3F0"/>
    </a:custClr>
    <a:custClr name="Siemens Petrol">
      <a:srgbClr val="009999"/>
    </a:custClr>
    <a:custClr name="Soft Green">
      <a:srgbClr val="00D7A0"/>
    </a:custClr>
    <a:custClr name="Soft Blue">
      <a:srgbClr val="00BEDC"/>
    </a:custClr>
    <a:custClr name="Bright Blue">
      <a:srgbClr val="0087BE"/>
    </a:custClr>
    <a:custClr name="Dark Blue">
      <a:srgbClr val="00557C"/>
    </a:custClr>
    <a:custClr name="Deep Blue">
      <a:srgbClr val="00002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0DB3EB897E8D4B839418B23F155CCC" ma:contentTypeVersion="13" ma:contentTypeDescription="Create a new document." ma:contentTypeScope="" ma:versionID="4a9a215eb66c93e4a01ba0b56efa70ca">
  <xsd:schema xmlns:xsd="http://www.w3.org/2001/XMLSchema" xmlns:xs="http://www.w3.org/2001/XMLSchema" xmlns:p="http://schemas.microsoft.com/office/2006/metadata/properties" xmlns:ns2="47b7d23b-d8bc-4828-a49f-f1f7b3fe5e74" xmlns:ns3="b2509261-273d-457b-a934-c29d22cb7789" targetNamespace="http://schemas.microsoft.com/office/2006/metadata/properties" ma:root="true" ma:fieldsID="e60c976aeb66cd46c3a8daffd5f6555b" ns2:_="" ns3:_="">
    <xsd:import namespace="47b7d23b-d8bc-4828-a49f-f1f7b3fe5e74"/>
    <xsd:import namespace="b2509261-273d-457b-a934-c29d22cb77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b7d23b-d8bc-4828-a49f-f1f7b3fe5e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509261-273d-457b-a934-c29d22cb77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4ppTags>
  <Name>Free Content</Name>
  <PpLayout>11</PpLayout>
  <Index>9</Index>
</p4ppTag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2509261-273d-457b-a934-c29d22cb7789">
      <UserInfo>
        <DisplayName>Schmutz, René (SI BP SRA SYS RA)</DisplayName>
        <AccountId>80</AccountId>
        <AccountType/>
      </UserInfo>
    </SharedWithUsers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4ppTags>
  <Name>One object (small)</Name>
  <PpLayout>16</PpLayout>
  <Index>11</Index>
</p4ppTags>
</file>

<file path=customXml/item6.xml><?xml version="1.0" encoding="utf-8"?>
<p4ppTags>
  <Name>Free Content</Name>
  <PpLayout>11</PpLayout>
  <Index>9</Index>
</p4ppTags>
</file>

<file path=customXml/item7.xml><?xml version="1.0" encoding="utf-8"?>
<p4ppTags>
  <Name>Text + Index</Name>
  <PpLayout>32</PpLayout>
  <Index>8</Index>
</p4ppTags>
</file>

<file path=customXml/item8.xml><?xml version="1.0" encoding="utf-8"?>
<p4ppTags>
  <Name>Text + Index</Name>
  <PpLayout>32</PpLayout>
  <Index>8</Index>
</p4ppTags>
</file>

<file path=customXml/item9.xml><?xml version="1.0" encoding="utf-8"?>
<p4ppTags/>
</file>

<file path=customXml/itemProps1.xml><?xml version="1.0" encoding="utf-8"?>
<ds:datastoreItem xmlns:ds="http://schemas.openxmlformats.org/officeDocument/2006/customXml" ds:itemID="{8C032D26-98CA-4B88-B0C4-3D73A1B5335A}">
  <ds:schemaRefs>
    <ds:schemaRef ds:uri="47b7d23b-d8bc-4828-a49f-f1f7b3fe5e74"/>
    <ds:schemaRef ds:uri="b2509261-273d-457b-a934-c29d22cb77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F95423-9C8E-4AC3-8BA6-4C53E4AE4BB0}">
  <ds:schemaRefs/>
</ds:datastoreItem>
</file>

<file path=customXml/itemProps3.xml><?xml version="1.0" encoding="utf-8"?>
<ds:datastoreItem xmlns:ds="http://schemas.openxmlformats.org/officeDocument/2006/customXml" ds:itemID="{96A22291-8C73-436F-9753-8E51BCBF61F9}">
  <ds:schemaRefs>
    <ds:schemaRef ds:uri="47b7d23b-d8bc-4828-a49f-f1f7b3fe5e74"/>
    <ds:schemaRef ds:uri="b2509261-273d-457b-a934-c29d22cb77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BC28549-CE2F-4767-9B9E-043FA338B902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1618AA06-B22E-4D19-9680-0D7830426729}">
  <ds:schemaRefs/>
</ds:datastoreItem>
</file>

<file path=customXml/itemProps6.xml><?xml version="1.0" encoding="utf-8"?>
<ds:datastoreItem xmlns:ds="http://schemas.openxmlformats.org/officeDocument/2006/customXml" ds:itemID="{6EFED4C4-21EA-47ED-B561-82BE94A72948}">
  <ds:schemaRefs/>
</ds:datastoreItem>
</file>

<file path=customXml/itemProps7.xml><?xml version="1.0" encoding="utf-8"?>
<ds:datastoreItem xmlns:ds="http://schemas.openxmlformats.org/officeDocument/2006/customXml" ds:itemID="{3052ACF3-4AC4-41FE-B605-7C5FD853FB1F}">
  <ds:schemaRefs/>
</ds:datastoreItem>
</file>

<file path=customXml/itemProps8.xml><?xml version="1.0" encoding="utf-8"?>
<ds:datastoreItem xmlns:ds="http://schemas.openxmlformats.org/officeDocument/2006/customXml" ds:itemID="{10B43A45-796E-A648-A20A-C41FE04C9F3A}">
  <ds:schemaRefs/>
</ds:datastoreItem>
</file>

<file path=customXml/itemProps9.xml><?xml version="1.0" encoding="utf-8"?>
<ds:datastoreItem xmlns:ds="http://schemas.openxmlformats.org/officeDocument/2006/customXml" ds:itemID="{572FBA73-6DBF-45DA-8282-9342320CFAB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sie-ppt-O365-16x9-standard-eng-v2-3</Template>
  <TotalTime>0</TotalTime>
  <Words>1856</Words>
  <Application>Microsoft Office PowerPoint</Application>
  <PresentationFormat>Custom</PresentationFormat>
  <Paragraphs>398</Paragraphs>
  <Slides>18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1_Siemens 2020</vt:lpstr>
      <vt:lpstr>Siemens 2020</vt:lpstr>
      <vt:lpstr>Siemens 2020</vt:lpstr>
      <vt:lpstr>Siemens2020</vt:lpstr>
      <vt:lpstr>1_Siemens2020</vt:lpstr>
      <vt:lpstr>2_Siemens 2020</vt:lpstr>
      <vt:lpstr>3_Siemens 2020</vt:lpstr>
      <vt:lpstr>4_Siemens 2020</vt:lpstr>
      <vt:lpstr>5_Siemens 2020</vt:lpstr>
      <vt:lpstr>6_Siemens 2020</vt:lpstr>
      <vt:lpstr>BACnet Secure Connect - A Cyber Resilience Foundation for Building Automation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key functional benefits?</vt:lpstr>
      <vt:lpstr>PowerPoint Presentation</vt:lpstr>
      <vt:lpstr>BACnet/SC Essentials Topology</vt:lpstr>
      <vt:lpstr>BACnet/SC Essentials Topology</vt:lpstr>
      <vt:lpstr>BACnet/SC Essentials Topology</vt:lpstr>
      <vt:lpstr>BACnet/SC Essentials Certificates</vt:lpstr>
      <vt:lpstr>BACnet/SC Essentials Certification Authorities (“CA”)</vt:lpstr>
      <vt:lpstr>BACnet/SC Essentials Certification Authorities (“CA”)</vt:lpstr>
      <vt:lpstr>BACnet/SC Solutions Mixed Use Case /SC + /IP</vt:lpstr>
      <vt:lpstr>ASHRAE Road to BACnet Secure Connect Enhancements - Outlook</vt:lpstr>
    </vt:vector>
  </TitlesOfParts>
  <Company>SIEMENS AG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chart Arial Bold, 44 pt  Subhead, Arial Regular, 22 pt Smart panel width can be freely chosen</dc:title>
  <dc:creator>Ulrike Herzberg | i-pointing</dc:creator>
  <dc:description>October 2019</dc:description>
  <cp:lastModifiedBy>Sulejmani-Jaja, Mifera (SI BP S MK VP&amp;DM)</cp:lastModifiedBy>
  <cp:revision>8</cp:revision>
  <cp:lastPrinted>2017-05-16T13:00:22Z</cp:lastPrinted>
  <dcterms:created xsi:type="dcterms:W3CDTF">2020-10-21T06:44:27Z</dcterms:created>
  <dcterms:modified xsi:type="dcterms:W3CDTF">2022-01-03T09:03:25Z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Release date">
    <vt:lpwstr>November 2017</vt:lpwstr>
  </property>
  <property fmtid="{D5CDD505-2E9C-101B-9397-08002B2CF9AE}" pid="4" name="Office version">
    <vt:lpwstr>2007 and higher</vt:lpwstr>
  </property>
  <property fmtid="{D5CDD505-2E9C-101B-9397-08002B2CF9AE}" pid="5" name="Release version">
    <vt:lpwstr>2.1</vt:lpwstr>
  </property>
  <property fmtid="{D5CDD505-2E9C-101B-9397-08002B2CF9AE}" pid="6" name="ContentTypeId">
    <vt:lpwstr>0x0101000C0DB3EB897E8D4B839418B23F155CCC</vt:lpwstr>
  </property>
  <property fmtid="{D5CDD505-2E9C-101B-9397-08002B2CF9AE}" pid="7" name="MSIP_Label_a59b6cd5-d141-4a33-8bf1-0ca04484304f_Enabled">
    <vt:lpwstr>true</vt:lpwstr>
  </property>
  <property fmtid="{D5CDD505-2E9C-101B-9397-08002B2CF9AE}" pid="8" name="MSIP_Label_a59b6cd5-d141-4a33-8bf1-0ca04484304f_SetDate">
    <vt:lpwstr>2021-12-20T13:34:55Z</vt:lpwstr>
  </property>
  <property fmtid="{D5CDD505-2E9C-101B-9397-08002B2CF9AE}" pid="9" name="MSIP_Label_a59b6cd5-d141-4a33-8bf1-0ca04484304f_Method">
    <vt:lpwstr>Standard</vt:lpwstr>
  </property>
  <property fmtid="{D5CDD505-2E9C-101B-9397-08002B2CF9AE}" pid="10" name="MSIP_Label_a59b6cd5-d141-4a33-8bf1-0ca04484304f_Name">
    <vt:lpwstr>restricted-default</vt:lpwstr>
  </property>
  <property fmtid="{D5CDD505-2E9C-101B-9397-08002B2CF9AE}" pid="11" name="MSIP_Label_a59b6cd5-d141-4a33-8bf1-0ca04484304f_SiteId">
    <vt:lpwstr>38ae3bcd-9579-4fd4-adda-b42e1495d55a</vt:lpwstr>
  </property>
  <property fmtid="{D5CDD505-2E9C-101B-9397-08002B2CF9AE}" pid="12" name="MSIP_Label_a59b6cd5-d141-4a33-8bf1-0ca04484304f_ActionId">
    <vt:lpwstr>048ce240-a710-48e6-81c4-5cc0c896a55c</vt:lpwstr>
  </property>
  <property fmtid="{D5CDD505-2E9C-101B-9397-08002B2CF9AE}" pid="13" name="MSIP_Label_a59b6cd5-d141-4a33-8bf1-0ca04484304f_ContentBits">
    <vt:lpwstr>0</vt:lpwstr>
  </property>
  <property fmtid="{D5CDD505-2E9C-101B-9397-08002B2CF9AE}" pid="14" name="Document_Confidentiality">
    <vt:lpwstr>Restricted</vt:lpwstr>
  </property>
</Properties>
</file>